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84" r:id="rId2"/>
    <p:sldId id="333" r:id="rId3"/>
    <p:sldId id="347" r:id="rId4"/>
    <p:sldId id="334" r:id="rId5"/>
    <p:sldId id="339" r:id="rId6"/>
    <p:sldId id="336" r:id="rId7"/>
    <p:sldId id="342" r:id="rId8"/>
    <p:sldId id="340" r:id="rId9"/>
    <p:sldId id="287" r:id="rId10"/>
    <p:sldId id="332" r:id="rId11"/>
    <p:sldId id="288" r:id="rId12"/>
    <p:sldId id="343" r:id="rId13"/>
    <p:sldId id="300" r:id="rId14"/>
    <p:sldId id="301" r:id="rId15"/>
    <p:sldId id="341" r:id="rId16"/>
    <p:sldId id="346" r:id="rId17"/>
    <p:sldId id="344" r:id="rId18"/>
    <p:sldId id="302" r:id="rId19"/>
    <p:sldId id="322" r:id="rId20"/>
    <p:sldId id="321" r:id="rId21"/>
    <p:sldId id="304" r:id="rId22"/>
    <p:sldId id="338" r:id="rId23"/>
    <p:sldId id="335" r:id="rId24"/>
    <p:sldId id="354" r:id="rId25"/>
    <p:sldId id="345" r:id="rId26"/>
    <p:sldId id="348" r:id="rId27"/>
    <p:sldId id="349" r:id="rId28"/>
  </p:sldIdLst>
  <p:sldSz cx="9144000" cy="6858000" type="screen4x3"/>
  <p:notesSz cx="7099300" cy="10234613"/>
  <p:defaultTextStyle>
    <a:defPPr>
      <a:defRPr lang="it-IT"/>
    </a:defPPr>
    <a:lvl1pPr algn="l" rtl="0" fontAlgn="base">
      <a:spcBef>
        <a:spcPct val="0"/>
      </a:spcBef>
      <a:spcAft>
        <a:spcPct val="0"/>
      </a:spcAft>
      <a:defRPr kern="1200">
        <a:solidFill>
          <a:schemeClr val="tx1"/>
        </a:solidFill>
        <a:latin typeface="Comic Sans MS" pitchFamily="66" charset="0"/>
        <a:ea typeface="+mn-ea"/>
        <a:cs typeface="Arial" charset="0"/>
      </a:defRPr>
    </a:lvl1pPr>
    <a:lvl2pPr marL="457200" algn="l" rtl="0" fontAlgn="base">
      <a:spcBef>
        <a:spcPct val="0"/>
      </a:spcBef>
      <a:spcAft>
        <a:spcPct val="0"/>
      </a:spcAft>
      <a:defRPr kern="1200">
        <a:solidFill>
          <a:schemeClr val="tx1"/>
        </a:solidFill>
        <a:latin typeface="Comic Sans MS" pitchFamily="66" charset="0"/>
        <a:ea typeface="+mn-ea"/>
        <a:cs typeface="Arial" charset="0"/>
      </a:defRPr>
    </a:lvl2pPr>
    <a:lvl3pPr marL="914400" algn="l" rtl="0" fontAlgn="base">
      <a:spcBef>
        <a:spcPct val="0"/>
      </a:spcBef>
      <a:spcAft>
        <a:spcPct val="0"/>
      </a:spcAft>
      <a:defRPr kern="1200">
        <a:solidFill>
          <a:schemeClr val="tx1"/>
        </a:solidFill>
        <a:latin typeface="Comic Sans MS" pitchFamily="66" charset="0"/>
        <a:ea typeface="+mn-ea"/>
        <a:cs typeface="Arial" charset="0"/>
      </a:defRPr>
    </a:lvl3pPr>
    <a:lvl4pPr marL="1371600" algn="l" rtl="0" fontAlgn="base">
      <a:spcBef>
        <a:spcPct val="0"/>
      </a:spcBef>
      <a:spcAft>
        <a:spcPct val="0"/>
      </a:spcAft>
      <a:defRPr kern="1200">
        <a:solidFill>
          <a:schemeClr val="tx1"/>
        </a:solidFill>
        <a:latin typeface="Comic Sans MS" pitchFamily="66" charset="0"/>
        <a:ea typeface="+mn-ea"/>
        <a:cs typeface="Arial" charset="0"/>
      </a:defRPr>
    </a:lvl4pPr>
    <a:lvl5pPr marL="1828800" algn="l" rtl="0" fontAlgn="base">
      <a:spcBef>
        <a:spcPct val="0"/>
      </a:spcBef>
      <a:spcAft>
        <a:spcPct val="0"/>
      </a:spcAft>
      <a:defRPr kern="1200">
        <a:solidFill>
          <a:schemeClr val="tx1"/>
        </a:solidFill>
        <a:latin typeface="Comic Sans MS" pitchFamily="66" charset="0"/>
        <a:ea typeface="+mn-ea"/>
        <a:cs typeface="Arial" charset="0"/>
      </a:defRPr>
    </a:lvl5pPr>
    <a:lvl6pPr marL="2286000" algn="l" defTabSz="914400" rtl="0" eaLnBrk="1" latinLnBrk="0" hangingPunct="1">
      <a:defRPr kern="1200">
        <a:solidFill>
          <a:schemeClr val="tx1"/>
        </a:solidFill>
        <a:latin typeface="Comic Sans MS" pitchFamily="66" charset="0"/>
        <a:ea typeface="+mn-ea"/>
        <a:cs typeface="Arial" charset="0"/>
      </a:defRPr>
    </a:lvl6pPr>
    <a:lvl7pPr marL="2743200" algn="l" defTabSz="914400" rtl="0" eaLnBrk="1" latinLnBrk="0" hangingPunct="1">
      <a:defRPr kern="1200">
        <a:solidFill>
          <a:schemeClr val="tx1"/>
        </a:solidFill>
        <a:latin typeface="Comic Sans MS" pitchFamily="66" charset="0"/>
        <a:ea typeface="+mn-ea"/>
        <a:cs typeface="Arial" charset="0"/>
      </a:defRPr>
    </a:lvl7pPr>
    <a:lvl8pPr marL="3200400" algn="l" defTabSz="914400" rtl="0" eaLnBrk="1" latinLnBrk="0" hangingPunct="1">
      <a:defRPr kern="1200">
        <a:solidFill>
          <a:schemeClr val="tx1"/>
        </a:solidFill>
        <a:latin typeface="Comic Sans MS" pitchFamily="66" charset="0"/>
        <a:ea typeface="+mn-ea"/>
        <a:cs typeface="Arial" charset="0"/>
      </a:defRPr>
    </a:lvl8pPr>
    <a:lvl9pPr marL="3657600" algn="l" defTabSz="914400" rtl="0" eaLnBrk="1" latinLnBrk="0" hangingPunct="1">
      <a:defRPr kern="1200">
        <a:solidFill>
          <a:schemeClr val="tx1"/>
        </a:solidFill>
        <a:latin typeface="Comic Sans MS" pitchFamily="66"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0000"/>
    <a:srgbClr val="5A8700"/>
    <a:srgbClr val="5F870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4660"/>
  </p:normalViewPr>
  <p:slideViewPr>
    <p:cSldViewPr>
      <p:cViewPr>
        <p:scale>
          <a:sx n="65" d="100"/>
          <a:sy n="65" d="100"/>
        </p:scale>
        <p:origin x="1592" y="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5/10/relationships/revisionInfo" Target="revisionInfo.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atin typeface="Arial" charset="0"/>
              </a:defRPr>
            </a:lvl1pPr>
          </a:lstStyle>
          <a:p>
            <a:endParaRPr lang="it-IT"/>
          </a:p>
        </p:txBody>
      </p:sp>
      <p:sp>
        <p:nvSpPr>
          <p:cNvPr id="119811" name="Rectangle 3"/>
          <p:cNvSpPr>
            <a:spLocks noGrp="1" noChangeArrowheads="1"/>
          </p:cNvSpPr>
          <p:nvPr>
            <p:ph type="dt" sz="quarter"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atin typeface="Arial" charset="0"/>
              </a:defRPr>
            </a:lvl1pPr>
          </a:lstStyle>
          <a:p>
            <a:endParaRPr lang="it-IT"/>
          </a:p>
        </p:txBody>
      </p:sp>
      <p:sp>
        <p:nvSpPr>
          <p:cNvPr id="119812" name="Rectangle 4"/>
          <p:cNvSpPr>
            <a:spLocks noGrp="1" noChangeArrowheads="1"/>
          </p:cNvSpPr>
          <p:nvPr>
            <p:ph type="ftr" sz="quarter" idx="2"/>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defTabSz="990600">
              <a:defRPr sz="1300">
                <a:latin typeface="Arial" charset="0"/>
              </a:defRPr>
            </a:lvl1pPr>
          </a:lstStyle>
          <a:p>
            <a:endParaRPr lang="it-IT"/>
          </a:p>
        </p:txBody>
      </p:sp>
      <p:sp>
        <p:nvSpPr>
          <p:cNvPr id="119813" name="Rectangle 5"/>
          <p:cNvSpPr>
            <a:spLocks noGrp="1" noChangeArrowheads="1"/>
          </p:cNvSpPr>
          <p:nvPr>
            <p:ph type="sldNum" sz="quarter" idx="3"/>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atin typeface="Arial" charset="0"/>
              </a:defRPr>
            </a:lvl1pPr>
          </a:lstStyle>
          <a:p>
            <a:fld id="{B850C063-BB01-4D0F-ABB2-C44EF80F625C}" type="slidenum">
              <a:rPr lang="it-IT"/>
              <a:pPr/>
              <a:t>‹N›</a:t>
            </a:fld>
            <a:endParaRPr lang="it-IT"/>
          </a:p>
        </p:txBody>
      </p:sp>
    </p:spTree>
    <p:extLst>
      <p:ext uri="{BB962C8B-B14F-4D97-AF65-F5344CB8AC3E}">
        <p14:creationId xmlns:p14="http://schemas.microsoft.com/office/powerpoint/2010/main" val="12627823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atin typeface="Arial" charset="0"/>
              </a:defRPr>
            </a:lvl1pPr>
          </a:lstStyle>
          <a:p>
            <a:endParaRPr lang="it-IT"/>
          </a:p>
        </p:txBody>
      </p:sp>
      <p:sp>
        <p:nvSpPr>
          <p:cNvPr id="32771" name="Rectangle 3"/>
          <p:cNvSpPr>
            <a:spLocks noGrp="1" noChangeArrowheads="1"/>
          </p:cNvSpPr>
          <p:nvPr>
            <p:ph type="dt"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atin typeface="Arial" charset="0"/>
              </a:defRPr>
            </a:lvl1pPr>
          </a:lstStyle>
          <a:p>
            <a:endParaRPr lang="it-IT"/>
          </a:p>
        </p:txBody>
      </p:sp>
      <p:sp>
        <p:nvSpPr>
          <p:cNvPr id="32772"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2773" name="Rectangle 5"/>
          <p:cNvSpPr>
            <a:spLocks noGrp="1" noChangeArrowheads="1"/>
          </p:cNvSpPr>
          <p:nvPr>
            <p:ph type="body" sz="quarter" idx="3"/>
          </p:nvPr>
        </p:nvSpPr>
        <p:spPr bwMode="auto">
          <a:xfrm>
            <a:off x="709613" y="4860925"/>
            <a:ext cx="5680075" cy="460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2774" name="Rectangle 6"/>
          <p:cNvSpPr>
            <a:spLocks noGrp="1" noChangeArrowheads="1"/>
          </p:cNvSpPr>
          <p:nvPr>
            <p:ph type="ftr" sz="quarter" idx="4"/>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defTabSz="990600">
              <a:defRPr sz="1300">
                <a:latin typeface="Arial" charset="0"/>
              </a:defRPr>
            </a:lvl1pPr>
          </a:lstStyle>
          <a:p>
            <a:endParaRPr lang="it-IT"/>
          </a:p>
        </p:txBody>
      </p:sp>
      <p:sp>
        <p:nvSpPr>
          <p:cNvPr id="32775" name="Rectangle 7"/>
          <p:cNvSpPr>
            <a:spLocks noGrp="1" noChangeArrowheads="1"/>
          </p:cNvSpPr>
          <p:nvPr>
            <p:ph type="sldNum" sz="quarter" idx="5"/>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atin typeface="Arial" charset="0"/>
              </a:defRPr>
            </a:lvl1pPr>
          </a:lstStyle>
          <a:p>
            <a:fld id="{4293AD2A-53B0-44B4-A930-6F0B96E01496}" type="slidenum">
              <a:rPr lang="it-IT"/>
              <a:pPr/>
              <a:t>‹N›</a:t>
            </a:fld>
            <a:endParaRPr lang="it-IT"/>
          </a:p>
        </p:txBody>
      </p:sp>
    </p:spTree>
    <p:extLst>
      <p:ext uri="{BB962C8B-B14F-4D97-AF65-F5344CB8AC3E}">
        <p14:creationId xmlns:p14="http://schemas.microsoft.com/office/powerpoint/2010/main" val="393094572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96530F-7B08-4EEB-B520-6578D979FCF0}" type="slidenum">
              <a:rPr lang="it-IT"/>
              <a:pPr/>
              <a:t>9</a:t>
            </a:fld>
            <a:endParaRPr lang="it-IT"/>
          </a:p>
        </p:txBody>
      </p:sp>
      <p:sp>
        <p:nvSpPr>
          <p:cNvPr id="61442" name="Rectangle 2"/>
          <p:cNvSpPr>
            <a:spLocks noGrp="1" noRot="1" noChangeAspect="1" noChangeArrowheads="1" noTextEdit="1"/>
          </p:cNvSpPr>
          <p:nvPr>
            <p:ph type="sldImg"/>
          </p:nvPr>
        </p:nvSpPr>
        <p:spPr>
          <a:xfrm>
            <a:off x="992188" y="768350"/>
            <a:ext cx="5114925" cy="3836988"/>
          </a:xfrm>
          <a:ln/>
        </p:spPr>
      </p:sp>
      <p:sp>
        <p:nvSpPr>
          <p:cNvPr id="61443" name="Rectangle 3"/>
          <p:cNvSpPr>
            <a:spLocks noGrp="1" noChangeArrowheads="1"/>
          </p:cNvSpPr>
          <p:nvPr>
            <p:ph type="body" idx="1"/>
          </p:nvPr>
        </p:nvSpPr>
        <p:spPr>
          <a:xfrm>
            <a:off x="946150" y="4860925"/>
            <a:ext cx="5207000" cy="4605338"/>
          </a:xfrm>
        </p:spPr>
        <p:txBody>
          <a:bodyPr/>
          <a:lstStyle/>
          <a:p>
            <a:r>
              <a:rPr lang="it-IT" b="1">
                <a:solidFill>
                  <a:srgbClr val="000066"/>
                </a:solidFill>
                <a:latin typeface="Comic Sans MS" pitchFamily="66" charset="0"/>
              </a:rPr>
              <a:t>N.B. f = 0</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91262F-FD34-468B-B8D9-B363421B67D1}" type="slidenum">
              <a:rPr lang="it-IT"/>
              <a:pPr/>
              <a:t>19</a:t>
            </a:fld>
            <a:endParaRPr lang="it-IT"/>
          </a:p>
        </p:txBody>
      </p:sp>
      <p:sp>
        <p:nvSpPr>
          <p:cNvPr id="102402" name="Rectangle 2"/>
          <p:cNvSpPr>
            <a:spLocks noGrp="1" noRot="1" noChangeAspect="1" noChangeArrowheads="1" noTextEdit="1"/>
          </p:cNvSpPr>
          <p:nvPr>
            <p:ph type="sldImg"/>
          </p:nvPr>
        </p:nvSpPr>
        <p:spPr>
          <a:xfrm>
            <a:off x="992188" y="768350"/>
            <a:ext cx="5114925" cy="3836988"/>
          </a:xfrm>
          <a:ln/>
        </p:spPr>
      </p:sp>
      <p:sp>
        <p:nvSpPr>
          <p:cNvPr id="102403" name="Rectangle 3"/>
          <p:cNvSpPr>
            <a:spLocks noGrp="1" noChangeArrowheads="1"/>
          </p:cNvSpPr>
          <p:nvPr>
            <p:ph type="body" idx="1"/>
          </p:nvPr>
        </p:nvSpPr>
        <p:spPr>
          <a:xfrm>
            <a:off x="946150" y="4860925"/>
            <a:ext cx="5207000" cy="4605338"/>
          </a:xfrm>
        </p:spPr>
        <p:txBody>
          <a:bodyPr/>
          <a:lstStyle/>
          <a:p>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9FBB74-414D-41FB-B71B-BD0ED3E0AEE9}" type="slidenum">
              <a:rPr lang="it-IT"/>
              <a:pPr/>
              <a:t>20</a:t>
            </a:fld>
            <a:endParaRPr lang="it-IT"/>
          </a:p>
        </p:txBody>
      </p:sp>
      <p:sp>
        <p:nvSpPr>
          <p:cNvPr id="100354" name="Rectangle 2"/>
          <p:cNvSpPr>
            <a:spLocks noGrp="1" noRot="1" noChangeAspect="1" noChangeArrowheads="1" noTextEdit="1"/>
          </p:cNvSpPr>
          <p:nvPr>
            <p:ph type="sldImg"/>
          </p:nvPr>
        </p:nvSpPr>
        <p:spPr>
          <a:xfrm>
            <a:off x="992188" y="768350"/>
            <a:ext cx="5114925" cy="3836988"/>
          </a:xfrm>
          <a:ln/>
        </p:spPr>
      </p:sp>
      <p:sp>
        <p:nvSpPr>
          <p:cNvPr id="100355" name="Rectangle 3"/>
          <p:cNvSpPr>
            <a:spLocks noGrp="1" noChangeArrowheads="1"/>
          </p:cNvSpPr>
          <p:nvPr>
            <p:ph type="body" idx="1"/>
          </p:nvPr>
        </p:nvSpPr>
        <p:spPr>
          <a:xfrm>
            <a:off x="946150" y="4860925"/>
            <a:ext cx="5207000" cy="4605338"/>
          </a:xfrm>
        </p:spPr>
        <p:txBody>
          <a:bodyPr/>
          <a:lstStyle/>
          <a:p>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EC92C31D-FCF0-4706-8D26-8CBA26A0FAC9}" type="slidenum">
              <a:rPr lang="it-IT"/>
              <a:pPr/>
              <a:t>‹N›</a:t>
            </a:fld>
            <a:endParaRPr lang="it-IT"/>
          </a:p>
        </p:txBody>
      </p:sp>
    </p:spTree>
    <p:extLst>
      <p:ext uri="{BB962C8B-B14F-4D97-AF65-F5344CB8AC3E}">
        <p14:creationId xmlns:p14="http://schemas.microsoft.com/office/powerpoint/2010/main" val="1643208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7C881210-4758-4ACF-AA2E-97971BFB91C5}" type="slidenum">
              <a:rPr lang="it-IT"/>
              <a:pPr/>
              <a:t>‹N›</a:t>
            </a:fld>
            <a:endParaRPr lang="it-IT"/>
          </a:p>
        </p:txBody>
      </p:sp>
    </p:spTree>
    <p:extLst>
      <p:ext uri="{BB962C8B-B14F-4D97-AF65-F5344CB8AC3E}">
        <p14:creationId xmlns:p14="http://schemas.microsoft.com/office/powerpoint/2010/main" val="2351224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302DF732-AF84-4595-A2AA-645AE11CFD9B}" type="slidenum">
              <a:rPr lang="it-IT"/>
              <a:pPr/>
              <a:t>‹N›</a:t>
            </a:fld>
            <a:endParaRPr lang="it-IT"/>
          </a:p>
        </p:txBody>
      </p:sp>
    </p:spTree>
    <p:extLst>
      <p:ext uri="{BB962C8B-B14F-4D97-AF65-F5344CB8AC3E}">
        <p14:creationId xmlns:p14="http://schemas.microsoft.com/office/powerpoint/2010/main" val="5181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7A845A76-00D5-4676-917A-8C7B4461E8BC}" type="slidenum">
              <a:rPr lang="it-IT"/>
              <a:pPr/>
              <a:t>‹N›</a:t>
            </a:fld>
            <a:endParaRPr lang="it-IT"/>
          </a:p>
        </p:txBody>
      </p:sp>
    </p:spTree>
    <p:extLst>
      <p:ext uri="{BB962C8B-B14F-4D97-AF65-F5344CB8AC3E}">
        <p14:creationId xmlns:p14="http://schemas.microsoft.com/office/powerpoint/2010/main" val="2067192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91E64161-2008-42DA-B2C0-F59F43B6E7ED}" type="slidenum">
              <a:rPr lang="it-IT"/>
              <a:pPr/>
              <a:t>‹N›</a:t>
            </a:fld>
            <a:endParaRPr lang="it-IT"/>
          </a:p>
        </p:txBody>
      </p:sp>
    </p:spTree>
    <p:extLst>
      <p:ext uri="{BB962C8B-B14F-4D97-AF65-F5344CB8AC3E}">
        <p14:creationId xmlns:p14="http://schemas.microsoft.com/office/powerpoint/2010/main" val="3847261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F18C55AD-EB6B-4A2F-8C8A-5B50CABC7CE5}" type="slidenum">
              <a:rPr lang="it-IT"/>
              <a:pPr/>
              <a:t>‹N›</a:t>
            </a:fld>
            <a:endParaRPr lang="it-IT"/>
          </a:p>
        </p:txBody>
      </p:sp>
    </p:spTree>
    <p:extLst>
      <p:ext uri="{BB962C8B-B14F-4D97-AF65-F5344CB8AC3E}">
        <p14:creationId xmlns:p14="http://schemas.microsoft.com/office/powerpoint/2010/main" val="3725484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69D40C7C-59D1-45B2-B4DC-318EA998F973}" type="slidenum">
              <a:rPr lang="it-IT"/>
              <a:pPr/>
              <a:t>‹N›</a:t>
            </a:fld>
            <a:endParaRPr lang="it-IT"/>
          </a:p>
        </p:txBody>
      </p:sp>
    </p:spTree>
    <p:extLst>
      <p:ext uri="{BB962C8B-B14F-4D97-AF65-F5344CB8AC3E}">
        <p14:creationId xmlns:p14="http://schemas.microsoft.com/office/powerpoint/2010/main" val="2346989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48D5EFA3-3AEA-4C09-B84F-F4B2BFC8B399}" type="slidenum">
              <a:rPr lang="it-IT"/>
              <a:pPr/>
              <a:t>‹N›</a:t>
            </a:fld>
            <a:endParaRPr lang="it-IT"/>
          </a:p>
        </p:txBody>
      </p:sp>
    </p:spTree>
    <p:extLst>
      <p:ext uri="{BB962C8B-B14F-4D97-AF65-F5344CB8AC3E}">
        <p14:creationId xmlns:p14="http://schemas.microsoft.com/office/powerpoint/2010/main" val="3255377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AD63EB1C-B077-4AEB-A471-8CF2A0888C13}" type="slidenum">
              <a:rPr lang="it-IT"/>
              <a:pPr/>
              <a:t>‹N›</a:t>
            </a:fld>
            <a:endParaRPr lang="it-IT"/>
          </a:p>
        </p:txBody>
      </p:sp>
    </p:spTree>
    <p:extLst>
      <p:ext uri="{BB962C8B-B14F-4D97-AF65-F5344CB8AC3E}">
        <p14:creationId xmlns:p14="http://schemas.microsoft.com/office/powerpoint/2010/main" val="981955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609A8DE4-76B4-4933-A806-3C3065F5FBE5}" type="slidenum">
              <a:rPr lang="it-IT"/>
              <a:pPr/>
              <a:t>‹N›</a:t>
            </a:fld>
            <a:endParaRPr lang="it-IT"/>
          </a:p>
        </p:txBody>
      </p:sp>
    </p:spTree>
    <p:extLst>
      <p:ext uri="{BB962C8B-B14F-4D97-AF65-F5344CB8AC3E}">
        <p14:creationId xmlns:p14="http://schemas.microsoft.com/office/powerpoint/2010/main" val="258395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0E5E4C2E-6EED-4A5A-868A-8EB2A8CFA1CF}" type="slidenum">
              <a:rPr lang="it-IT"/>
              <a:pPr/>
              <a:t>‹N›</a:t>
            </a:fld>
            <a:endParaRPr lang="it-IT"/>
          </a:p>
        </p:txBody>
      </p:sp>
    </p:spTree>
    <p:extLst>
      <p:ext uri="{BB962C8B-B14F-4D97-AF65-F5344CB8AC3E}">
        <p14:creationId xmlns:p14="http://schemas.microsoft.com/office/powerpoint/2010/main" val="3220557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 name="Segnaposto data 2"/>
          <p:cNvSpPr>
            <a:spLocks noGrp="1"/>
          </p:cNvSpPr>
          <p:nvPr>
            <p:ph type="dt" sz="half" idx="10"/>
          </p:nvPr>
        </p:nvSpPr>
        <p:spPr>
          <a:xfrm>
            <a:off x="457200" y="6245225"/>
            <a:ext cx="2133600" cy="476250"/>
          </a:xfrm>
        </p:spPr>
        <p:txBody>
          <a:bodyPr/>
          <a:lstStyle>
            <a:lvl1pPr>
              <a:defRPr/>
            </a:lvl1pPr>
          </a:lstStyle>
          <a:p>
            <a:endParaRPr lang="it-IT"/>
          </a:p>
        </p:txBody>
      </p:sp>
      <p:sp>
        <p:nvSpPr>
          <p:cNvPr id="4" name="Segnaposto piè di pagina 3"/>
          <p:cNvSpPr>
            <a:spLocks noGrp="1"/>
          </p:cNvSpPr>
          <p:nvPr>
            <p:ph type="ftr" sz="quarter" idx="11"/>
          </p:nvPr>
        </p:nvSpPr>
        <p:spPr>
          <a:xfrm>
            <a:off x="3124200" y="6245225"/>
            <a:ext cx="2895600" cy="476250"/>
          </a:xfrm>
        </p:spPr>
        <p:txBody>
          <a:bodyPr/>
          <a:lstStyle>
            <a:lvl1pPr>
              <a:defRPr/>
            </a:lvl1pPr>
          </a:lstStyle>
          <a:p>
            <a:endParaRPr lang="it-IT"/>
          </a:p>
        </p:txBody>
      </p:sp>
      <p:sp>
        <p:nvSpPr>
          <p:cNvPr id="5" name="Segnaposto numero diapositiva 4"/>
          <p:cNvSpPr>
            <a:spLocks noGrp="1"/>
          </p:cNvSpPr>
          <p:nvPr>
            <p:ph type="sldNum" sz="quarter" idx="12"/>
          </p:nvPr>
        </p:nvSpPr>
        <p:spPr>
          <a:xfrm>
            <a:off x="6553200" y="6245225"/>
            <a:ext cx="2133600" cy="476250"/>
          </a:xfrm>
        </p:spPr>
        <p:txBody>
          <a:bodyPr/>
          <a:lstStyle>
            <a:lvl1pPr>
              <a:defRPr/>
            </a:lvl1pPr>
          </a:lstStyle>
          <a:p>
            <a:fld id="{418E15F1-9C31-4BF5-9931-56FB5D88243B}" type="slidenum">
              <a:rPr lang="it-IT"/>
              <a:pPr/>
              <a:t>‹N›</a:t>
            </a:fld>
            <a:endParaRPr lang="it-IT"/>
          </a:p>
        </p:txBody>
      </p:sp>
    </p:spTree>
    <p:extLst>
      <p:ext uri="{BB962C8B-B14F-4D97-AF65-F5344CB8AC3E}">
        <p14:creationId xmlns:p14="http://schemas.microsoft.com/office/powerpoint/2010/main" val="1234946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607573B6-F72B-41D8-890D-4E7780969744}"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7.wmf"/><Relationship Id="rId5" Type="http://schemas.openxmlformats.org/officeDocument/2006/relationships/oleObject" Target="../embeddings/oleObject3.bin"/><Relationship Id="rId4" Type="http://schemas.openxmlformats.org/officeDocument/2006/relationships/image" Target="../media/image6.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3.vml"/><Relationship Id="rId4" Type="http://schemas.openxmlformats.org/officeDocument/2006/relationships/image" Target="../media/image8.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1.jpeg"/><Relationship Id="rId5" Type="http://schemas.openxmlformats.org/officeDocument/2006/relationships/image" Target="../media/image10.jpe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Rettangolo 131"/>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34"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a:t>
            </a:fld>
            <a:r>
              <a:rPr lang="it-IT" sz="2000" b="1" kern="0" dirty="0">
                <a:solidFill>
                  <a:sysClr val="window" lastClr="FFFFFF"/>
                </a:solidFill>
                <a:latin typeface="Calibri" pitchFamily="34" charset="0"/>
                <a:cs typeface="Calibri" pitchFamily="34" charset="0"/>
              </a:rPr>
              <a:t> – Le origini delle indagini campionarie</a:t>
            </a:r>
          </a:p>
        </p:txBody>
      </p:sp>
      <p:sp>
        <p:nvSpPr>
          <p:cNvPr id="2" name="Rettangolo 1"/>
          <p:cNvSpPr/>
          <p:nvPr/>
        </p:nvSpPr>
        <p:spPr>
          <a:xfrm>
            <a:off x="2051721" y="1799642"/>
            <a:ext cx="7056783" cy="4862870"/>
          </a:xfrm>
          <a:prstGeom prst="rect">
            <a:avLst/>
          </a:prstGeom>
        </p:spPr>
        <p:txBody>
          <a:bodyPr wrap="square">
            <a:spAutoFit/>
          </a:bodyPr>
          <a:lstStyle/>
          <a:p>
            <a:r>
              <a:rPr lang="it-IT" sz="1700" dirty="0">
                <a:ln w="18415" cmpd="sng">
                  <a:solidFill>
                    <a:srgbClr val="9A0000"/>
                  </a:solidFill>
                  <a:prstDash val="solid"/>
                </a:ln>
                <a:solidFill>
                  <a:srgbClr val="9A0000"/>
                </a:solidFill>
                <a:latin typeface="Calibri" pitchFamily="34" charset="0"/>
                <a:cs typeface="Calibri" pitchFamily="34" charset="0"/>
              </a:rPr>
              <a:t>K. </a:t>
            </a:r>
            <a:r>
              <a:rPr lang="it-IT" sz="1700" dirty="0" err="1">
                <a:ln w="18415" cmpd="sng">
                  <a:solidFill>
                    <a:srgbClr val="9A0000"/>
                  </a:solidFill>
                  <a:prstDash val="solid"/>
                </a:ln>
                <a:solidFill>
                  <a:srgbClr val="9A0000"/>
                </a:solidFill>
                <a:latin typeface="Calibri" pitchFamily="34" charset="0"/>
                <a:cs typeface="Calibri" pitchFamily="34" charset="0"/>
              </a:rPr>
              <a:t>Marx</a:t>
            </a:r>
            <a:endParaRPr lang="it-IT" sz="1700" dirty="0">
              <a:ln w="18415" cmpd="sng">
                <a:solidFill>
                  <a:srgbClr val="9A0000"/>
                </a:solidFill>
                <a:prstDash val="solid"/>
              </a:ln>
              <a:solidFill>
                <a:srgbClr val="9A0000"/>
              </a:solidFill>
              <a:latin typeface="Calibri" pitchFamily="34" charset="0"/>
              <a:cs typeface="Calibri" pitchFamily="34" charset="0"/>
            </a:endParaRPr>
          </a:p>
          <a:p>
            <a:r>
              <a:rPr lang="it-IT" sz="1600" dirty="0">
                <a:latin typeface="Calibri" pitchFamily="34" charset="0"/>
                <a:cs typeface="Calibri" pitchFamily="34" charset="0"/>
              </a:rPr>
              <a:t>Invia 25000 copie di un questionario ai lettori della </a:t>
            </a:r>
            <a:r>
              <a:rPr lang="it-IT" sz="1600" i="1" dirty="0" err="1">
                <a:latin typeface="Calibri" pitchFamily="34" charset="0"/>
                <a:cs typeface="Calibri" pitchFamily="34" charset="0"/>
              </a:rPr>
              <a:t>Révue</a:t>
            </a:r>
            <a:r>
              <a:rPr lang="it-IT" sz="1600" i="1" dirty="0">
                <a:latin typeface="Calibri" pitchFamily="34" charset="0"/>
                <a:cs typeface="Calibri" pitchFamily="34" charset="0"/>
              </a:rPr>
              <a:t> Socialiste</a:t>
            </a:r>
            <a:r>
              <a:rPr lang="it-IT" sz="1600" dirty="0">
                <a:latin typeface="Calibri" pitchFamily="34" charset="0"/>
                <a:cs typeface="Calibri" pitchFamily="34" charset="0"/>
              </a:rPr>
              <a:t> con domande aperte sulle loro condizioni di vita</a:t>
            </a: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r>
              <a:rPr lang="it-IT" sz="1700" dirty="0">
                <a:ln w="18415" cmpd="sng">
                  <a:solidFill>
                    <a:srgbClr val="9A0000"/>
                  </a:solidFill>
                  <a:prstDash val="solid"/>
                </a:ln>
                <a:solidFill>
                  <a:srgbClr val="9A0000"/>
                </a:solidFill>
                <a:latin typeface="Calibri" pitchFamily="34" charset="0"/>
                <a:cs typeface="Calibri" pitchFamily="34" charset="0"/>
              </a:rPr>
              <a:t>M. Weber</a:t>
            </a:r>
          </a:p>
          <a:p>
            <a:r>
              <a:rPr lang="it-IT" sz="1600" dirty="0">
                <a:latin typeface="Calibri" pitchFamily="34" charset="0"/>
                <a:cs typeface="Calibri" pitchFamily="34" charset="0"/>
              </a:rPr>
              <a:t>Tra il 1880 e il 1910 fa più volte ricorso a questionari per studiare problemi sociali, come le condizioni di lavoro nella Prussia Orientale (questionari postali a pastori protestanti e proprietari agricoli) e gli effetti del lavoro nella grande industria sulla struttura della personalità e gli stili di vita degli operai (questionari somministrati</a:t>
            </a:r>
          </a:p>
          <a:p>
            <a:r>
              <a:rPr lang="it-IT" sz="1600" dirty="0">
                <a:latin typeface="Calibri" pitchFamily="34" charset="0"/>
                <a:cs typeface="Calibri" pitchFamily="34" charset="0"/>
              </a:rPr>
              <a:t>sia ad osservatori privilegiati che direttamente ad un campione di operai)</a:t>
            </a:r>
          </a:p>
          <a:p>
            <a:endParaRPr lang="it-IT" sz="1700" dirty="0">
              <a:latin typeface="Calibri" pitchFamily="34" charset="0"/>
              <a:cs typeface="Calibri" pitchFamily="34" charset="0"/>
            </a:endParaRPr>
          </a:p>
          <a:p>
            <a:r>
              <a:rPr lang="it-IT" sz="1700" dirty="0">
                <a:ln w="18415" cmpd="sng">
                  <a:solidFill>
                    <a:srgbClr val="9A0000"/>
                  </a:solidFill>
                  <a:prstDash val="solid"/>
                </a:ln>
                <a:solidFill>
                  <a:srgbClr val="9A0000"/>
                </a:solidFill>
                <a:latin typeface="Calibri" pitchFamily="34" charset="0"/>
                <a:cs typeface="Calibri" pitchFamily="34" charset="0"/>
              </a:rPr>
              <a:t>J. </a:t>
            </a:r>
            <a:r>
              <a:rPr lang="it-IT" sz="1700" dirty="0" err="1">
                <a:ln w="18415" cmpd="sng">
                  <a:solidFill>
                    <a:srgbClr val="9A0000"/>
                  </a:solidFill>
                  <a:prstDash val="solid"/>
                </a:ln>
                <a:solidFill>
                  <a:srgbClr val="9A0000"/>
                </a:solidFill>
                <a:latin typeface="Calibri" pitchFamily="34" charset="0"/>
                <a:cs typeface="Calibri" pitchFamily="34" charset="0"/>
              </a:rPr>
              <a:t>Neyman</a:t>
            </a:r>
            <a:endParaRPr lang="it-IT" sz="1700" dirty="0">
              <a:ln w="18415" cmpd="sng">
                <a:solidFill>
                  <a:srgbClr val="9A0000"/>
                </a:solidFill>
                <a:prstDash val="solid"/>
              </a:ln>
              <a:solidFill>
                <a:srgbClr val="9A0000"/>
              </a:solidFill>
              <a:latin typeface="Calibri" pitchFamily="34" charset="0"/>
              <a:cs typeface="Calibri" pitchFamily="34" charset="0"/>
            </a:endParaRPr>
          </a:p>
          <a:p>
            <a:r>
              <a:rPr lang="it-IT" sz="1600" dirty="0">
                <a:latin typeface="Calibri" pitchFamily="34" charset="0"/>
                <a:cs typeface="Calibri" pitchFamily="34" charset="0"/>
              </a:rPr>
              <a:t>Cominciano ad affermarsi il concetto di </a:t>
            </a:r>
            <a:r>
              <a:rPr lang="it-IT" sz="1600" u="sng" dirty="0">
                <a:latin typeface="Calibri" pitchFamily="34" charset="0"/>
                <a:cs typeface="Calibri" pitchFamily="34" charset="0"/>
              </a:rPr>
              <a:t>rappresentatività</a:t>
            </a:r>
            <a:r>
              <a:rPr lang="it-IT" sz="1600" dirty="0">
                <a:latin typeface="Calibri" pitchFamily="34" charset="0"/>
                <a:cs typeface="Calibri" pitchFamily="34" charset="0"/>
              </a:rPr>
              <a:t> ed il principio che per  conoscere la distribuzione di un certo numero di variabili in una data popolazione</a:t>
            </a:r>
          </a:p>
          <a:p>
            <a:r>
              <a:rPr lang="it-IT" sz="1600" dirty="0">
                <a:latin typeface="Calibri" pitchFamily="34" charset="0"/>
                <a:cs typeface="Calibri" pitchFamily="34" charset="0"/>
              </a:rPr>
              <a:t>non è necessario osservare tutte le unità, poiché un campione </a:t>
            </a:r>
            <a:r>
              <a:rPr lang="it-IT" sz="1600" u="sng" dirty="0">
                <a:latin typeface="Calibri" pitchFamily="34" charset="0"/>
                <a:cs typeface="Calibri" pitchFamily="34" charset="0"/>
              </a:rPr>
              <a:t>opportunamente</a:t>
            </a:r>
          </a:p>
          <a:p>
            <a:r>
              <a:rPr lang="it-IT" sz="1600" u="sng" dirty="0">
                <a:latin typeface="Calibri" pitchFamily="34" charset="0"/>
                <a:cs typeface="Calibri" pitchFamily="34" charset="0"/>
              </a:rPr>
              <a:t>scelto</a:t>
            </a:r>
            <a:r>
              <a:rPr lang="it-IT" sz="1600" dirty="0">
                <a:latin typeface="Calibri" pitchFamily="34" charset="0"/>
                <a:cs typeface="Calibri" pitchFamily="34" charset="0"/>
              </a:rPr>
              <a:t> è in grado di produrre risultati altrettanto accurati (o talvolta addirittura più accurati perché le risorse risparmiate con la minor ampiezza di rilevazione possono essere impiegate per migliorarne la qualità)</a:t>
            </a:r>
          </a:p>
        </p:txBody>
      </p:sp>
      <p:pic>
        <p:nvPicPr>
          <p:cNvPr id="114690" name="Picture 2"/>
          <p:cNvPicPr preferRelativeResize="0">
            <a:picLocks noChangeAspect="1" noChangeArrowheads="1"/>
          </p:cNvPicPr>
          <p:nvPr/>
        </p:nvPicPr>
        <p:blipFill rotWithShape="1">
          <a:blip r:embed="rId2" cstate="print">
            <a:extLst>
              <a:ext uri="{28A0092B-C50C-407E-A947-70E740481C1C}">
                <a14:useLocalDpi xmlns:a14="http://schemas.microsoft.com/office/drawing/2010/main" val="0"/>
              </a:ext>
            </a:extLst>
          </a:blip>
          <a:srcRect l="14226" r="151"/>
          <a:stretch/>
        </p:blipFill>
        <p:spPr bwMode="auto">
          <a:xfrm rot="21117428">
            <a:off x="718267" y="1557887"/>
            <a:ext cx="1156320" cy="15840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114691" name="Picture 3"/>
          <p:cNvPicPr preferRelativeResize="0">
            <a:picLocks noChangeAspect="1" noChangeArrowheads="1"/>
          </p:cNvPicPr>
          <p:nvPr/>
        </p:nvPicPr>
        <p:blipFill rotWithShape="1">
          <a:blip r:embed="rId3" cstate="print">
            <a:extLst>
              <a:ext uri="{28A0092B-C50C-407E-A947-70E740481C1C}">
                <a14:useLocalDpi xmlns:a14="http://schemas.microsoft.com/office/drawing/2010/main" val="0"/>
              </a:ext>
            </a:extLst>
          </a:blip>
          <a:srcRect l="479" r="6229"/>
          <a:stretch/>
        </p:blipFill>
        <p:spPr bwMode="auto">
          <a:xfrm rot="21117428">
            <a:off x="718267" y="3167970"/>
            <a:ext cx="1156320" cy="15840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pic>
        <p:nvPicPr>
          <p:cNvPr id="114692" name="Picture 4"/>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17428">
            <a:off x="718267" y="5112010"/>
            <a:ext cx="1156320" cy="15840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
        <p:nvSpPr>
          <p:cNvPr id="3" name="CasellaDiTesto 2"/>
          <p:cNvSpPr txBox="1"/>
          <p:nvPr/>
        </p:nvSpPr>
        <p:spPr>
          <a:xfrm rot="16200000">
            <a:off x="-1883922" y="4100287"/>
            <a:ext cx="4419226" cy="430887"/>
          </a:xfrm>
          <a:prstGeom prst="rect">
            <a:avLst/>
          </a:prstGeom>
          <a:noFill/>
        </p:spPr>
        <p:txBody>
          <a:bodyPr wrap="square" rtlCol="0">
            <a:spAutoFit/>
          </a:bodyPr>
          <a:lstStyle/>
          <a:p>
            <a:r>
              <a:rPr lang="it-IT" sz="2200" b="1" dirty="0">
                <a:ln w="12700">
                  <a:solidFill>
                    <a:schemeClr val="tx1"/>
                  </a:solidFill>
                  <a:prstDash val="solid"/>
                </a:ln>
                <a:latin typeface="Calibri" pitchFamily="34" charset="0"/>
                <a:cs typeface="Calibri" pitchFamily="34" charset="0"/>
              </a:rPr>
              <a:t>ANNI ’30		FINE ‘800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ttangolo 1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9"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a:t>
            </a:fld>
            <a:r>
              <a:rPr lang="it-IT" sz="2000" b="1" kern="0" dirty="0">
                <a:solidFill>
                  <a:sysClr val="window" lastClr="FFFFFF"/>
                </a:solidFill>
                <a:latin typeface="Calibri" pitchFamily="34" charset="0"/>
                <a:cs typeface="Calibri" pitchFamily="34" charset="0"/>
              </a:rPr>
              <a:t> – Il perché delle rilevazioni campionarie</a:t>
            </a:r>
          </a:p>
        </p:txBody>
      </p:sp>
      <p:sp>
        <p:nvSpPr>
          <p:cNvPr id="2" name="Rettangolo 1"/>
          <p:cNvSpPr/>
          <p:nvPr/>
        </p:nvSpPr>
        <p:spPr>
          <a:xfrm>
            <a:off x="179512" y="1556792"/>
            <a:ext cx="8856984" cy="2292935"/>
          </a:xfrm>
          <a:prstGeom prst="rect">
            <a:avLst/>
          </a:prstGeom>
        </p:spPr>
        <p:txBody>
          <a:bodyPr wrap="square">
            <a:spAutoFit/>
          </a:bodyPr>
          <a:lstStyle/>
          <a:p>
            <a:r>
              <a:rPr lang="it-IT" sz="1700" dirty="0">
                <a:latin typeface="Calibri" pitchFamily="34" charset="0"/>
                <a:cs typeface="Calibri" pitchFamily="34" charset="0"/>
              </a:rPr>
              <a:t>L'impossibilità di esaminare ogni singola unità dell'intera popolazione è causata da:</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	</a:t>
            </a:r>
            <a:r>
              <a:rPr lang="it-IT" sz="1700" b="1" dirty="0">
                <a:ln>
                  <a:solidFill>
                    <a:srgbClr val="9A0000"/>
                  </a:solidFill>
                </a:ln>
                <a:solidFill>
                  <a:srgbClr val="9A0000"/>
                </a:solidFill>
                <a:latin typeface="Calibri" pitchFamily="34" charset="0"/>
                <a:cs typeface="Calibri" pitchFamily="34" charset="0"/>
              </a:rPr>
              <a:t>(1)</a:t>
            </a:r>
            <a:r>
              <a:rPr lang="it-IT" sz="1700" dirty="0">
                <a:latin typeface="Calibri" pitchFamily="34" charset="0"/>
                <a:cs typeface="Calibri" pitchFamily="34" charset="0"/>
              </a:rPr>
              <a:t>  limitate risorse (economiche, di personale di tempo) disponibili</a:t>
            </a:r>
          </a:p>
          <a:p>
            <a:r>
              <a:rPr lang="it-IT" sz="1700" dirty="0">
                <a:latin typeface="Calibri" pitchFamily="34" charset="0"/>
                <a:cs typeface="Calibri" pitchFamily="34" charset="0"/>
              </a:rPr>
              <a:t>	</a:t>
            </a:r>
            <a:r>
              <a:rPr lang="it-IT" sz="1700" b="1" dirty="0">
                <a:ln>
                  <a:solidFill>
                    <a:srgbClr val="9A0000"/>
                  </a:solidFill>
                </a:ln>
                <a:solidFill>
                  <a:srgbClr val="9A0000"/>
                </a:solidFill>
                <a:latin typeface="Calibri" pitchFamily="34" charset="0"/>
                <a:cs typeface="Calibri" pitchFamily="34" charset="0"/>
              </a:rPr>
              <a:t>(2)</a:t>
            </a:r>
            <a:r>
              <a:rPr lang="it-IT" sz="1700" dirty="0">
                <a:latin typeface="Calibri" pitchFamily="34" charset="0"/>
                <a:cs typeface="Calibri" pitchFamily="34" charset="0"/>
              </a:rPr>
              <a:t>  l'intera popolazione da studiare non è fisicamente raggiungibile</a:t>
            </a:r>
          </a:p>
          <a:p>
            <a:r>
              <a:rPr lang="it-IT" sz="1700" dirty="0">
                <a:latin typeface="Calibri" pitchFamily="34" charset="0"/>
                <a:cs typeface="Calibri" pitchFamily="34" charset="0"/>
              </a:rPr>
              <a:t>	</a:t>
            </a:r>
            <a:r>
              <a:rPr lang="it-IT" sz="1700" b="1" dirty="0">
                <a:ln>
                  <a:solidFill>
                    <a:srgbClr val="9A0000"/>
                  </a:solidFill>
                </a:ln>
                <a:solidFill>
                  <a:srgbClr val="9A0000"/>
                </a:solidFill>
                <a:latin typeface="Calibri" pitchFamily="34" charset="0"/>
                <a:cs typeface="Calibri" pitchFamily="34" charset="0"/>
              </a:rPr>
              <a:t>(3)</a:t>
            </a:r>
            <a:r>
              <a:rPr lang="it-IT" sz="1700" dirty="0">
                <a:latin typeface="Calibri" pitchFamily="34" charset="0"/>
                <a:cs typeface="Calibri" pitchFamily="34" charset="0"/>
              </a:rPr>
              <a:t>  l'intera popolazione da studiare non è del tutto nota</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Per superare questi problemi si ricorre ad una </a:t>
            </a:r>
            <a:r>
              <a:rPr lang="it-IT" sz="1700" b="1" dirty="0">
                <a:ln>
                  <a:solidFill>
                    <a:schemeClr val="tx1"/>
                  </a:solidFill>
                </a:ln>
                <a:latin typeface="Calibri" pitchFamily="34" charset="0"/>
                <a:cs typeface="Calibri" pitchFamily="34" charset="0"/>
              </a:rPr>
              <a:t>rilevazione campionaria</a:t>
            </a:r>
            <a:r>
              <a:rPr lang="it-IT" sz="1700" dirty="0">
                <a:latin typeface="Calibri" pitchFamily="34" charset="0"/>
                <a:cs typeface="Calibri" pitchFamily="34" charset="0"/>
              </a:rPr>
              <a:t>, ossia una rilevazione che consente di studiare le caratteristiche di una popolazione attraverso l’osservazione di una porzione della popolazione stessa (campione)</a:t>
            </a:r>
          </a:p>
        </p:txBody>
      </p:sp>
      <p:grpSp>
        <p:nvGrpSpPr>
          <p:cNvPr id="267" name="Gruppo 266"/>
          <p:cNvGrpSpPr/>
          <p:nvPr/>
        </p:nvGrpSpPr>
        <p:grpSpPr>
          <a:xfrm>
            <a:off x="1835696" y="4266368"/>
            <a:ext cx="5501133" cy="1466888"/>
            <a:chOff x="1015083" y="4437112"/>
            <a:chExt cx="5501133" cy="1466888"/>
          </a:xfrm>
        </p:grpSpPr>
        <p:grpSp>
          <p:nvGrpSpPr>
            <p:cNvPr id="8" name="Gruppo 7"/>
            <p:cNvGrpSpPr/>
            <p:nvPr/>
          </p:nvGrpSpPr>
          <p:grpSpPr>
            <a:xfrm>
              <a:off x="1015083" y="4437112"/>
              <a:ext cx="1396677" cy="864096"/>
              <a:chOff x="134938" y="1844675"/>
              <a:chExt cx="1036637" cy="649288"/>
            </a:xfrm>
            <a:solidFill>
              <a:srgbClr val="9A0000"/>
            </a:solidFill>
          </p:grpSpPr>
          <p:grpSp>
            <p:nvGrpSpPr>
              <p:cNvPr id="9" name="Group 11"/>
              <p:cNvGrpSpPr>
                <a:grpSpLocks noChangeAspect="1"/>
              </p:cNvGrpSpPr>
              <p:nvPr/>
            </p:nvGrpSpPr>
            <p:grpSpPr bwMode="auto">
              <a:xfrm>
                <a:off x="296863" y="1871663"/>
                <a:ext cx="301625" cy="234950"/>
                <a:chOff x="3312" y="2256"/>
                <a:chExt cx="380" cy="296"/>
              </a:xfrm>
              <a:grpFill/>
            </p:grpSpPr>
            <p:grpSp>
              <p:nvGrpSpPr>
                <p:cNvPr id="118" name="Group 12"/>
                <p:cNvGrpSpPr>
                  <a:grpSpLocks noChangeAspect="1"/>
                </p:cNvGrpSpPr>
                <p:nvPr/>
              </p:nvGrpSpPr>
              <p:grpSpPr bwMode="auto">
                <a:xfrm>
                  <a:off x="3454" y="2256"/>
                  <a:ext cx="238" cy="296"/>
                  <a:chOff x="1620" y="1798"/>
                  <a:chExt cx="780" cy="840"/>
                </a:xfrm>
                <a:grpFill/>
              </p:grpSpPr>
              <p:sp>
                <p:nvSpPr>
                  <p:cNvPr id="123" name="Freeform 1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4" name="Freeform 1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5" name="Freeform 1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19" name="Group 16"/>
                <p:cNvGrpSpPr>
                  <a:grpSpLocks noChangeAspect="1"/>
                </p:cNvGrpSpPr>
                <p:nvPr/>
              </p:nvGrpSpPr>
              <p:grpSpPr bwMode="auto">
                <a:xfrm>
                  <a:off x="3312" y="2256"/>
                  <a:ext cx="238" cy="296"/>
                  <a:chOff x="1620" y="1798"/>
                  <a:chExt cx="780" cy="840"/>
                </a:xfrm>
                <a:grpFill/>
              </p:grpSpPr>
              <p:sp>
                <p:nvSpPr>
                  <p:cNvPr id="120" name="Freeform 1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1" name="Freeform 1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2" name="Freeform 1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10" name="Group 20"/>
              <p:cNvGrpSpPr>
                <a:grpSpLocks noChangeAspect="1"/>
              </p:cNvGrpSpPr>
              <p:nvPr/>
            </p:nvGrpSpPr>
            <p:grpSpPr bwMode="auto">
              <a:xfrm>
                <a:off x="614363" y="1844675"/>
                <a:ext cx="415925" cy="234950"/>
                <a:chOff x="3410" y="2352"/>
                <a:chExt cx="524" cy="296"/>
              </a:xfrm>
              <a:grpFill/>
            </p:grpSpPr>
            <p:grpSp>
              <p:nvGrpSpPr>
                <p:cNvPr id="105" name="Group 21"/>
                <p:cNvGrpSpPr>
                  <a:grpSpLocks noChangeAspect="1"/>
                </p:cNvGrpSpPr>
                <p:nvPr/>
              </p:nvGrpSpPr>
              <p:grpSpPr bwMode="auto">
                <a:xfrm>
                  <a:off x="3552" y="2352"/>
                  <a:ext cx="238" cy="296"/>
                  <a:chOff x="1620" y="1798"/>
                  <a:chExt cx="780" cy="840"/>
                </a:xfrm>
                <a:grpFill/>
              </p:grpSpPr>
              <p:sp>
                <p:nvSpPr>
                  <p:cNvPr id="115" name="Freeform 2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6" name="Freeform 2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7" name="Freeform 2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06" name="Group 25"/>
                <p:cNvGrpSpPr>
                  <a:grpSpLocks noChangeAspect="1"/>
                </p:cNvGrpSpPr>
                <p:nvPr/>
              </p:nvGrpSpPr>
              <p:grpSpPr bwMode="auto">
                <a:xfrm>
                  <a:off x="3696" y="2352"/>
                  <a:ext cx="238" cy="296"/>
                  <a:chOff x="1620" y="1798"/>
                  <a:chExt cx="780" cy="840"/>
                </a:xfrm>
                <a:grpFill/>
              </p:grpSpPr>
              <p:sp>
                <p:nvSpPr>
                  <p:cNvPr id="112" name="Freeform 2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3" name="Freeform 2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4" name="Freeform 2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07" name="Group 29"/>
                <p:cNvGrpSpPr>
                  <a:grpSpLocks noChangeAspect="1"/>
                </p:cNvGrpSpPr>
                <p:nvPr/>
              </p:nvGrpSpPr>
              <p:grpSpPr bwMode="auto">
                <a:xfrm>
                  <a:off x="3410" y="2352"/>
                  <a:ext cx="238" cy="296"/>
                  <a:chOff x="1620" y="1798"/>
                  <a:chExt cx="780" cy="840"/>
                </a:xfrm>
                <a:grpFill/>
              </p:grpSpPr>
              <p:sp>
                <p:nvSpPr>
                  <p:cNvPr id="109" name="Freeform 3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0" name="Freeform 3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1" name="Freeform 3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08" name="Freeform 33"/>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1" name="Group 34"/>
              <p:cNvGrpSpPr>
                <a:grpSpLocks noChangeAspect="1"/>
              </p:cNvGrpSpPr>
              <p:nvPr/>
            </p:nvGrpSpPr>
            <p:grpSpPr bwMode="auto">
              <a:xfrm>
                <a:off x="604838" y="1979613"/>
                <a:ext cx="188912" cy="234950"/>
                <a:chOff x="1620" y="1798"/>
                <a:chExt cx="780" cy="840"/>
              </a:xfrm>
              <a:grpFill/>
            </p:grpSpPr>
            <p:sp>
              <p:nvSpPr>
                <p:cNvPr id="102" name="Freeform 3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 name="Freeform 3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 name="Freeform 3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2" name="Group 38"/>
              <p:cNvGrpSpPr>
                <a:grpSpLocks noChangeAspect="1"/>
              </p:cNvGrpSpPr>
              <p:nvPr/>
            </p:nvGrpSpPr>
            <p:grpSpPr bwMode="auto">
              <a:xfrm>
                <a:off x="833438" y="1979613"/>
                <a:ext cx="188912" cy="234950"/>
                <a:chOff x="1620" y="1798"/>
                <a:chExt cx="780" cy="840"/>
              </a:xfrm>
              <a:grpFill/>
            </p:grpSpPr>
            <p:sp>
              <p:nvSpPr>
                <p:cNvPr id="99" name="Freeform 3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 name="Freeform 4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 name="Freeform 4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 name="Group 42"/>
              <p:cNvGrpSpPr>
                <a:grpSpLocks noChangeAspect="1"/>
              </p:cNvGrpSpPr>
              <p:nvPr/>
            </p:nvGrpSpPr>
            <p:grpSpPr bwMode="auto">
              <a:xfrm>
                <a:off x="409575" y="1979613"/>
                <a:ext cx="188913" cy="234950"/>
                <a:chOff x="1620" y="1798"/>
                <a:chExt cx="780" cy="840"/>
              </a:xfrm>
              <a:grpFill/>
            </p:grpSpPr>
            <p:sp>
              <p:nvSpPr>
                <p:cNvPr id="96" name="Freeform 4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 name="Freeform 4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 name="Freeform 4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 name="Group 47"/>
              <p:cNvGrpSpPr>
                <a:grpSpLocks noChangeAspect="1"/>
              </p:cNvGrpSpPr>
              <p:nvPr/>
            </p:nvGrpSpPr>
            <p:grpSpPr bwMode="auto">
              <a:xfrm>
                <a:off x="660400" y="2114550"/>
                <a:ext cx="188913" cy="234950"/>
                <a:chOff x="1620" y="1798"/>
                <a:chExt cx="780" cy="840"/>
              </a:xfrm>
              <a:grpFill/>
            </p:grpSpPr>
            <p:sp>
              <p:nvSpPr>
                <p:cNvPr id="93" name="Freeform 4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 name="Freeform 4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 name="Freeform 5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5" name="Freeform 51"/>
              <p:cNvSpPr>
                <a:spLocks noChangeAspect="1"/>
              </p:cNvSpPr>
              <p:nvPr/>
            </p:nvSpPr>
            <p:spPr bwMode="auto">
              <a:xfrm>
                <a:off x="962025" y="2116138"/>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 name="Freeform 53"/>
              <p:cNvSpPr>
                <a:spLocks noChangeAspect="1"/>
              </p:cNvSpPr>
              <p:nvPr/>
            </p:nvSpPr>
            <p:spPr bwMode="auto">
              <a:xfrm>
                <a:off x="889000" y="2114550"/>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22" name="Group 54"/>
              <p:cNvGrpSpPr>
                <a:grpSpLocks noChangeAspect="1"/>
              </p:cNvGrpSpPr>
              <p:nvPr/>
            </p:nvGrpSpPr>
            <p:grpSpPr bwMode="auto">
              <a:xfrm>
                <a:off x="454025" y="2114550"/>
                <a:ext cx="188913" cy="234950"/>
                <a:chOff x="1620" y="1798"/>
                <a:chExt cx="780" cy="840"/>
              </a:xfrm>
              <a:grpFill/>
            </p:grpSpPr>
            <p:sp>
              <p:nvSpPr>
                <p:cNvPr id="90" name="Freeform 5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1" name="Freeform 5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2" name="Freeform 5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3" name="Group 59"/>
              <p:cNvGrpSpPr>
                <a:grpSpLocks noChangeAspect="1"/>
              </p:cNvGrpSpPr>
              <p:nvPr/>
            </p:nvGrpSpPr>
            <p:grpSpPr bwMode="auto">
              <a:xfrm>
                <a:off x="152400" y="1871663"/>
                <a:ext cx="301625" cy="234950"/>
                <a:chOff x="3312" y="2256"/>
                <a:chExt cx="380" cy="296"/>
              </a:xfrm>
              <a:grpFill/>
            </p:grpSpPr>
            <p:grpSp>
              <p:nvGrpSpPr>
                <p:cNvPr id="82" name="Group 60"/>
                <p:cNvGrpSpPr>
                  <a:grpSpLocks noChangeAspect="1"/>
                </p:cNvGrpSpPr>
                <p:nvPr/>
              </p:nvGrpSpPr>
              <p:grpSpPr bwMode="auto">
                <a:xfrm>
                  <a:off x="3454" y="2256"/>
                  <a:ext cx="238" cy="296"/>
                  <a:chOff x="1620" y="1798"/>
                  <a:chExt cx="780" cy="840"/>
                </a:xfrm>
                <a:grpFill/>
              </p:grpSpPr>
              <p:sp>
                <p:nvSpPr>
                  <p:cNvPr id="87" name="Freeform 6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8" name="Freeform 6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9" name="Freeform 6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83" name="Group 64"/>
                <p:cNvGrpSpPr>
                  <a:grpSpLocks noChangeAspect="1"/>
                </p:cNvGrpSpPr>
                <p:nvPr/>
              </p:nvGrpSpPr>
              <p:grpSpPr bwMode="auto">
                <a:xfrm>
                  <a:off x="3312" y="2256"/>
                  <a:ext cx="238" cy="296"/>
                  <a:chOff x="1620" y="1798"/>
                  <a:chExt cx="780" cy="840"/>
                </a:xfrm>
                <a:grpFill/>
              </p:grpSpPr>
              <p:sp>
                <p:nvSpPr>
                  <p:cNvPr id="84" name="Freeform 6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5" name="Freeform 6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6" name="Freeform 6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24" name="Group 82"/>
              <p:cNvGrpSpPr>
                <a:grpSpLocks noChangeAspect="1"/>
              </p:cNvGrpSpPr>
              <p:nvPr/>
            </p:nvGrpSpPr>
            <p:grpSpPr bwMode="auto">
              <a:xfrm>
                <a:off x="330200" y="2078038"/>
                <a:ext cx="188913" cy="234950"/>
                <a:chOff x="1620" y="1798"/>
                <a:chExt cx="780" cy="840"/>
              </a:xfrm>
              <a:grpFill/>
            </p:grpSpPr>
            <p:sp>
              <p:nvSpPr>
                <p:cNvPr id="79" name="Freeform 8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 name="Freeform 8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1" name="Freeform 8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5" name="Group 86"/>
              <p:cNvGrpSpPr>
                <a:grpSpLocks noChangeAspect="1"/>
              </p:cNvGrpSpPr>
              <p:nvPr/>
            </p:nvGrpSpPr>
            <p:grpSpPr bwMode="auto">
              <a:xfrm>
                <a:off x="558800" y="2078038"/>
                <a:ext cx="188913" cy="234950"/>
                <a:chOff x="1620" y="1798"/>
                <a:chExt cx="780" cy="840"/>
              </a:xfrm>
              <a:grpFill/>
            </p:grpSpPr>
            <p:sp>
              <p:nvSpPr>
                <p:cNvPr id="76" name="Freeform 8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 name="Freeform 8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 name="Freeform 8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6" name="Group 90"/>
              <p:cNvGrpSpPr>
                <a:grpSpLocks noChangeAspect="1"/>
              </p:cNvGrpSpPr>
              <p:nvPr/>
            </p:nvGrpSpPr>
            <p:grpSpPr bwMode="auto">
              <a:xfrm>
                <a:off x="134938" y="2078038"/>
                <a:ext cx="188912" cy="234950"/>
                <a:chOff x="1620" y="1798"/>
                <a:chExt cx="780" cy="840"/>
              </a:xfrm>
              <a:grpFill/>
            </p:grpSpPr>
            <p:sp>
              <p:nvSpPr>
                <p:cNvPr id="73" name="Freeform 9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 name="Freeform 9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 name="Freeform 9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7" name="Group 94"/>
              <p:cNvGrpSpPr>
                <a:grpSpLocks noChangeAspect="1"/>
              </p:cNvGrpSpPr>
              <p:nvPr/>
            </p:nvGrpSpPr>
            <p:grpSpPr bwMode="auto">
              <a:xfrm>
                <a:off x="385763" y="2259013"/>
                <a:ext cx="188912" cy="234950"/>
                <a:chOff x="1620" y="1798"/>
                <a:chExt cx="780" cy="840"/>
              </a:xfrm>
              <a:grpFill/>
            </p:grpSpPr>
            <p:sp>
              <p:nvSpPr>
                <p:cNvPr id="70" name="Freeform 9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 name="Freeform 9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2" name="Freeform 9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28" name="Freeform 98"/>
              <p:cNvSpPr>
                <a:spLocks noChangeAspect="1"/>
              </p:cNvSpPr>
              <p:nvPr/>
            </p:nvSpPr>
            <p:spPr bwMode="auto">
              <a:xfrm>
                <a:off x="687388" y="2214563"/>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 name="Freeform 99"/>
              <p:cNvSpPr>
                <a:spLocks noChangeAspect="1"/>
              </p:cNvSpPr>
              <p:nvPr/>
            </p:nvSpPr>
            <p:spPr bwMode="auto">
              <a:xfrm>
                <a:off x="614363" y="2212975"/>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30" name="Group 100"/>
              <p:cNvGrpSpPr>
                <a:grpSpLocks noChangeAspect="1"/>
              </p:cNvGrpSpPr>
              <p:nvPr/>
            </p:nvGrpSpPr>
            <p:grpSpPr bwMode="auto">
              <a:xfrm>
                <a:off x="179388" y="2259013"/>
                <a:ext cx="188912" cy="234950"/>
                <a:chOff x="1620" y="1798"/>
                <a:chExt cx="780" cy="840"/>
              </a:xfrm>
              <a:grpFill/>
            </p:grpSpPr>
            <p:sp>
              <p:nvSpPr>
                <p:cNvPr id="67" name="Freeform 10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 name="Freeform 10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 name="Freeform 10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1" name="Group 113"/>
              <p:cNvGrpSpPr>
                <a:grpSpLocks noChangeAspect="1"/>
              </p:cNvGrpSpPr>
              <p:nvPr/>
            </p:nvGrpSpPr>
            <p:grpSpPr bwMode="auto">
              <a:xfrm>
                <a:off x="755650" y="2035175"/>
                <a:ext cx="415925" cy="234950"/>
                <a:chOff x="3410" y="2352"/>
                <a:chExt cx="524" cy="296"/>
              </a:xfrm>
              <a:grpFill/>
            </p:grpSpPr>
            <p:grpSp>
              <p:nvGrpSpPr>
                <p:cNvPr id="54" name="Group 114"/>
                <p:cNvGrpSpPr>
                  <a:grpSpLocks noChangeAspect="1"/>
                </p:cNvGrpSpPr>
                <p:nvPr/>
              </p:nvGrpSpPr>
              <p:grpSpPr bwMode="auto">
                <a:xfrm>
                  <a:off x="3552" y="2352"/>
                  <a:ext cx="238" cy="296"/>
                  <a:chOff x="1620" y="1798"/>
                  <a:chExt cx="780" cy="840"/>
                </a:xfrm>
                <a:grpFill/>
              </p:grpSpPr>
              <p:sp>
                <p:nvSpPr>
                  <p:cNvPr id="64" name="Freeform 11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 name="Freeform 11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 name="Freeform 11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5" name="Group 118"/>
                <p:cNvGrpSpPr>
                  <a:grpSpLocks noChangeAspect="1"/>
                </p:cNvGrpSpPr>
                <p:nvPr/>
              </p:nvGrpSpPr>
              <p:grpSpPr bwMode="auto">
                <a:xfrm>
                  <a:off x="3696" y="2352"/>
                  <a:ext cx="238" cy="296"/>
                  <a:chOff x="1620" y="1798"/>
                  <a:chExt cx="780" cy="840"/>
                </a:xfrm>
                <a:grpFill/>
              </p:grpSpPr>
              <p:sp>
                <p:nvSpPr>
                  <p:cNvPr id="61" name="Freeform 11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 name="Freeform 12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 name="Freeform 12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6" name="Group 122"/>
                <p:cNvGrpSpPr>
                  <a:grpSpLocks noChangeAspect="1"/>
                </p:cNvGrpSpPr>
                <p:nvPr/>
              </p:nvGrpSpPr>
              <p:grpSpPr bwMode="auto">
                <a:xfrm>
                  <a:off x="3410" y="2352"/>
                  <a:ext cx="238" cy="296"/>
                  <a:chOff x="1620" y="1798"/>
                  <a:chExt cx="780" cy="840"/>
                </a:xfrm>
                <a:grpFill/>
              </p:grpSpPr>
              <p:sp>
                <p:nvSpPr>
                  <p:cNvPr id="58" name="Freeform 12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 name="Freeform 12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 name="Freeform 12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 name="Freeform 126"/>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2" name="Group 127"/>
              <p:cNvGrpSpPr>
                <a:grpSpLocks noChangeAspect="1"/>
              </p:cNvGrpSpPr>
              <p:nvPr/>
            </p:nvGrpSpPr>
            <p:grpSpPr bwMode="auto">
              <a:xfrm>
                <a:off x="690563" y="2124075"/>
                <a:ext cx="188912" cy="234950"/>
                <a:chOff x="1620" y="1798"/>
                <a:chExt cx="780" cy="840"/>
              </a:xfrm>
              <a:grpFill/>
            </p:grpSpPr>
            <p:sp>
              <p:nvSpPr>
                <p:cNvPr id="51" name="Freeform 12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 name="Freeform 12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 name="Freeform 13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3" name="Group 131"/>
              <p:cNvGrpSpPr>
                <a:grpSpLocks noChangeAspect="1"/>
              </p:cNvGrpSpPr>
              <p:nvPr/>
            </p:nvGrpSpPr>
            <p:grpSpPr bwMode="auto">
              <a:xfrm>
                <a:off x="919163" y="2124075"/>
                <a:ext cx="188912" cy="234950"/>
                <a:chOff x="1620" y="1798"/>
                <a:chExt cx="780" cy="840"/>
              </a:xfrm>
              <a:grpFill/>
            </p:grpSpPr>
            <p:sp>
              <p:nvSpPr>
                <p:cNvPr id="48" name="Freeform 13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 name="Freeform 13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 name="Freeform 13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4" name="Group 135"/>
              <p:cNvGrpSpPr>
                <a:grpSpLocks noChangeAspect="1"/>
              </p:cNvGrpSpPr>
              <p:nvPr/>
            </p:nvGrpSpPr>
            <p:grpSpPr bwMode="auto">
              <a:xfrm>
                <a:off x="495300" y="2124075"/>
                <a:ext cx="188913" cy="234950"/>
                <a:chOff x="1620" y="1798"/>
                <a:chExt cx="780" cy="840"/>
              </a:xfrm>
              <a:grpFill/>
            </p:grpSpPr>
            <p:sp>
              <p:nvSpPr>
                <p:cNvPr id="45" name="Freeform 13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 name="Freeform 13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 name="Freeform 13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5" name="Group 139"/>
              <p:cNvGrpSpPr>
                <a:grpSpLocks noChangeAspect="1"/>
              </p:cNvGrpSpPr>
              <p:nvPr/>
            </p:nvGrpSpPr>
            <p:grpSpPr bwMode="auto">
              <a:xfrm>
                <a:off x="746125" y="2259013"/>
                <a:ext cx="188913" cy="234950"/>
                <a:chOff x="1620" y="1798"/>
                <a:chExt cx="780" cy="840"/>
              </a:xfrm>
              <a:grpFill/>
            </p:grpSpPr>
            <p:sp>
              <p:nvSpPr>
                <p:cNvPr id="42" name="Freeform 14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3" name="Freeform 14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 name="Freeform 14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36" name="Freeform 143"/>
              <p:cNvSpPr>
                <a:spLocks noChangeAspect="1"/>
              </p:cNvSpPr>
              <p:nvPr/>
            </p:nvSpPr>
            <p:spPr bwMode="auto">
              <a:xfrm>
                <a:off x="1047750" y="2260600"/>
                <a:ext cx="57150" cy="233363"/>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 name="Freeform 144"/>
              <p:cNvSpPr>
                <a:spLocks noChangeAspect="1"/>
              </p:cNvSpPr>
              <p:nvPr/>
            </p:nvSpPr>
            <p:spPr bwMode="auto">
              <a:xfrm>
                <a:off x="974725" y="2259013"/>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38" name="Group 145"/>
              <p:cNvGrpSpPr>
                <a:grpSpLocks noChangeAspect="1"/>
              </p:cNvGrpSpPr>
              <p:nvPr/>
            </p:nvGrpSpPr>
            <p:grpSpPr bwMode="auto">
              <a:xfrm>
                <a:off x="539750" y="2259013"/>
                <a:ext cx="188913" cy="234950"/>
                <a:chOff x="1620" y="1798"/>
                <a:chExt cx="780" cy="840"/>
              </a:xfrm>
              <a:grpFill/>
            </p:grpSpPr>
            <p:sp>
              <p:nvSpPr>
                <p:cNvPr id="39" name="Freeform 14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 name="Freeform 14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 name="Freeform 14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126" name="Gruppo 125"/>
            <p:cNvGrpSpPr/>
            <p:nvPr/>
          </p:nvGrpSpPr>
          <p:grpSpPr>
            <a:xfrm>
              <a:off x="3419872" y="4437112"/>
              <a:ext cx="1396677" cy="864096"/>
              <a:chOff x="134938" y="1844675"/>
              <a:chExt cx="1036637" cy="649288"/>
            </a:xfrm>
            <a:solidFill>
              <a:srgbClr val="9A0000"/>
            </a:solidFill>
          </p:grpSpPr>
          <p:grpSp>
            <p:nvGrpSpPr>
              <p:cNvPr id="127" name="Group 11"/>
              <p:cNvGrpSpPr>
                <a:grpSpLocks noChangeAspect="1"/>
              </p:cNvGrpSpPr>
              <p:nvPr/>
            </p:nvGrpSpPr>
            <p:grpSpPr bwMode="auto">
              <a:xfrm>
                <a:off x="296863" y="1871663"/>
                <a:ext cx="301625" cy="234950"/>
                <a:chOff x="3312" y="2256"/>
                <a:chExt cx="380" cy="296"/>
              </a:xfrm>
              <a:grpFill/>
            </p:grpSpPr>
            <p:grpSp>
              <p:nvGrpSpPr>
                <p:cNvPr id="231" name="Group 12"/>
                <p:cNvGrpSpPr>
                  <a:grpSpLocks noChangeAspect="1"/>
                </p:cNvGrpSpPr>
                <p:nvPr/>
              </p:nvGrpSpPr>
              <p:grpSpPr bwMode="auto">
                <a:xfrm>
                  <a:off x="3454" y="2256"/>
                  <a:ext cx="238" cy="296"/>
                  <a:chOff x="1620" y="1798"/>
                  <a:chExt cx="780" cy="840"/>
                </a:xfrm>
                <a:grpFill/>
              </p:grpSpPr>
              <p:sp>
                <p:nvSpPr>
                  <p:cNvPr id="236" name="Freeform 1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7" name="Freeform 1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8" name="Freeform 1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32" name="Group 16"/>
                <p:cNvGrpSpPr>
                  <a:grpSpLocks noChangeAspect="1"/>
                </p:cNvGrpSpPr>
                <p:nvPr/>
              </p:nvGrpSpPr>
              <p:grpSpPr bwMode="auto">
                <a:xfrm>
                  <a:off x="3312" y="2256"/>
                  <a:ext cx="238" cy="296"/>
                  <a:chOff x="1620" y="1798"/>
                  <a:chExt cx="780" cy="840"/>
                </a:xfrm>
                <a:grpFill/>
              </p:grpSpPr>
              <p:sp>
                <p:nvSpPr>
                  <p:cNvPr id="233" name="Freeform 1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4" name="Freeform 1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5" name="Freeform 1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128" name="Group 20"/>
              <p:cNvGrpSpPr>
                <a:grpSpLocks noChangeAspect="1"/>
              </p:cNvGrpSpPr>
              <p:nvPr/>
            </p:nvGrpSpPr>
            <p:grpSpPr bwMode="auto">
              <a:xfrm>
                <a:off x="614363" y="1844675"/>
                <a:ext cx="415925" cy="234950"/>
                <a:chOff x="3410" y="2352"/>
                <a:chExt cx="524" cy="296"/>
              </a:xfrm>
              <a:grpFill/>
            </p:grpSpPr>
            <p:grpSp>
              <p:nvGrpSpPr>
                <p:cNvPr id="218" name="Group 21"/>
                <p:cNvGrpSpPr>
                  <a:grpSpLocks noChangeAspect="1"/>
                </p:cNvGrpSpPr>
                <p:nvPr/>
              </p:nvGrpSpPr>
              <p:grpSpPr bwMode="auto">
                <a:xfrm>
                  <a:off x="3552" y="2352"/>
                  <a:ext cx="238" cy="296"/>
                  <a:chOff x="1620" y="1798"/>
                  <a:chExt cx="780" cy="840"/>
                </a:xfrm>
                <a:grpFill/>
              </p:grpSpPr>
              <p:sp>
                <p:nvSpPr>
                  <p:cNvPr id="228" name="Freeform 2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9" name="Freeform 2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0" name="Freeform 2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19" name="Group 25"/>
                <p:cNvGrpSpPr>
                  <a:grpSpLocks noChangeAspect="1"/>
                </p:cNvGrpSpPr>
                <p:nvPr/>
              </p:nvGrpSpPr>
              <p:grpSpPr bwMode="auto">
                <a:xfrm>
                  <a:off x="3696" y="2352"/>
                  <a:ext cx="238" cy="296"/>
                  <a:chOff x="1620" y="1798"/>
                  <a:chExt cx="780" cy="840"/>
                </a:xfrm>
                <a:grpFill/>
              </p:grpSpPr>
              <p:sp>
                <p:nvSpPr>
                  <p:cNvPr id="225" name="Freeform 2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6" name="Freeform 2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7" name="Freeform 2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20" name="Group 29"/>
                <p:cNvGrpSpPr>
                  <a:grpSpLocks noChangeAspect="1"/>
                </p:cNvGrpSpPr>
                <p:nvPr/>
              </p:nvGrpSpPr>
              <p:grpSpPr bwMode="auto">
                <a:xfrm>
                  <a:off x="3410" y="2352"/>
                  <a:ext cx="238" cy="296"/>
                  <a:chOff x="1620" y="1798"/>
                  <a:chExt cx="780" cy="840"/>
                </a:xfrm>
                <a:grpFill/>
              </p:grpSpPr>
              <p:sp>
                <p:nvSpPr>
                  <p:cNvPr id="222" name="Freeform 3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3" name="Freeform 3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4" name="Freeform 3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221" name="Freeform 33"/>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29" name="Group 34"/>
              <p:cNvGrpSpPr>
                <a:grpSpLocks noChangeAspect="1"/>
              </p:cNvGrpSpPr>
              <p:nvPr/>
            </p:nvGrpSpPr>
            <p:grpSpPr bwMode="auto">
              <a:xfrm>
                <a:off x="604838" y="1979613"/>
                <a:ext cx="188912" cy="234950"/>
                <a:chOff x="1620" y="1798"/>
                <a:chExt cx="780" cy="840"/>
              </a:xfrm>
              <a:grpFill/>
            </p:grpSpPr>
            <p:sp>
              <p:nvSpPr>
                <p:cNvPr id="215" name="Freeform 3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6" name="Freeform 3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7" name="Freeform 3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0" name="Group 38"/>
              <p:cNvGrpSpPr>
                <a:grpSpLocks noChangeAspect="1"/>
              </p:cNvGrpSpPr>
              <p:nvPr/>
            </p:nvGrpSpPr>
            <p:grpSpPr bwMode="auto">
              <a:xfrm>
                <a:off x="833438" y="1979613"/>
                <a:ext cx="188912" cy="234950"/>
                <a:chOff x="1620" y="1798"/>
                <a:chExt cx="780" cy="840"/>
              </a:xfrm>
              <a:grpFill/>
            </p:grpSpPr>
            <p:sp>
              <p:nvSpPr>
                <p:cNvPr id="212" name="Freeform 3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3" name="Freeform 4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4" name="Freeform 4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1" name="Group 42"/>
              <p:cNvGrpSpPr>
                <a:grpSpLocks noChangeAspect="1"/>
              </p:cNvGrpSpPr>
              <p:nvPr/>
            </p:nvGrpSpPr>
            <p:grpSpPr bwMode="auto">
              <a:xfrm>
                <a:off x="409575" y="1979613"/>
                <a:ext cx="188913" cy="234950"/>
                <a:chOff x="1620" y="1798"/>
                <a:chExt cx="780" cy="840"/>
              </a:xfrm>
              <a:grpFill/>
            </p:grpSpPr>
            <p:sp>
              <p:nvSpPr>
                <p:cNvPr id="209" name="Freeform 4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0" name="Freeform 4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11" name="Freeform 4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2" name="Group 47"/>
              <p:cNvGrpSpPr>
                <a:grpSpLocks noChangeAspect="1"/>
              </p:cNvGrpSpPr>
              <p:nvPr/>
            </p:nvGrpSpPr>
            <p:grpSpPr bwMode="auto">
              <a:xfrm>
                <a:off x="660400" y="2114550"/>
                <a:ext cx="188913" cy="234950"/>
                <a:chOff x="1620" y="1798"/>
                <a:chExt cx="780" cy="840"/>
              </a:xfrm>
              <a:grpFill/>
            </p:grpSpPr>
            <p:sp>
              <p:nvSpPr>
                <p:cNvPr id="206" name="Freeform 4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07" name="Freeform 4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08" name="Freeform 5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33" name="Freeform 51"/>
              <p:cNvSpPr>
                <a:spLocks noChangeAspect="1"/>
              </p:cNvSpPr>
              <p:nvPr/>
            </p:nvSpPr>
            <p:spPr bwMode="auto">
              <a:xfrm>
                <a:off x="962025" y="2116138"/>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34" name="Freeform 53"/>
              <p:cNvSpPr>
                <a:spLocks noChangeAspect="1"/>
              </p:cNvSpPr>
              <p:nvPr/>
            </p:nvSpPr>
            <p:spPr bwMode="auto">
              <a:xfrm>
                <a:off x="889000" y="2114550"/>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135" name="Group 54"/>
              <p:cNvGrpSpPr>
                <a:grpSpLocks noChangeAspect="1"/>
              </p:cNvGrpSpPr>
              <p:nvPr/>
            </p:nvGrpSpPr>
            <p:grpSpPr bwMode="auto">
              <a:xfrm>
                <a:off x="454025" y="2114550"/>
                <a:ext cx="188913" cy="234950"/>
                <a:chOff x="1620" y="1798"/>
                <a:chExt cx="780" cy="840"/>
              </a:xfrm>
              <a:grpFill/>
            </p:grpSpPr>
            <p:sp>
              <p:nvSpPr>
                <p:cNvPr id="203" name="Freeform 5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04" name="Freeform 5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05" name="Freeform 5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6" name="Group 59"/>
              <p:cNvGrpSpPr>
                <a:grpSpLocks noChangeAspect="1"/>
              </p:cNvGrpSpPr>
              <p:nvPr/>
            </p:nvGrpSpPr>
            <p:grpSpPr bwMode="auto">
              <a:xfrm>
                <a:off x="152400" y="1871663"/>
                <a:ext cx="301625" cy="234950"/>
                <a:chOff x="3312" y="2256"/>
                <a:chExt cx="380" cy="296"/>
              </a:xfrm>
              <a:grpFill/>
            </p:grpSpPr>
            <p:grpSp>
              <p:nvGrpSpPr>
                <p:cNvPr id="195" name="Group 60"/>
                <p:cNvGrpSpPr>
                  <a:grpSpLocks noChangeAspect="1"/>
                </p:cNvGrpSpPr>
                <p:nvPr/>
              </p:nvGrpSpPr>
              <p:grpSpPr bwMode="auto">
                <a:xfrm>
                  <a:off x="3454" y="2256"/>
                  <a:ext cx="238" cy="296"/>
                  <a:chOff x="1620" y="1798"/>
                  <a:chExt cx="780" cy="840"/>
                </a:xfrm>
                <a:grpFill/>
              </p:grpSpPr>
              <p:sp>
                <p:nvSpPr>
                  <p:cNvPr id="200" name="Freeform 6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01" name="Freeform 6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02" name="Freeform 6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96" name="Group 64"/>
                <p:cNvGrpSpPr>
                  <a:grpSpLocks noChangeAspect="1"/>
                </p:cNvGrpSpPr>
                <p:nvPr/>
              </p:nvGrpSpPr>
              <p:grpSpPr bwMode="auto">
                <a:xfrm>
                  <a:off x="3312" y="2256"/>
                  <a:ext cx="238" cy="296"/>
                  <a:chOff x="1620" y="1798"/>
                  <a:chExt cx="780" cy="840"/>
                </a:xfrm>
                <a:grpFill/>
              </p:grpSpPr>
              <p:sp>
                <p:nvSpPr>
                  <p:cNvPr id="197" name="Freeform 6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98" name="Freeform 6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99" name="Freeform 6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137" name="Group 82"/>
              <p:cNvGrpSpPr>
                <a:grpSpLocks noChangeAspect="1"/>
              </p:cNvGrpSpPr>
              <p:nvPr/>
            </p:nvGrpSpPr>
            <p:grpSpPr bwMode="auto">
              <a:xfrm>
                <a:off x="330200" y="2078038"/>
                <a:ext cx="188913" cy="234950"/>
                <a:chOff x="1620" y="1798"/>
                <a:chExt cx="780" cy="840"/>
              </a:xfrm>
              <a:grpFill/>
            </p:grpSpPr>
            <p:sp>
              <p:nvSpPr>
                <p:cNvPr id="192" name="Freeform 8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93" name="Freeform 8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94" name="Freeform 8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8" name="Group 86"/>
              <p:cNvGrpSpPr>
                <a:grpSpLocks noChangeAspect="1"/>
              </p:cNvGrpSpPr>
              <p:nvPr/>
            </p:nvGrpSpPr>
            <p:grpSpPr bwMode="auto">
              <a:xfrm>
                <a:off x="558800" y="2078038"/>
                <a:ext cx="188913" cy="234950"/>
                <a:chOff x="1620" y="1798"/>
                <a:chExt cx="780" cy="840"/>
              </a:xfrm>
              <a:grpFill/>
            </p:grpSpPr>
            <p:sp>
              <p:nvSpPr>
                <p:cNvPr id="189" name="Freeform 8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90" name="Freeform 8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91" name="Freeform 8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39" name="Group 90"/>
              <p:cNvGrpSpPr>
                <a:grpSpLocks noChangeAspect="1"/>
              </p:cNvGrpSpPr>
              <p:nvPr/>
            </p:nvGrpSpPr>
            <p:grpSpPr bwMode="auto">
              <a:xfrm>
                <a:off x="134938" y="2078038"/>
                <a:ext cx="188912" cy="234950"/>
                <a:chOff x="1620" y="1798"/>
                <a:chExt cx="780" cy="840"/>
              </a:xfrm>
              <a:grpFill/>
            </p:grpSpPr>
            <p:sp>
              <p:nvSpPr>
                <p:cNvPr id="186" name="Freeform 9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87" name="Freeform 9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88" name="Freeform 9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0" name="Group 94"/>
              <p:cNvGrpSpPr>
                <a:grpSpLocks noChangeAspect="1"/>
              </p:cNvGrpSpPr>
              <p:nvPr/>
            </p:nvGrpSpPr>
            <p:grpSpPr bwMode="auto">
              <a:xfrm>
                <a:off x="385763" y="2259013"/>
                <a:ext cx="188912" cy="234950"/>
                <a:chOff x="1620" y="1798"/>
                <a:chExt cx="780" cy="840"/>
              </a:xfrm>
              <a:grpFill/>
            </p:grpSpPr>
            <p:sp>
              <p:nvSpPr>
                <p:cNvPr id="183" name="Freeform 9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84" name="Freeform 9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85" name="Freeform 9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41" name="Freeform 98"/>
              <p:cNvSpPr>
                <a:spLocks noChangeAspect="1"/>
              </p:cNvSpPr>
              <p:nvPr/>
            </p:nvSpPr>
            <p:spPr bwMode="auto">
              <a:xfrm>
                <a:off x="687388" y="2214563"/>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42" name="Freeform 99"/>
              <p:cNvSpPr>
                <a:spLocks noChangeAspect="1"/>
              </p:cNvSpPr>
              <p:nvPr/>
            </p:nvSpPr>
            <p:spPr bwMode="auto">
              <a:xfrm>
                <a:off x="614363" y="2212975"/>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143" name="Group 100"/>
              <p:cNvGrpSpPr>
                <a:grpSpLocks noChangeAspect="1"/>
              </p:cNvGrpSpPr>
              <p:nvPr/>
            </p:nvGrpSpPr>
            <p:grpSpPr bwMode="auto">
              <a:xfrm>
                <a:off x="179388" y="2259013"/>
                <a:ext cx="188912" cy="234950"/>
                <a:chOff x="1620" y="1798"/>
                <a:chExt cx="780" cy="840"/>
              </a:xfrm>
              <a:grpFill/>
            </p:grpSpPr>
            <p:sp>
              <p:nvSpPr>
                <p:cNvPr id="180" name="Freeform 10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81" name="Freeform 10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82" name="Freeform 10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4" name="Group 113"/>
              <p:cNvGrpSpPr>
                <a:grpSpLocks noChangeAspect="1"/>
              </p:cNvGrpSpPr>
              <p:nvPr/>
            </p:nvGrpSpPr>
            <p:grpSpPr bwMode="auto">
              <a:xfrm>
                <a:off x="755650" y="2035175"/>
                <a:ext cx="415925" cy="234950"/>
                <a:chOff x="3410" y="2352"/>
                <a:chExt cx="524" cy="296"/>
              </a:xfrm>
              <a:grpFill/>
            </p:grpSpPr>
            <p:grpSp>
              <p:nvGrpSpPr>
                <p:cNvPr id="167" name="Group 114"/>
                <p:cNvGrpSpPr>
                  <a:grpSpLocks noChangeAspect="1"/>
                </p:cNvGrpSpPr>
                <p:nvPr/>
              </p:nvGrpSpPr>
              <p:grpSpPr bwMode="auto">
                <a:xfrm>
                  <a:off x="3552" y="2352"/>
                  <a:ext cx="238" cy="296"/>
                  <a:chOff x="1620" y="1798"/>
                  <a:chExt cx="780" cy="840"/>
                </a:xfrm>
                <a:grpFill/>
              </p:grpSpPr>
              <p:sp>
                <p:nvSpPr>
                  <p:cNvPr id="177" name="Freeform 11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78" name="Freeform 11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79" name="Freeform 11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68" name="Group 118"/>
                <p:cNvGrpSpPr>
                  <a:grpSpLocks noChangeAspect="1"/>
                </p:cNvGrpSpPr>
                <p:nvPr/>
              </p:nvGrpSpPr>
              <p:grpSpPr bwMode="auto">
                <a:xfrm>
                  <a:off x="3696" y="2352"/>
                  <a:ext cx="238" cy="296"/>
                  <a:chOff x="1620" y="1798"/>
                  <a:chExt cx="780" cy="840"/>
                </a:xfrm>
                <a:grpFill/>
              </p:grpSpPr>
              <p:sp>
                <p:nvSpPr>
                  <p:cNvPr id="174" name="Freeform 11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75" name="Freeform 12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76" name="Freeform 12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69" name="Group 122"/>
                <p:cNvGrpSpPr>
                  <a:grpSpLocks noChangeAspect="1"/>
                </p:cNvGrpSpPr>
                <p:nvPr/>
              </p:nvGrpSpPr>
              <p:grpSpPr bwMode="auto">
                <a:xfrm>
                  <a:off x="3410" y="2352"/>
                  <a:ext cx="238" cy="296"/>
                  <a:chOff x="1620" y="1798"/>
                  <a:chExt cx="780" cy="840"/>
                </a:xfrm>
                <a:grpFill/>
              </p:grpSpPr>
              <p:sp>
                <p:nvSpPr>
                  <p:cNvPr id="171" name="Freeform 12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72" name="Freeform 12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73" name="Freeform 12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70" name="Freeform 126"/>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5" name="Group 127"/>
              <p:cNvGrpSpPr>
                <a:grpSpLocks noChangeAspect="1"/>
              </p:cNvGrpSpPr>
              <p:nvPr/>
            </p:nvGrpSpPr>
            <p:grpSpPr bwMode="auto">
              <a:xfrm>
                <a:off x="690563" y="2124075"/>
                <a:ext cx="188912" cy="234950"/>
                <a:chOff x="1620" y="1798"/>
                <a:chExt cx="780" cy="840"/>
              </a:xfrm>
              <a:grpFill/>
            </p:grpSpPr>
            <p:sp>
              <p:nvSpPr>
                <p:cNvPr id="164" name="Freeform 12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65" name="Freeform 12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66" name="Freeform 13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6" name="Group 131"/>
              <p:cNvGrpSpPr>
                <a:grpSpLocks noChangeAspect="1"/>
              </p:cNvGrpSpPr>
              <p:nvPr/>
            </p:nvGrpSpPr>
            <p:grpSpPr bwMode="auto">
              <a:xfrm>
                <a:off x="919163" y="2124075"/>
                <a:ext cx="188912" cy="234950"/>
                <a:chOff x="1620" y="1798"/>
                <a:chExt cx="780" cy="840"/>
              </a:xfrm>
              <a:grpFill/>
            </p:grpSpPr>
            <p:sp>
              <p:nvSpPr>
                <p:cNvPr id="161" name="Freeform 13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62" name="Freeform 13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63" name="Freeform 13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7" name="Group 135"/>
              <p:cNvGrpSpPr>
                <a:grpSpLocks noChangeAspect="1"/>
              </p:cNvGrpSpPr>
              <p:nvPr/>
            </p:nvGrpSpPr>
            <p:grpSpPr bwMode="auto">
              <a:xfrm>
                <a:off x="495300" y="2124075"/>
                <a:ext cx="188913" cy="234950"/>
                <a:chOff x="1620" y="1798"/>
                <a:chExt cx="780" cy="840"/>
              </a:xfrm>
              <a:grpFill/>
            </p:grpSpPr>
            <p:sp>
              <p:nvSpPr>
                <p:cNvPr id="158" name="Freeform 13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59" name="Freeform 13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60" name="Freeform 13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48" name="Group 139"/>
              <p:cNvGrpSpPr>
                <a:grpSpLocks noChangeAspect="1"/>
              </p:cNvGrpSpPr>
              <p:nvPr/>
            </p:nvGrpSpPr>
            <p:grpSpPr bwMode="auto">
              <a:xfrm>
                <a:off x="746125" y="2259013"/>
                <a:ext cx="188913" cy="234950"/>
                <a:chOff x="1620" y="1798"/>
                <a:chExt cx="780" cy="840"/>
              </a:xfrm>
              <a:grpFill/>
            </p:grpSpPr>
            <p:sp>
              <p:nvSpPr>
                <p:cNvPr id="155" name="Freeform 14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56" name="Freeform 14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57" name="Freeform 14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49" name="Freeform 143"/>
              <p:cNvSpPr>
                <a:spLocks noChangeAspect="1"/>
              </p:cNvSpPr>
              <p:nvPr/>
            </p:nvSpPr>
            <p:spPr bwMode="auto">
              <a:xfrm>
                <a:off x="1047750" y="2260600"/>
                <a:ext cx="57150" cy="233363"/>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50" name="Freeform 144"/>
              <p:cNvSpPr>
                <a:spLocks noChangeAspect="1"/>
              </p:cNvSpPr>
              <p:nvPr/>
            </p:nvSpPr>
            <p:spPr bwMode="auto">
              <a:xfrm>
                <a:off x="974725" y="2259013"/>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151" name="Group 145"/>
              <p:cNvGrpSpPr>
                <a:grpSpLocks noChangeAspect="1"/>
              </p:cNvGrpSpPr>
              <p:nvPr/>
            </p:nvGrpSpPr>
            <p:grpSpPr bwMode="auto">
              <a:xfrm>
                <a:off x="539750" y="2259013"/>
                <a:ext cx="188913" cy="234950"/>
                <a:chOff x="1620" y="1798"/>
                <a:chExt cx="780" cy="840"/>
              </a:xfrm>
              <a:grpFill/>
            </p:grpSpPr>
            <p:sp>
              <p:nvSpPr>
                <p:cNvPr id="152" name="Freeform 14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53" name="Freeform 14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54" name="Freeform 14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239" name="Gruppo 238"/>
            <p:cNvGrpSpPr/>
            <p:nvPr/>
          </p:nvGrpSpPr>
          <p:grpSpPr>
            <a:xfrm>
              <a:off x="5802858" y="4615284"/>
              <a:ext cx="641350" cy="469900"/>
              <a:chOff x="346820" y="2887241"/>
              <a:chExt cx="641350" cy="469900"/>
            </a:xfrm>
          </p:grpSpPr>
          <p:grpSp>
            <p:nvGrpSpPr>
              <p:cNvPr id="240" name="Group 155"/>
              <p:cNvGrpSpPr>
                <a:grpSpLocks/>
              </p:cNvGrpSpPr>
              <p:nvPr/>
            </p:nvGrpSpPr>
            <p:grpSpPr bwMode="auto">
              <a:xfrm>
                <a:off x="572245" y="2887241"/>
                <a:ext cx="377825" cy="469900"/>
                <a:chOff x="1620" y="1798"/>
                <a:chExt cx="780" cy="840"/>
              </a:xfrm>
              <a:solidFill>
                <a:srgbClr val="9A0000"/>
              </a:solidFill>
            </p:grpSpPr>
            <p:sp>
              <p:nvSpPr>
                <p:cNvPr id="248" name="Freeform 156"/>
                <p:cNvSpPr>
                  <a:spLocks/>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49" name="Freeform 157"/>
                <p:cNvSpPr>
                  <a:spLocks/>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50" name="Freeform 158"/>
                <p:cNvSpPr>
                  <a:spLocks/>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241" name="Freeform 159"/>
              <p:cNvSpPr>
                <a:spLocks/>
              </p:cNvSpPr>
              <p:nvPr/>
            </p:nvSpPr>
            <p:spPr bwMode="auto">
              <a:xfrm>
                <a:off x="873870" y="2888828"/>
                <a:ext cx="114300" cy="46672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42" name="Freeform 161"/>
              <p:cNvSpPr>
                <a:spLocks/>
              </p:cNvSpPr>
              <p:nvPr/>
            </p:nvSpPr>
            <p:spPr bwMode="auto">
              <a:xfrm>
                <a:off x="800845" y="2887241"/>
                <a:ext cx="82550" cy="46990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243" name="Group 162"/>
              <p:cNvGrpSpPr>
                <a:grpSpLocks/>
              </p:cNvGrpSpPr>
              <p:nvPr/>
            </p:nvGrpSpPr>
            <p:grpSpPr bwMode="auto">
              <a:xfrm>
                <a:off x="346820" y="2887241"/>
                <a:ext cx="377825" cy="469900"/>
                <a:chOff x="1620" y="1798"/>
                <a:chExt cx="780" cy="840"/>
              </a:xfrm>
              <a:solidFill>
                <a:srgbClr val="9A0000"/>
              </a:solidFill>
            </p:grpSpPr>
            <p:sp>
              <p:nvSpPr>
                <p:cNvPr id="245" name="Freeform 163"/>
                <p:cNvSpPr>
                  <a:spLocks/>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46" name="Freeform 164"/>
                <p:cNvSpPr>
                  <a:spLocks/>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47" name="Freeform 165"/>
                <p:cNvSpPr>
                  <a:spLocks/>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244" name="Freeform 166"/>
              <p:cNvSpPr>
                <a:spLocks/>
              </p:cNvSpPr>
              <p:nvPr/>
            </p:nvSpPr>
            <p:spPr bwMode="auto">
              <a:xfrm>
                <a:off x="380157" y="2887241"/>
                <a:ext cx="115888" cy="468312"/>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cxnSp>
          <p:nvCxnSpPr>
            <p:cNvPr id="5" name="Connettore 2 4"/>
            <p:cNvCxnSpPr/>
            <p:nvPr/>
          </p:nvCxnSpPr>
          <p:spPr>
            <a:xfrm>
              <a:off x="4932040" y="4860000"/>
              <a:ext cx="792088"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62" name="Connettore 4 261"/>
            <p:cNvCxnSpPr/>
            <p:nvPr/>
          </p:nvCxnSpPr>
          <p:spPr>
            <a:xfrm flipH="1">
              <a:off x="1668463" y="4860000"/>
              <a:ext cx="4847753" cy="1044000"/>
            </a:xfrm>
            <a:prstGeom prst="bentConnector3">
              <a:avLst>
                <a:gd name="adj1" fmla="val -4983"/>
              </a:avLst>
            </a:prstGeom>
          </p:spPr>
          <p:style>
            <a:lnRef idx="3">
              <a:schemeClr val="dk1"/>
            </a:lnRef>
            <a:fillRef idx="0">
              <a:schemeClr val="dk1"/>
            </a:fillRef>
            <a:effectRef idx="2">
              <a:schemeClr val="dk1"/>
            </a:effectRef>
            <a:fontRef idx="minor">
              <a:schemeClr val="tx1"/>
            </a:fontRef>
          </p:style>
        </p:cxnSp>
        <p:cxnSp>
          <p:nvCxnSpPr>
            <p:cNvPr id="265" name="Connettore 2 264"/>
            <p:cNvCxnSpPr/>
            <p:nvPr/>
          </p:nvCxnSpPr>
          <p:spPr>
            <a:xfrm flipV="1">
              <a:off x="1684800" y="5400000"/>
              <a:ext cx="0" cy="5040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66" name="Connettore 2 265"/>
            <p:cNvCxnSpPr/>
            <p:nvPr/>
          </p:nvCxnSpPr>
          <p:spPr>
            <a:xfrm>
              <a:off x="2555776" y="4860000"/>
              <a:ext cx="792088"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268" name="CasellaDiTesto 267"/>
          <p:cNvSpPr txBox="1"/>
          <p:nvPr/>
        </p:nvSpPr>
        <p:spPr>
          <a:xfrm>
            <a:off x="1864221" y="3933056"/>
            <a:ext cx="1235805" cy="292388"/>
          </a:xfrm>
          <a:prstGeom prst="rect">
            <a:avLst/>
          </a:prstGeom>
          <a:noFill/>
        </p:spPr>
        <p:txBody>
          <a:bodyPr wrap="square" rtlCol="0">
            <a:spAutoFit/>
          </a:bodyPr>
          <a:lstStyle/>
          <a:p>
            <a:pPr algn="ctr"/>
            <a:r>
              <a:rPr lang="it-IT" sz="1300" b="1" dirty="0">
                <a:solidFill>
                  <a:srgbClr val="9A0000"/>
                </a:solidFill>
                <a:latin typeface="Calibri" pitchFamily="34" charset="0"/>
                <a:cs typeface="Calibri" pitchFamily="34" charset="0"/>
              </a:rPr>
              <a:t>popolazione</a:t>
            </a:r>
          </a:p>
        </p:txBody>
      </p:sp>
      <p:sp>
        <p:nvSpPr>
          <p:cNvPr id="269" name="CasellaDiTesto 268"/>
          <p:cNvSpPr txBox="1"/>
          <p:nvPr/>
        </p:nvSpPr>
        <p:spPr>
          <a:xfrm>
            <a:off x="6328717" y="4144724"/>
            <a:ext cx="1235805" cy="292388"/>
          </a:xfrm>
          <a:prstGeom prst="rect">
            <a:avLst/>
          </a:prstGeom>
          <a:noFill/>
        </p:spPr>
        <p:txBody>
          <a:bodyPr wrap="square" rtlCol="0">
            <a:spAutoFit/>
          </a:bodyPr>
          <a:lstStyle/>
          <a:p>
            <a:pPr algn="ctr"/>
            <a:r>
              <a:rPr lang="it-IT" sz="1300" b="1" dirty="0">
                <a:solidFill>
                  <a:srgbClr val="9A0000"/>
                </a:solidFill>
                <a:latin typeface="Calibri" pitchFamily="34" charset="0"/>
                <a:cs typeface="Calibri" pitchFamily="34" charset="0"/>
              </a:rPr>
              <a:t>campione</a:t>
            </a:r>
          </a:p>
        </p:txBody>
      </p:sp>
      <p:sp>
        <p:nvSpPr>
          <p:cNvPr id="270" name="CasellaDiTesto 269"/>
          <p:cNvSpPr txBox="1"/>
          <p:nvPr/>
        </p:nvSpPr>
        <p:spPr>
          <a:xfrm>
            <a:off x="4168477" y="3933056"/>
            <a:ext cx="1368152" cy="292388"/>
          </a:xfrm>
          <a:prstGeom prst="rect">
            <a:avLst/>
          </a:prstGeom>
          <a:noFill/>
        </p:spPr>
        <p:txBody>
          <a:bodyPr wrap="square" rtlCol="0">
            <a:spAutoFit/>
          </a:bodyPr>
          <a:lstStyle/>
          <a:p>
            <a:pPr algn="ctr"/>
            <a:r>
              <a:rPr lang="it-IT" sz="1300" b="1" dirty="0">
                <a:solidFill>
                  <a:srgbClr val="9A0000"/>
                </a:solidFill>
                <a:latin typeface="Calibri" pitchFamily="34" charset="0"/>
                <a:cs typeface="Calibri" pitchFamily="34" charset="0"/>
              </a:rPr>
              <a:t>campionamento</a:t>
            </a:r>
          </a:p>
        </p:txBody>
      </p:sp>
      <p:sp>
        <p:nvSpPr>
          <p:cNvPr id="271" name="CasellaDiTesto 270"/>
          <p:cNvSpPr txBox="1"/>
          <p:nvPr/>
        </p:nvSpPr>
        <p:spPr>
          <a:xfrm>
            <a:off x="4312493" y="5445224"/>
            <a:ext cx="1235805" cy="292388"/>
          </a:xfrm>
          <a:prstGeom prst="rect">
            <a:avLst/>
          </a:prstGeom>
          <a:noFill/>
        </p:spPr>
        <p:txBody>
          <a:bodyPr wrap="square" rtlCol="0">
            <a:spAutoFit/>
          </a:bodyPr>
          <a:lstStyle/>
          <a:p>
            <a:pPr algn="ctr"/>
            <a:r>
              <a:rPr lang="it-IT" sz="1300" b="1" dirty="0">
                <a:solidFill>
                  <a:srgbClr val="9A0000"/>
                </a:solidFill>
                <a:latin typeface="Calibri" pitchFamily="34" charset="0"/>
                <a:cs typeface="Calibri" pitchFamily="34" charset="0"/>
              </a:rPr>
              <a:t>inferenza</a:t>
            </a:r>
          </a:p>
        </p:txBody>
      </p:sp>
      <p:sp>
        <p:nvSpPr>
          <p:cNvPr id="273" name="Rettangolo 272"/>
          <p:cNvSpPr/>
          <p:nvPr/>
        </p:nvSpPr>
        <p:spPr>
          <a:xfrm>
            <a:off x="323528" y="5956538"/>
            <a:ext cx="8640960" cy="784830"/>
          </a:xfrm>
          <a:prstGeom prst="rect">
            <a:avLst/>
          </a:prstGeom>
        </p:spPr>
        <p:txBody>
          <a:bodyPr wrap="square">
            <a:spAutoFit/>
          </a:bodyPr>
          <a:lstStyle/>
          <a:p>
            <a:r>
              <a:rPr lang="it-IT" sz="1500" b="1" i="1" dirty="0">
                <a:latin typeface="Calibri" pitchFamily="34" charset="0"/>
                <a:cs typeface="Calibri" pitchFamily="34" charset="0"/>
              </a:rPr>
              <a:t>campionamento</a:t>
            </a:r>
            <a:r>
              <a:rPr lang="it-IT" sz="1500" i="1" dirty="0">
                <a:latin typeface="Calibri" pitchFamily="34" charset="0"/>
                <a:cs typeface="Calibri" pitchFamily="34" charset="0"/>
              </a:rPr>
              <a:t>: procedimento attraverso il quale si estrae, da un insieme di unità (popolazione), un numero finito di casi (campione) che siano rappresentativi di tutta la popolazione e scelti con criteri tali da consentire</a:t>
            </a:r>
          </a:p>
          <a:p>
            <a:r>
              <a:rPr lang="it-IT" sz="1500" i="1" dirty="0">
                <a:latin typeface="Calibri" pitchFamily="34" charset="0"/>
                <a:cs typeface="Calibri" pitchFamily="34" charset="0"/>
              </a:rPr>
              <a:t>la generalizzazione all'intera popolazione dei risultati ottenuti studiando il campione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arrotondato 2"/>
          <p:cNvSpPr/>
          <p:nvPr/>
        </p:nvSpPr>
        <p:spPr>
          <a:xfrm>
            <a:off x="323528" y="3030626"/>
            <a:ext cx="8280920" cy="1944216"/>
          </a:xfrm>
          <a:prstGeom prst="roundRect">
            <a:avLst>
              <a:gd name="adj" fmla="val 9369"/>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p>
        </p:txBody>
      </p:sp>
      <p:sp>
        <p:nvSpPr>
          <p:cNvPr id="2" name="Rettangolo 1"/>
          <p:cNvSpPr/>
          <p:nvPr/>
        </p:nvSpPr>
        <p:spPr>
          <a:xfrm>
            <a:off x="323528" y="1662474"/>
            <a:ext cx="8568952" cy="4862870"/>
          </a:xfrm>
          <a:prstGeom prst="rect">
            <a:avLst/>
          </a:prstGeom>
        </p:spPr>
        <p:txBody>
          <a:bodyPr wrap="square">
            <a:spAutoFit/>
          </a:bodyPr>
          <a:lstStyle/>
          <a:p>
            <a:pPr>
              <a:buFont typeface="Wingdings" pitchFamily="2" charset="2"/>
              <a:buNone/>
            </a:pPr>
            <a:r>
              <a:rPr lang="it-IT" sz="1700" dirty="0">
                <a:latin typeface="Calibri" pitchFamily="34" charset="0"/>
                <a:cs typeface="Calibri" pitchFamily="34" charset="0"/>
              </a:rPr>
              <a:t>Vogliamo studiare le caratteristiche </a:t>
            </a:r>
            <a:r>
              <a:rPr lang="it-IT" sz="1700" b="1" dirty="0">
                <a:latin typeface="Calibri" pitchFamily="34" charset="0"/>
                <a:cs typeface="Calibri" pitchFamily="34" charset="0"/>
              </a:rPr>
              <a:t>X</a:t>
            </a:r>
            <a:r>
              <a:rPr lang="it-IT" sz="1700" dirty="0">
                <a:latin typeface="Calibri" pitchFamily="34" charset="0"/>
                <a:cs typeface="Calibri" pitchFamily="34" charset="0"/>
              </a:rPr>
              <a:t>, </a:t>
            </a:r>
            <a:r>
              <a:rPr lang="it-IT" sz="1700" b="1" dirty="0">
                <a:latin typeface="Calibri" pitchFamily="34" charset="0"/>
                <a:cs typeface="Calibri" pitchFamily="34" charset="0"/>
              </a:rPr>
              <a:t>Y</a:t>
            </a:r>
            <a:r>
              <a:rPr lang="it-IT" sz="1700" dirty="0">
                <a:latin typeface="Calibri" pitchFamily="34" charset="0"/>
                <a:cs typeface="Calibri" pitchFamily="34" charset="0"/>
              </a:rPr>
              <a:t>, </a:t>
            </a:r>
            <a:r>
              <a:rPr lang="it-IT" sz="1700" b="1" dirty="0">
                <a:latin typeface="Calibri" pitchFamily="34" charset="0"/>
                <a:cs typeface="Calibri" pitchFamily="34" charset="0"/>
              </a:rPr>
              <a:t>Z</a:t>
            </a:r>
            <a:r>
              <a:rPr lang="it-IT" sz="1700" dirty="0">
                <a:latin typeface="Calibri" pitchFamily="34" charset="0"/>
                <a:cs typeface="Calibri" pitchFamily="34" charset="0"/>
              </a:rPr>
              <a:t>, di un certo fenomeno: studiarle significa conoscere alcuni valori caratteristici assunti dall’intera popolazione (cioè la loro </a:t>
            </a:r>
            <a:r>
              <a:rPr lang="it-IT" sz="1700" dirty="0">
                <a:ln>
                  <a:solidFill>
                    <a:srgbClr val="9A0000"/>
                  </a:solidFill>
                </a:ln>
                <a:solidFill>
                  <a:srgbClr val="9A0000"/>
                </a:solidFill>
                <a:latin typeface="Calibri" pitchFamily="34" charset="0"/>
                <a:cs typeface="Calibri" pitchFamily="34" charset="0"/>
              </a:rPr>
              <a:t>DISTRIBUZIONE</a:t>
            </a:r>
            <a:r>
              <a:rPr lang="it-IT" sz="1700" dirty="0">
                <a:latin typeface="Calibri" pitchFamily="34" charset="0"/>
                <a:cs typeface="Calibri" pitchFamily="34" charset="0"/>
              </a:rPr>
              <a:t>) oppure</a:t>
            </a:r>
          </a:p>
          <a:p>
            <a:pPr>
              <a:buFont typeface="Wingdings" pitchFamily="2" charset="2"/>
              <a:buNone/>
            </a:pPr>
            <a:r>
              <a:rPr lang="it-IT" sz="1700" dirty="0">
                <a:latin typeface="Calibri" pitchFamily="34" charset="0"/>
                <a:cs typeface="Calibri" pitchFamily="34" charset="0"/>
              </a:rPr>
              <a:t>le relazioni fra le variabili stesse -&gt; chiamiamo queste conoscenze </a:t>
            </a:r>
            <a:r>
              <a:rPr lang="it-IT" sz="1700" dirty="0">
                <a:ln>
                  <a:solidFill>
                    <a:srgbClr val="9A0000"/>
                  </a:solidFill>
                </a:ln>
                <a:solidFill>
                  <a:srgbClr val="9A0000"/>
                </a:solidFill>
                <a:latin typeface="Calibri" pitchFamily="34" charset="0"/>
                <a:cs typeface="Calibri" pitchFamily="34" charset="0"/>
              </a:rPr>
              <a:t>PARAMETRI</a:t>
            </a:r>
          </a:p>
          <a:p>
            <a:pPr>
              <a:buFont typeface="Wingdings" pitchFamily="2" charset="2"/>
              <a:buNone/>
            </a:pPr>
            <a:endParaRPr lang="it-IT" sz="1700" dirty="0">
              <a:latin typeface="Calibri" pitchFamily="34" charset="0"/>
              <a:cs typeface="Calibri" pitchFamily="34" charset="0"/>
            </a:endParaRPr>
          </a:p>
          <a:p>
            <a:pPr>
              <a:buFont typeface="Wingdings" pitchFamily="2" charset="2"/>
              <a:buNone/>
            </a:pPr>
            <a:r>
              <a:rPr lang="it-IT" sz="1700" dirty="0">
                <a:ln>
                  <a:solidFill>
                    <a:schemeClr val="tx1"/>
                  </a:solidFill>
                </a:ln>
                <a:latin typeface="Calibri" pitchFamily="34" charset="0"/>
                <a:cs typeface="Calibri" pitchFamily="34" charset="0"/>
              </a:rPr>
              <a:t>ESEMPI</a:t>
            </a:r>
          </a:p>
          <a:p>
            <a:pPr>
              <a:buFont typeface="Wingdings" pitchFamily="2" charset="2"/>
              <a:buNone/>
            </a:pPr>
            <a:endParaRPr lang="it-IT" sz="700" dirty="0">
              <a:latin typeface="Calibri" pitchFamily="34" charset="0"/>
              <a:cs typeface="Calibri" pitchFamily="34" charset="0"/>
            </a:endParaRPr>
          </a:p>
          <a:p>
            <a:pPr>
              <a:buFont typeface="Wingdings" pitchFamily="2" charset="2"/>
              <a:buNone/>
            </a:pPr>
            <a:r>
              <a:rPr lang="it-IT" sz="1700" dirty="0">
                <a:latin typeface="Calibri" pitchFamily="34" charset="0"/>
                <a:cs typeface="Calibri" pitchFamily="34" charset="0"/>
              </a:rPr>
              <a:t>Se l’unità è l’individuo e la variabile </a:t>
            </a:r>
            <a:r>
              <a:rPr lang="it-IT" sz="1700" b="1" dirty="0">
                <a:latin typeface="Calibri" pitchFamily="34" charset="0"/>
                <a:cs typeface="Calibri" pitchFamily="34" charset="0"/>
              </a:rPr>
              <a:t>X</a:t>
            </a:r>
            <a:r>
              <a:rPr lang="it-IT" sz="1700" dirty="0">
                <a:latin typeface="Calibri" pitchFamily="34" charset="0"/>
                <a:cs typeface="Calibri" pitchFamily="34" charset="0"/>
              </a:rPr>
              <a:t> è il reddito, e vogliamo conoscere il </a:t>
            </a:r>
            <a:r>
              <a:rPr lang="it-IT" sz="1700" i="1" dirty="0">
                <a:latin typeface="Calibri" pitchFamily="34" charset="0"/>
                <a:cs typeface="Calibri" pitchFamily="34" charset="0"/>
              </a:rPr>
              <a:t>reddito medio</a:t>
            </a:r>
            <a:r>
              <a:rPr lang="it-IT" sz="1700" dirty="0">
                <a:latin typeface="Calibri" pitchFamily="34" charset="0"/>
                <a:cs typeface="Calibri" pitchFamily="34" charset="0"/>
              </a:rPr>
              <a:t>, il parametro della popolazione che vogliamo conoscere è la </a:t>
            </a:r>
            <a:r>
              <a:rPr lang="it-IT" sz="1700" dirty="0">
                <a:ln>
                  <a:solidFill>
                    <a:schemeClr val="tx1"/>
                  </a:solidFill>
                </a:ln>
                <a:latin typeface="Calibri" pitchFamily="34" charset="0"/>
                <a:cs typeface="Calibri" pitchFamily="34" charset="0"/>
              </a:rPr>
              <a:t>MEDIA</a:t>
            </a:r>
          </a:p>
          <a:p>
            <a:pPr>
              <a:buFont typeface="Wingdings" pitchFamily="2" charset="2"/>
              <a:buNone/>
            </a:pPr>
            <a:endParaRPr lang="it-IT" sz="700" dirty="0">
              <a:latin typeface="Calibri" pitchFamily="34" charset="0"/>
              <a:cs typeface="Calibri" pitchFamily="34" charset="0"/>
            </a:endParaRPr>
          </a:p>
          <a:p>
            <a:pPr>
              <a:buFont typeface="Wingdings" pitchFamily="2" charset="2"/>
              <a:buNone/>
            </a:pPr>
            <a:r>
              <a:rPr lang="it-IT" sz="1700" dirty="0">
                <a:latin typeface="Calibri" pitchFamily="34" charset="0"/>
                <a:cs typeface="Calibri" pitchFamily="34" charset="0"/>
              </a:rPr>
              <a:t>Se la variabile </a:t>
            </a:r>
            <a:r>
              <a:rPr lang="it-IT" sz="1700" b="1" dirty="0">
                <a:latin typeface="Calibri" pitchFamily="34" charset="0"/>
                <a:cs typeface="Calibri" pitchFamily="34" charset="0"/>
              </a:rPr>
              <a:t>Y</a:t>
            </a:r>
            <a:r>
              <a:rPr lang="it-IT" sz="1700" dirty="0">
                <a:latin typeface="Calibri" pitchFamily="34" charset="0"/>
                <a:cs typeface="Calibri" pitchFamily="34" charset="0"/>
              </a:rPr>
              <a:t> è il voto e vogliamo conoscere la proporzione di soggetti che hanno votato il partito A, il parametro della popolazione che vogliamo conoscere è una </a:t>
            </a:r>
            <a:r>
              <a:rPr lang="it-IT" sz="1700" dirty="0">
                <a:ln>
                  <a:solidFill>
                    <a:schemeClr val="tx1"/>
                  </a:solidFill>
                </a:ln>
                <a:latin typeface="Calibri" pitchFamily="34" charset="0"/>
                <a:cs typeface="Calibri" pitchFamily="34" charset="0"/>
              </a:rPr>
              <a:t>PROPORZIONE</a:t>
            </a:r>
          </a:p>
          <a:p>
            <a:pPr>
              <a:buFont typeface="Wingdings" pitchFamily="2" charset="2"/>
              <a:buNone/>
            </a:pPr>
            <a:endParaRPr lang="it-IT" sz="700" dirty="0">
              <a:latin typeface="Calibri" pitchFamily="34" charset="0"/>
              <a:cs typeface="Calibri" pitchFamily="34" charset="0"/>
            </a:endParaRPr>
          </a:p>
          <a:p>
            <a:pPr>
              <a:buFont typeface="Wingdings" pitchFamily="2" charset="2"/>
              <a:buNone/>
            </a:pPr>
            <a:r>
              <a:rPr lang="it-IT" sz="1700" dirty="0">
                <a:latin typeface="Calibri" pitchFamily="34" charset="0"/>
                <a:cs typeface="Calibri" pitchFamily="34" charset="0"/>
              </a:rPr>
              <a:t>Se vogliamo studiare la relazione fra le variabili </a:t>
            </a:r>
            <a:r>
              <a:rPr lang="it-IT" sz="1700" b="1" dirty="0">
                <a:latin typeface="Calibri" pitchFamily="34" charset="0"/>
                <a:cs typeface="Calibri" pitchFamily="34" charset="0"/>
              </a:rPr>
              <a:t>X</a:t>
            </a:r>
            <a:r>
              <a:rPr lang="it-IT" sz="1700" dirty="0">
                <a:latin typeface="Calibri" pitchFamily="34" charset="0"/>
                <a:cs typeface="Calibri" pitchFamily="34" charset="0"/>
              </a:rPr>
              <a:t> e </a:t>
            </a:r>
            <a:r>
              <a:rPr lang="it-IT" sz="1700" b="1" dirty="0">
                <a:latin typeface="Calibri" pitchFamily="34" charset="0"/>
                <a:cs typeface="Calibri" pitchFamily="34" charset="0"/>
              </a:rPr>
              <a:t>Z</a:t>
            </a:r>
            <a:r>
              <a:rPr lang="it-IT" sz="1700" dirty="0">
                <a:latin typeface="Calibri" pitchFamily="34" charset="0"/>
                <a:cs typeface="Calibri" pitchFamily="34" charset="0"/>
              </a:rPr>
              <a:t>, il parametro che vogliamo conoscere è</a:t>
            </a:r>
          </a:p>
          <a:p>
            <a:pPr>
              <a:buFont typeface="Wingdings" pitchFamily="2" charset="2"/>
              <a:buNone/>
            </a:pPr>
            <a:r>
              <a:rPr lang="it-IT" sz="1700" dirty="0">
                <a:latin typeface="Calibri" pitchFamily="34" charset="0"/>
                <a:cs typeface="Calibri" pitchFamily="34" charset="0"/>
              </a:rPr>
              <a:t>un coefficiente di </a:t>
            </a:r>
            <a:r>
              <a:rPr lang="it-IT" sz="1700" dirty="0">
                <a:ln>
                  <a:solidFill>
                    <a:schemeClr val="tx1"/>
                  </a:solidFill>
                </a:ln>
                <a:latin typeface="Calibri" pitchFamily="34" charset="0"/>
                <a:cs typeface="Calibri" pitchFamily="34" charset="0"/>
              </a:rPr>
              <a:t>CORRELAZIONE</a:t>
            </a:r>
          </a:p>
          <a:p>
            <a:pPr>
              <a:buFont typeface="Wingdings" pitchFamily="2" charset="2"/>
              <a:buNone/>
            </a:pPr>
            <a:endParaRPr lang="it-IT" sz="1700" dirty="0">
              <a:latin typeface="Calibri" pitchFamily="34" charset="0"/>
              <a:cs typeface="Calibri" pitchFamily="34" charset="0"/>
            </a:endParaRPr>
          </a:p>
          <a:p>
            <a:pPr>
              <a:buFont typeface="Wingdings" pitchFamily="2" charset="2"/>
              <a:buNone/>
            </a:pPr>
            <a:endParaRPr lang="it-IT" sz="1700" dirty="0">
              <a:latin typeface="Calibri" pitchFamily="34" charset="0"/>
              <a:cs typeface="Calibri" pitchFamily="34" charset="0"/>
            </a:endParaRPr>
          </a:p>
          <a:p>
            <a:pPr>
              <a:buFont typeface="Wingdings" pitchFamily="2" charset="2"/>
              <a:buNone/>
            </a:pPr>
            <a:r>
              <a:rPr lang="it-IT" sz="1700" dirty="0">
                <a:latin typeface="Calibri" pitchFamily="34" charset="0"/>
                <a:cs typeface="Calibri" pitchFamily="34" charset="0"/>
              </a:rPr>
              <a:t>Se conoscessimo la popolazione totale avremmo il valore esatto del parametro che stiamo studiando, ma questa è un’ipotesi che non si verifica mai (se non nei casi di censimento)</a:t>
            </a:r>
          </a:p>
          <a:p>
            <a:pPr>
              <a:buFont typeface="Wingdings" pitchFamily="2" charset="2"/>
              <a:buNone/>
            </a:pPr>
            <a:endParaRPr lang="it-IT" sz="1700" dirty="0">
              <a:latin typeface="Calibri" pitchFamily="34" charset="0"/>
              <a:cs typeface="Calibri" pitchFamily="34" charset="0"/>
            </a:endParaRPr>
          </a:p>
          <a:p>
            <a:pPr>
              <a:buFont typeface="Wingdings" pitchFamily="2" charset="2"/>
              <a:buNone/>
            </a:pPr>
            <a:r>
              <a:rPr lang="it-IT" sz="1700" dirty="0">
                <a:latin typeface="Calibri" pitchFamily="34" charset="0"/>
                <a:cs typeface="Calibri" pitchFamily="34" charset="0"/>
              </a:rPr>
              <a:t>L’indagine campionaria ci fornisce una </a:t>
            </a:r>
            <a:r>
              <a:rPr lang="it-IT" sz="1700" dirty="0">
                <a:ln>
                  <a:solidFill>
                    <a:srgbClr val="9A0000"/>
                  </a:solidFill>
                </a:ln>
                <a:solidFill>
                  <a:srgbClr val="9A0000"/>
                </a:solidFill>
                <a:latin typeface="Calibri" pitchFamily="34" charset="0"/>
                <a:cs typeface="Calibri" pitchFamily="34" charset="0"/>
              </a:rPr>
              <a:t>STIMA</a:t>
            </a:r>
            <a:r>
              <a:rPr lang="it-IT" sz="1700" dirty="0">
                <a:latin typeface="Calibri" pitchFamily="34" charset="0"/>
                <a:cs typeface="Calibri" pitchFamily="34" charset="0"/>
              </a:rPr>
              <a:t>, un valore approssimato soggetto a errori</a:t>
            </a:r>
          </a:p>
        </p:txBody>
      </p:sp>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3</a:t>
            </a:fld>
            <a:r>
              <a:rPr lang="it-IT" sz="2000" b="1" kern="0" dirty="0">
                <a:solidFill>
                  <a:sysClr val="window" lastClr="FFFFFF"/>
                </a:solidFill>
                <a:latin typeface="Calibri" pitchFamily="34" charset="0"/>
                <a:cs typeface="Calibri" pitchFamily="34" charset="0"/>
              </a:rPr>
              <a:t> – Stimare vs misurare</a:t>
            </a:r>
          </a:p>
        </p:txBody>
      </p:sp>
    </p:spTree>
    <p:extLst>
      <p:ext uri="{BB962C8B-B14F-4D97-AF65-F5344CB8AC3E}">
        <p14:creationId xmlns:p14="http://schemas.microsoft.com/office/powerpoint/2010/main" val="1000348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0"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4</a:t>
            </a:fld>
            <a:r>
              <a:rPr lang="it-IT" sz="2000" b="1" kern="0" dirty="0">
                <a:solidFill>
                  <a:sysClr val="window" lastClr="FFFFFF"/>
                </a:solidFill>
                <a:latin typeface="Calibri" pitchFamily="34" charset="0"/>
                <a:cs typeface="Calibri" pitchFamily="34" charset="0"/>
              </a:rPr>
              <a:t> – Errore di campionamento</a:t>
            </a:r>
          </a:p>
        </p:txBody>
      </p:sp>
      <p:sp>
        <p:nvSpPr>
          <p:cNvPr id="3" name="Rettangolo 2"/>
          <p:cNvSpPr/>
          <p:nvPr/>
        </p:nvSpPr>
        <p:spPr>
          <a:xfrm>
            <a:off x="157162" y="1688316"/>
            <a:ext cx="8829675" cy="4909036"/>
          </a:xfrm>
          <a:prstGeom prst="rect">
            <a:avLst/>
          </a:prstGeom>
        </p:spPr>
        <p:txBody>
          <a:bodyPr wrap="square">
            <a:spAutoFit/>
          </a:bodyPr>
          <a:lstStyle/>
          <a:p>
            <a:r>
              <a:rPr lang="it-IT" sz="1700" dirty="0">
                <a:latin typeface="Calibri" pitchFamily="34" charset="0"/>
                <a:cs typeface="Calibri" pitchFamily="34" charset="0"/>
              </a:rPr>
              <a:t>La stima di un parametro comporta un errore dovuto all'impossibilità di determinare con esattezza il suo valore: è possibile costruire un intervallo entro il quale si colloca il valore del parametro della popolazione -&gt; al di fuori di tale intervallo si determina l’</a:t>
            </a:r>
            <a:r>
              <a:rPr lang="it-IT" sz="1700" b="1" dirty="0">
                <a:latin typeface="Calibri" pitchFamily="34" charset="0"/>
                <a:cs typeface="Calibri" pitchFamily="34" charset="0"/>
              </a:rPr>
              <a:t>errore di campionamento</a:t>
            </a:r>
            <a:r>
              <a:rPr lang="it-IT" sz="1700" dirty="0">
                <a:latin typeface="Calibri" pitchFamily="34" charset="0"/>
                <a:cs typeface="Calibri" pitchFamily="34" charset="0"/>
              </a:rPr>
              <a:t>, ossia un errore casuale insito nelle procedure di formazione del campione</a:t>
            </a:r>
          </a:p>
          <a:p>
            <a:endParaRPr lang="it-IT" sz="1700" dirty="0">
              <a:latin typeface="Calibri" pitchFamily="34" charset="0"/>
              <a:cs typeface="Calibri" pitchFamily="34" charset="0"/>
            </a:endParaRPr>
          </a:p>
          <a:p>
            <a:r>
              <a:rPr lang="it-IT" sz="1700" b="1" i="1" dirty="0">
                <a:latin typeface="Calibri" pitchFamily="34" charset="0"/>
                <a:cs typeface="Calibri" pitchFamily="34" charset="0"/>
              </a:rPr>
              <a:t>L'errore di campionamento è rappresentato dalla differenza tra i risultati ottenuti dal campione e la vera caratteristica della popolazione che vogliamo stimare</a:t>
            </a:r>
            <a:endParaRPr lang="it-IT" sz="1700" i="1" dirty="0">
              <a:latin typeface="Calibri" pitchFamily="34" charset="0"/>
              <a:cs typeface="Calibri" pitchFamily="34" charset="0"/>
            </a:endParaRP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r>
              <a:rPr lang="it-IT" sz="1700" dirty="0">
                <a:latin typeface="Calibri" pitchFamily="34" charset="0"/>
                <a:cs typeface="Calibri" pitchFamily="34" charset="0"/>
              </a:rPr>
              <a:t>Poiché la "vera" caratteristica della popolazione è (per definizione) ignota, l'errore non può mai essere determinato con esattezza, può soltanto essere contenuto entro limiti più o meno ristretti adottando appropriati metodi di campionamento</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N.B.: L'errore di campionamento è direttamente proporzionale all'intervallo di fiducia/confidenza e alla variabilità del fenomeno studiato ed inversamente proporzionale all'ampiezza del campione.</a:t>
            </a:r>
          </a:p>
        </p:txBody>
      </p:sp>
      <p:sp>
        <p:nvSpPr>
          <p:cNvPr id="4" name="CasellaDiTesto 3"/>
          <p:cNvSpPr txBox="1"/>
          <p:nvPr/>
        </p:nvSpPr>
        <p:spPr>
          <a:xfrm>
            <a:off x="2281398" y="3645024"/>
            <a:ext cx="4680520" cy="646331"/>
          </a:xfrm>
          <a:prstGeom prst="rect">
            <a:avLst/>
          </a:prstGeom>
          <a:noFill/>
        </p:spPr>
        <p:txBody>
          <a:bodyPr wrap="square" rtlCol="0">
            <a:spAutoFit/>
          </a:bodyPr>
          <a:lstStyle/>
          <a:p>
            <a:pPr algn="ctr"/>
            <a:r>
              <a:rPr lang="it-IT" sz="3600" dirty="0">
                <a:ln w="18415" cmpd="sng">
                  <a:solidFill>
                    <a:srgbClr val="9A0000"/>
                  </a:solidFill>
                  <a:prstDash val="solid"/>
                </a:ln>
                <a:solidFill>
                  <a:srgbClr val="9A0000"/>
                </a:solidFill>
                <a:latin typeface="Calibri" pitchFamily="34" charset="0"/>
                <a:cs typeface="Calibri" pitchFamily="34" charset="0"/>
              </a:rPr>
              <a:t>V = v ± e</a:t>
            </a:r>
          </a:p>
        </p:txBody>
      </p:sp>
      <p:sp>
        <p:nvSpPr>
          <p:cNvPr id="5" name="CasellaDiTesto 4"/>
          <p:cNvSpPr txBox="1"/>
          <p:nvPr/>
        </p:nvSpPr>
        <p:spPr>
          <a:xfrm>
            <a:off x="2483768" y="4221088"/>
            <a:ext cx="1586458" cy="646331"/>
          </a:xfrm>
          <a:prstGeom prst="rect">
            <a:avLst/>
          </a:prstGeom>
          <a:noFill/>
        </p:spPr>
        <p:txBody>
          <a:bodyPr wrap="square" rtlCol="0">
            <a:spAutoFit/>
          </a:bodyPr>
          <a:lstStyle/>
          <a:p>
            <a:r>
              <a:rPr lang="it-IT" b="1" dirty="0">
                <a:ln>
                  <a:solidFill>
                    <a:schemeClr val="tx1"/>
                  </a:solidFill>
                </a:ln>
                <a:latin typeface="Calibri" pitchFamily="34" charset="0"/>
                <a:cs typeface="Calibri" pitchFamily="34" charset="0"/>
              </a:rPr>
              <a:t>parametro</a:t>
            </a:r>
          </a:p>
          <a:p>
            <a:r>
              <a:rPr lang="it-IT" b="1" dirty="0">
                <a:ln>
                  <a:solidFill>
                    <a:schemeClr val="tx1"/>
                  </a:solidFill>
                </a:ln>
                <a:latin typeface="Calibri" pitchFamily="34" charset="0"/>
                <a:cs typeface="Calibri" pitchFamily="34" charset="0"/>
              </a:rPr>
              <a:t>(incognito)</a:t>
            </a:r>
          </a:p>
        </p:txBody>
      </p:sp>
      <p:sp>
        <p:nvSpPr>
          <p:cNvPr id="15" name="CasellaDiTesto 14"/>
          <p:cNvSpPr txBox="1"/>
          <p:nvPr/>
        </p:nvSpPr>
        <p:spPr>
          <a:xfrm>
            <a:off x="5433814" y="4355812"/>
            <a:ext cx="1874490" cy="369332"/>
          </a:xfrm>
          <a:prstGeom prst="rect">
            <a:avLst/>
          </a:prstGeom>
          <a:noFill/>
        </p:spPr>
        <p:txBody>
          <a:bodyPr wrap="square" rtlCol="0">
            <a:spAutoFit/>
          </a:bodyPr>
          <a:lstStyle/>
          <a:p>
            <a:r>
              <a:rPr lang="it-IT" b="1" dirty="0" err="1">
                <a:ln>
                  <a:solidFill>
                    <a:schemeClr val="tx1"/>
                  </a:solidFill>
                </a:ln>
                <a:latin typeface="Calibri" pitchFamily="34" charset="0"/>
                <a:cs typeface="Calibri" pitchFamily="34" charset="0"/>
              </a:rPr>
              <a:t>err</a:t>
            </a:r>
            <a:r>
              <a:rPr lang="it-IT" b="1" dirty="0">
                <a:ln>
                  <a:solidFill>
                    <a:schemeClr val="tx1"/>
                  </a:solidFill>
                </a:ln>
                <a:latin typeface="Calibri" pitchFamily="34" charset="0"/>
                <a:cs typeface="Calibri" pitchFamily="34" charset="0"/>
              </a:rPr>
              <a:t>. campionario</a:t>
            </a:r>
          </a:p>
        </p:txBody>
      </p:sp>
      <p:sp>
        <p:nvSpPr>
          <p:cNvPr id="16" name="CasellaDiTesto 15"/>
          <p:cNvSpPr txBox="1"/>
          <p:nvPr/>
        </p:nvSpPr>
        <p:spPr>
          <a:xfrm>
            <a:off x="4281686" y="4498087"/>
            <a:ext cx="1010394" cy="369332"/>
          </a:xfrm>
          <a:prstGeom prst="rect">
            <a:avLst/>
          </a:prstGeom>
          <a:noFill/>
        </p:spPr>
        <p:txBody>
          <a:bodyPr wrap="square" rtlCol="0">
            <a:spAutoFit/>
          </a:bodyPr>
          <a:lstStyle/>
          <a:p>
            <a:r>
              <a:rPr lang="it-IT" b="1" dirty="0">
                <a:ln>
                  <a:solidFill>
                    <a:schemeClr val="tx1"/>
                  </a:solidFill>
                </a:ln>
                <a:latin typeface="Calibri" pitchFamily="34" charset="0"/>
                <a:cs typeface="Calibri" pitchFamily="34" charset="0"/>
              </a:rPr>
              <a:t>stima</a:t>
            </a:r>
          </a:p>
        </p:txBody>
      </p:sp>
      <p:cxnSp>
        <p:nvCxnSpPr>
          <p:cNvPr id="13" name="Connettore 2 12"/>
          <p:cNvCxnSpPr>
            <a:stCxn id="5" idx="0"/>
          </p:cNvCxnSpPr>
          <p:nvPr/>
        </p:nvCxnSpPr>
        <p:spPr>
          <a:xfrm flipV="1">
            <a:off x="3276997" y="3968189"/>
            <a:ext cx="430907" cy="25289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Connettore 2 16"/>
          <p:cNvCxnSpPr>
            <a:stCxn id="15" idx="0"/>
          </p:cNvCxnSpPr>
          <p:nvPr/>
        </p:nvCxnSpPr>
        <p:spPr>
          <a:xfrm flipH="1" flipV="1">
            <a:off x="5508104" y="4094638"/>
            <a:ext cx="862955" cy="26117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Connettore 2 18"/>
          <p:cNvCxnSpPr/>
          <p:nvPr/>
        </p:nvCxnSpPr>
        <p:spPr>
          <a:xfrm flipV="1">
            <a:off x="4645149" y="4221088"/>
            <a:ext cx="0" cy="27699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0"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5</a:t>
            </a:fld>
            <a:r>
              <a:rPr lang="it-IT" sz="2000" b="1" kern="0" dirty="0">
                <a:solidFill>
                  <a:sysClr val="window" lastClr="FFFFFF"/>
                </a:solidFill>
                <a:latin typeface="Calibri" pitchFamily="34" charset="0"/>
                <a:cs typeface="Calibri" pitchFamily="34" charset="0"/>
              </a:rPr>
              <a:t> – Validità di un campione</a:t>
            </a:r>
          </a:p>
        </p:txBody>
      </p:sp>
      <p:sp>
        <p:nvSpPr>
          <p:cNvPr id="2" name="Rettangolo 1"/>
          <p:cNvSpPr/>
          <p:nvPr/>
        </p:nvSpPr>
        <p:spPr>
          <a:xfrm>
            <a:off x="143445" y="1621537"/>
            <a:ext cx="8893051" cy="3031599"/>
          </a:xfrm>
          <a:prstGeom prst="rect">
            <a:avLst/>
          </a:prstGeom>
        </p:spPr>
        <p:txBody>
          <a:bodyPr wrap="square">
            <a:spAutoFit/>
          </a:bodyPr>
          <a:lstStyle/>
          <a:p>
            <a:r>
              <a:rPr lang="it-IT" sz="1700" dirty="0">
                <a:latin typeface="Calibri" pitchFamily="34" charset="0"/>
                <a:cs typeface="Calibri" pitchFamily="34" charset="0"/>
              </a:rPr>
              <a:t>Affinché i risultati di un’indagine campionaria siano generalizzabili è necessario valutare se:</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	</a:t>
            </a:r>
            <a:r>
              <a:rPr lang="it-IT" sz="1700" b="1" i="1" dirty="0">
                <a:latin typeface="Calibri" pitchFamily="34" charset="0"/>
                <a:cs typeface="Calibri" pitchFamily="34" charset="0"/>
              </a:rPr>
              <a:t>le conclusioni sono corrette per gli individui che compongono il campione</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	</a:t>
            </a:r>
            <a:r>
              <a:rPr lang="it-IT" sz="1700" b="1" i="1" dirty="0">
                <a:latin typeface="Calibri" pitchFamily="34" charset="0"/>
                <a:cs typeface="Calibri" pitchFamily="34" charset="0"/>
              </a:rPr>
              <a:t>il campione rappresenta bene la popolazione da cui è stato estratto</a:t>
            </a:r>
          </a:p>
          <a:p>
            <a:endParaRPr lang="it-IT" sz="1700" dirty="0">
              <a:latin typeface="Calibri" pitchFamily="34" charset="0"/>
              <a:cs typeface="Calibri" pitchFamily="34" charset="0"/>
            </a:endParaRPr>
          </a:p>
          <a:p>
            <a:r>
              <a:rPr lang="it-IT" sz="1700" dirty="0">
                <a:ln w="18415" cmpd="sng">
                  <a:solidFill>
                    <a:srgbClr val="9A0000"/>
                  </a:solidFill>
                  <a:prstDash val="solid"/>
                </a:ln>
                <a:solidFill>
                  <a:srgbClr val="9A0000"/>
                </a:solidFill>
                <a:latin typeface="Calibri" pitchFamily="34" charset="0"/>
                <a:cs typeface="Calibri" pitchFamily="34" charset="0"/>
              </a:rPr>
              <a:t>Validità interna</a:t>
            </a:r>
            <a:r>
              <a:rPr lang="it-IT" sz="1700" dirty="0">
                <a:latin typeface="Calibri" pitchFamily="34" charset="0"/>
                <a:cs typeface="Calibri" pitchFamily="34" charset="0"/>
              </a:rPr>
              <a:t> -&gt; misura quanto i risultati di uno studio sono corretti per il campione di individui che sono stati studiati (esclusivamente per il gruppo di casi studiati e non necessariamente per gli altri). È una condizione necessaria ma non sufficiente perché uno studio sia utile</a:t>
            </a:r>
          </a:p>
          <a:p>
            <a:endParaRPr lang="it-IT" sz="700" dirty="0">
              <a:latin typeface="Calibri" pitchFamily="34" charset="0"/>
              <a:cs typeface="Calibri" pitchFamily="34" charset="0"/>
            </a:endParaRPr>
          </a:p>
          <a:p>
            <a:r>
              <a:rPr lang="it-IT" sz="1700" dirty="0">
                <a:ln w="18415" cmpd="sng">
                  <a:solidFill>
                    <a:srgbClr val="9A0000"/>
                  </a:solidFill>
                  <a:prstDash val="solid"/>
                </a:ln>
                <a:solidFill>
                  <a:srgbClr val="9A0000"/>
                </a:solidFill>
                <a:latin typeface="Calibri" pitchFamily="34" charset="0"/>
                <a:cs typeface="Calibri" pitchFamily="34" charset="0"/>
              </a:rPr>
              <a:t>Validità esterna</a:t>
            </a:r>
            <a:r>
              <a:rPr lang="it-IT" sz="1700" dirty="0">
                <a:latin typeface="Calibri" pitchFamily="34" charset="0"/>
                <a:cs typeface="Calibri" pitchFamily="34" charset="0"/>
              </a:rPr>
              <a:t> -&gt; è il grado di </a:t>
            </a:r>
            <a:r>
              <a:rPr lang="it-IT" sz="1700" dirty="0" err="1">
                <a:latin typeface="Calibri" pitchFamily="34" charset="0"/>
                <a:cs typeface="Calibri" pitchFamily="34" charset="0"/>
              </a:rPr>
              <a:t>generalizzabilità</a:t>
            </a:r>
            <a:r>
              <a:rPr lang="it-IT" sz="1700" dirty="0">
                <a:latin typeface="Calibri" pitchFamily="34" charset="0"/>
                <a:cs typeface="Calibri" pitchFamily="34" charset="0"/>
              </a:rPr>
              <a:t> delle conclusioni tratte da uno studio campionario: misura il grado di verità dell'assunto secondo cui gli individui studiati con il campione sono "uguali" a quelli dell'intera popolazione che non rientrano nella rilevazione campionaria</a:t>
            </a:r>
          </a:p>
        </p:txBody>
      </p:sp>
      <p:sp>
        <p:nvSpPr>
          <p:cNvPr id="12" name="AutoShape 11"/>
          <p:cNvSpPr>
            <a:spLocks noChangeArrowheads="1"/>
          </p:cNvSpPr>
          <p:nvPr/>
        </p:nvSpPr>
        <p:spPr bwMode="auto">
          <a:xfrm>
            <a:off x="503485" y="2053585"/>
            <a:ext cx="468000" cy="18000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13" name="AutoShape 12"/>
          <p:cNvSpPr>
            <a:spLocks noChangeArrowheads="1"/>
          </p:cNvSpPr>
          <p:nvPr/>
        </p:nvSpPr>
        <p:spPr bwMode="auto">
          <a:xfrm>
            <a:off x="503485" y="2407027"/>
            <a:ext cx="468000" cy="18000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14" name="Rettangolo 13"/>
          <p:cNvSpPr/>
          <p:nvPr/>
        </p:nvSpPr>
        <p:spPr>
          <a:xfrm>
            <a:off x="611560" y="4816936"/>
            <a:ext cx="3852000" cy="784830"/>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r>
              <a:rPr lang="it-IT" sz="1500" b="1" dirty="0">
                <a:latin typeface="Calibri" pitchFamily="34" charset="0"/>
                <a:cs typeface="Calibri" pitchFamily="34" charset="0"/>
              </a:rPr>
              <a:t>Eterogeneo</a:t>
            </a:r>
            <a:r>
              <a:rPr lang="it-IT" sz="1500" dirty="0">
                <a:latin typeface="Calibri" pitchFamily="34" charset="0"/>
                <a:cs typeface="Calibri" pitchFamily="34" charset="0"/>
              </a:rPr>
              <a:t>: se include caratteristiche e qualità diverse. Il campione deve essere diversificato e presentare una varietà di caratteristiche</a:t>
            </a:r>
          </a:p>
        </p:txBody>
      </p:sp>
      <p:sp>
        <p:nvSpPr>
          <p:cNvPr id="15" name="Rettangolo 14"/>
          <p:cNvSpPr/>
          <p:nvPr/>
        </p:nvSpPr>
        <p:spPr>
          <a:xfrm>
            <a:off x="611560" y="5812522"/>
            <a:ext cx="3852000" cy="784830"/>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r>
              <a:rPr lang="it-IT" sz="1500" b="1" dirty="0">
                <a:latin typeface="Calibri" pitchFamily="34" charset="0"/>
                <a:cs typeface="Calibri" pitchFamily="34" charset="0"/>
              </a:rPr>
              <a:t>Accurato</a:t>
            </a:r>
            <a:r>
              <a:rPr lang="it-IT" sz="1500" dirty="0">
                <a:latin typeface="Calibri" pitchFamily="34" charset="0"/>
                <a:cs typeface="Calibri" pitchFamily="34" charset="0"/>
              </a:rPr>
              <a:t>: se il grado di minimizzazione degli errori di copertura è alto, e il tasso di mancate risposte è basso</a:t>
            </a:r>
          </a:p>
        </p:txBody>
      </p:sp>
      <p:sp>
        <p:nvSpPr>
          <p:cNvPr id="16" name="Rettangolo 15"/>
          <p:cNvSpPr/>
          <p:nvPr/>
        </p:nvSpPr>
        <p:spPr>
          <a:xfrm>
            <a:off x="4608432" y="4816936"/>
            <a:ext cx="3852000" cy="784830"/>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r>
              <a:rPr lang="it-IT" sz="1500" b="1" dirty="0">
                <a:latin typeface="Calibri" pitchFamily="34" charset="0"/>
                <a:cs typeface="Calibri" pitchFamily="34" charset="0"/>
              </a:rPr>
              <a:t>Rappresentativo</a:t>
            </a:r>
            <a:r>
              <a:rPr lang="it-IT" sz="1500" dirty="0">
                <a:latin typeface="Calibri" pitchFamily="34" charset="0"/>
                <a:cs typeface="Calibri" pitchFamily="34" charset="0"/>
              </a:rPr>
              <a:t>: se ha, senza distorsioni, tutte le caratteristiche della popolazione da studiare (e la procedura di campionamento è casuale)</a:t>
            </a:r>
          </a:p>
        </p:txBody>
      </p:sp>
      <p:sp>
        <p:nvSpPr>
          <p:cNvPr id="17" name="Rettangolo 16"/>
          <p:cNvSpPr/>
          <p:nvPr/>
        </p:nvSpPr>
        <p:spPr>
          <a:xfrm>
            <a:off x="4608432" y="5812522"/>
            <a:ext cx="3852000" cy="784830"/>
          </a:xfrm>
          <a:prstGeom prst="rect">
            <a:avLst/>
          </a:prstGeom>
        </p:spPr>
        <p:style>
          <a:lnRef idx="1">
            <a:schemeClr val="dk1"/>
          </a:lnRef>
          <a:fillRef idx="2">
            <a:schemeClr val="dk1"/>
          </a:fillRef>
          <a:effectRef idx="1">
            <a:schemeClr val="dk1"/>
          </a:effectRef>
          <a:fontRef idx="minor">
            <a:schemeClr val="dk1"/>
          </a:fontRef>
        </p:style>
        <p:txBody>
          <a:bodyPr>
            <a:spAutoFit/>
          </a:bodyPr>
          <a:lstStyle/>
          <a:p>
            <a:r>
              <a:rPr lang="it-IT" sz="1500" b="1" dirty="0">
                <a:latin typeface="Calibri" pitchFamily="34" charset="0"/>
                <a:cs typeface="Calibri" pitchFamily="34" charset="0"/>
              </a:rPr>
              <a:t>Ampio</a:t>
            </a:r>
            <a:r>
              <a:rPr lang="it-IT" sz="1500" dirty="0">
                <a:latin typeface="Calibri" pitchFamily="34" charset="0"/>
                <a:cs typeface="Calibri" pitchFamily="34" charset="0"/>
              </a:rPr>
              <a:t>: se include un numero elevato di casi (l'ampiezza è inversamente proporzionale agli errori di rilevazione)</a:t>
            </a:r>
          </a:p>
        </p:txBody>
      </p:sp>
    </p:spTree>
    <p:extLst>
      <p:ext uri="{BB962C8B-B14F-4D97-AF65-F5344CB8AC3E}">
        <p14:creationId xmlns:p14="http://schemas.microsoft.com/office/powerpoint/2010/main" val="3985143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Text Box 3"/>
          <p:cNvSpPr txBox="1">
            <a:spLocks noChangeArrowheads="1"/>
          </p:cNvSpPr>
          <p:nvPr/>
        </p:nvSpPr>
        <p:spPr bwMode="auto">
          <a:xfrm>
            <a:off x="1691680" y="1620000"/>
            <a:ext cx="7416824"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ts val="0"/>
              </a:spcBef>
            </a:pPr>
            <a:r>
              <a:rPr lang="it-IT" sz="1700" b="1" dirty="0">
                <a:ln>
                  <a:solidFill>
                    <a:srgbClr val="9A0000"/>
                  </a:solidFill>
                </a:ln>
                <a:solidFill>
                  <a:srgbClr val="9A0000"/>
                </a:solidFill>
                <a:latin typeface="Calibri" pitchFamily="34" charset="0"/>
                <a:cs typeface="Calibri" pitchFamily="34" charset="0"/>
              </a:rPr>
              <a:t>Popolazione</a:t>
            </a:r>
            <a:r>
              <a:rPr lang="it-IT" sz="1700" dirty="0">
                <a:latin typeface="Calibri" pitchFamily="34" charset="0"/>
                <a:cs typeface="Calibri" pitchFamily="34" charset="0"/>
              </a:rPr>
              <a:t>: è l’insieme (</a:t>
            </a:r>
            <a:r>
              <a:rPr lang="it-IT" sz="1700" i="1" dirty="0">
                <a:latin typeface="Calibri" pitchFamily="34" charset="0"/>
                <a:cs typeface="Calibri" pitchFamily="34" charset="0"/>
              </a:rPr>
              <a:t>finito </a:t>
            </a:r>
            <a:r>
              <a:rPr lang="it-IT" sz="1700" dirty="0">
                <a:latin typeface="Calibri" pitchFamily="34" charset="0"/>
                <a:cs typeface="Calibri" pitchFamily="34" charset="0"/>
              </a:rPr>
              <a:t>o </a:t>
            </a:r>
            <a:r>
              <a:rPr lang="it-IT" sz="1700" i="1" dirty="0">
                <a:latin typeface="Calibri" pitchFamily="34" charset="0"/>
                <a:cs typeface="Calibri" pitchFamily="34" charset="0"/>
              </a:rPr>
              <a:t>infinito</a:t>
            </a:r>
            <a:r>
              <a:rPr lang="it-IT" sz="1700" dirty="0">
                <a:latin typeface="Calibri" pitchFamily="34" charset="0"/>
                <a:cs typeface="Calibri" pitchFamily="34" charset="0"/>
              </a:rPr>
              <a:t>) di </a:t>
            </a:r>
            <a:r>
              <a:rPr lang="it-IT" sz="1700" b="1" dirty="0">
                <a:ln>
                  <a:solidFill>
                    <a:srgbClr val="9A0000"/>
                  </a:solidFill>
                </a:ln>
                <a:solidFill>
                  <a:srgbClr val="9A0000"/>
                </a:solidFill>
                <a:latin typeface="Calibri" pitchFamily="34" charset="0"/>
                <a:cs typeface="Calibri" pitchFamily="34" charset="0"/>
              </a:rPr>
              <a:t>unità</a:t>
            </a:r>
            <a:r>
              <a:rPr lang="it-IT" sz="1700" dirty="0">
                <a:latin typeface="Calibri" pitchFamily="34" charset="0"/>
                <a:cs typeface="Calibri" pitchFamily="34" charset="0"/>
              </a:rPr>
              <a:t> oggetto di rilevazione, definito nei contenuti, nello spazio e nel tempo</a:t>
            </a:r>
          </a:p>
          <a:p>
            <a:pPr eaLnBrk="0" hangingPunct="0">
              <a:spcBef>
                <a:spcPts val="0"/>
              </a:spcBef>
            </a:pPr>
            <a:endParaRPr lang="it-IT" sz="700" dirty="0">
              <a:latin typeface="Calibri" pitchFamily="34" charset="0"/>
              <a:cs typeface="Calibri" pitchFamily="34" charset="0"/>
            </a:endParaRPr>
          </a:p>
          <a:p>
            <a:pPr eaLnBrk="0" hangingPunct="0">
              <a:spcBef>
                <a:spcPts val="0"/>
              </a:spcBef>
            </a:pPr>
            <a:r>
              <a:rPr lang="it-IT" sz="1700" dirty="0">
                <a:latin typeface="Calibri" pitchFamily="34" charset="0"/>
                <a:cs typeface="Calibri" pitchFamily="34" charset="0"/>
              </a:rPr>
              <a:t>Definire una popolazione significa quindi individuare le caratteristiche interessanti per la ricerca, delimitando il campo di azione ed eliminando le caratteristiche non utili ai fini della ricerca stessa</a:t>
            </a:r>
          </a:p>
          <a:p>
            <a:pPr eaLnBrk="0" hangingPunct="0">
              <a:spcBef>
                <a:spcPts val="0"/>
              </a:spcBef>
            </a:pPr>
            <a:endParaRPr lang="it-IT" sz="700" dirty="0">
              <a:latin typeface="Calibri" pitchFamily="34" charset="0"/>
              <a:cs typeface="Calibri" pitchFamily="34" charset="0"/>
            </a:endParaRPr>
          </a:p>
          <a:p>
            <a:pPr eaLnBrk="0" hangingPunct="0">
              <a:spcBef>
                <a:spcPts val="0"/>
              </a:spcBef>
            </a:pPr>
            <a:r>
              <a:rPr lang="it-IT" sz="1700" dirty="0">
                <a:latin typeface="Calibri" pitchFamily="34" charset="0"/>
                <a:cs typeface="Calibri" pitchFamily="34" charset="0"/>
              </a:rPr>
              <a:t>Esempi:</a:t>
            </a:r>
          </a:p>
          <a:p>
            <a:pPr eaLnBrk="0" hangingPunct="0">
              <a:spcBef>
                <a:spcPts val="0"/>
              </a:spcBef>
            </a:pPr>
            <a:r>
              <a:rPr lang="it-IT" sz="1300" b="1" i="1" dirty="0">
                <a:latin typeface="Calibri" pitchFamily="34" charset="0"/>
                <a:cs typeface="Calibri" pitchFamily="34" charset="0"/>
              </a:rPr>
              <a:t>indagine: redditi in Italia -&gt; popolazione: individui che percepiscono un reddito in Italia</a:t>
            </a:r>
          </a:p>
          <a:p>
            <a:pPr eaLnBrk="0" hangingPunct="0">
              <a:spcBef>
                <a:spcPts val="0"/>
              </a:spcBef>
            </a:pPr>
            <a:r>
              <a:rPr lang="it-IT" sz="1300" b="1" i="1" dirty="0">
                <a:latin typeface="Calibri" pitchFamily="34" charset="0"/>
                <a:cs typeface="Calibri" pitchFamily="34" charset="0"/>
              </a:rPr>
              <a:t>indagine: istituti superiori calabresi -&gt; popolazione: tutte le scuole superiori in Calabria</a:t>
            </a:r>
          </a:p>
          <a:p>
            <a:pPr eaLnBrk="0" hangingPunct="0">
              <a:spcBef>
                <a:spcPts val="0"/>
              </a:spcBef>
            </a:pPr>
            <a:r>
              <a:rPr lang="it-IT" sz="1300" b="1" i="1" dirty="0">
                <a:latin typeface="Calibri" pitchFamily="34" charset="0"/>
                <a:cs typeface="Calibri" pitchFamily="34" charset="0"/>
              </a:rPr>
              <a:t>indagine: prossime elezioni politiche -&gt; popolazione: tutti gli italiani con diritto di voto</a:t>
            </a:r>
          </a:p>
          <a:p>
            <a:pPr eaLnBrk="0" hangingPunct="0">
              <a:spcBef>
                <a:spcPts val="0"/>
              </a:spcBef>
            </a:pPr>
            <a:r>
              <a:rPr lang="it-IT" sz="1300" b="1" i="1" dirty="0">
                <a:latin typeface="Calibri" pitchFamily="34" charset="0"/>
                <a:cs typeface="Calibri" pitchFamily="34" charset="0"/>
              </a:rPr>
              <a:t>indagine: impatto della riforma universitaria sugli studenti -&gt; popolazione: tutti gli studenti universitari</a:t>
            </a:r>
          </a:p>
        </p:txBody>
      </p:sp>
      <p:grpSp>
        <p:nvGrpSpPr>
          <p:cNvPr id="2" name="Gruppo 1"/>
          <p:cNvGrpSpPr/>
          <p:nvPr/>
        </p:nvGrpSpPr>
        <p:grpSpPr>
          <a:xfrm>
            <a:off x="439019" y="1843608"/>
            <a:ext cx="1036637" cy="649288"/>
            <a:chOff x="134938" y="1844675"/>
            <a:chExt cx="1036637" cy="649288"/>
          </a:xfrm>
          <a:solidFill>
            <a:srgbClr val="9A0000"/>
          </a:solidFill>
        </p:grpSpPr>
        <p:grpSp>
          <p:nvGrpSpPr>
            <p:cNvPr id="57355" name="Group 11"/>
            <p:cNvGrpSpPr>
              <a:grpSpLocks noChangeAspect="1"/>
            </p:cNvGrpSpPr>
            <p:nvPr/>
          </p:nvGrpSpPr>
          <p:grpSpPr bwMode="auto">
            <a:xfrm>
              <a:off x="296863" y="1871663"/>
              <a:ext cx="301625" cy="234950"/>
              <a:chOff x="3312" y="2256"/>
              <a:chExt cx="380" cy="296"/>
            </a:xfrm>
            <a:grpFill/>
          </p:grpSpPr>
          <p:grpSp>
            <p:nvGrpSpPr>
              <p:cNvPr id="57356" name="Group 12"/>
              <p:cNvGrpSpPr>
                <a:grpSpLocks noChangeAspect="1"/>
              </p:cNvGrpSpPr>
              <p:nvPr/>
            </p:nvGrpSpPr>
            <p:grpSpPr bwMode="auto">
              <a:xfrm>
                <a:off x="3454" y="2256"/>
                <a:ext cx="238" cy="296"/>
                <a:chOff x="1620" y="1798"/>
                <a:chExt cx="780" cy="840"/>
              </a:xfrm>
              <a:grpFill/>
            </p:grpSpPr>
            <p:sp>
              <p:nvSpPr>
                <p:cNvPr id="57357" name="Freeform 1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58" name="Freeform 1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59" name="Freeform 1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60" name="Group 16"/>
              <p:cNvGrpSpPr>
                <a:grpSpLocks noChangeAspect="1"/>
              </p:cNvGrpSpPr>
              <p:nvPr/>
            </p:nvGrpSpPr>
            <p:grpSpPr bwMode="auto">
              <a:xfrm>
                <a:off x="3312" y="2256"/>
                <a:ext cx="238" cy="296"/>
                <a:chOff x="1620" y="1798"/>
                <a:chExt cx="780" cy="840"/>
              </a:xfrm>
              <a:grpFill/>
            </p:grpSpPr>
            <p:sp>
              <p:nvSpPr>
                <p:cNvPr id="57361" name="Freeform 1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62" name="Freeform 1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63" name="Freeform 1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57364" name="Group 20"/>
            <p:cNvGrpSpPr>
              <a:grpSpLocks noChangeAspect="1"/>
            </p:cNvGrpSpPr>
            <p:nvPr/>
          </p:nvGrpSpPr>
          <p:grpSpPr bwMode="auto">
            <a:xfrm>
              <a:off x="614363" y="1844675"/>
              <a:ext cx="415925" cy="234950"/>
              <a:chOff x="3410" y="2352"/>
              <a:chExt cx="524" cy="296"/>
            </a:xfrm>
            <a:grpFill/>
          </p:grpSpPr>
          <p:grpSp>
            <p:nvGrpSpPr>
              <p:cNvPr id="57365" name="Group 21"/>
              <p:cNvGrpSpPr>
                <a:grpSpLocks noChangeAspect="1"/>
              </p:cNvGrpSpPr>
              <p:nvPr/>
            </p:nvGrpSpPr>
            <p:grpSpPr bwMode="auto">
              <a:xfrm>
                <a:off x="3552" y="2352"/>
                <a:ext cx="238" cy="296"/>
                <a:chOff x="1620" y="1798"/>
                <a:chExt cx="780" cy="840"/>
              </a:xfrm>
              <a:grpFill/>
            </p:grpSpPr>
            <p:sp>
              <p:nvSpPr>
                <p:cNvPr id="57366" name="Freeform 2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67" name="Freeform 2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68" name="Freeform 2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69" name="Group 25"/>
              <p:cNvGrpSpPr>
                <a:grpSpLocks noChangeAspect="1"/>
              </p:cNvGrpSpPr>
              <p:nvPr/>
            </p:nvGrpSpPr>
            <p:grpSpPr bwMode="auto">
              <a:xfrm>
                <a:off x="3696" y="2352"/>
                <a:ext cx="238" cy="296"/>
                <a:chOff x="1620" y="1798"/>
                <a:chExt cx="780" cy="840"/>
              </a:xfrm>
              <a:grpFill/>
            </p:grpSpPr>
            <p:sp>
              <p:nvSpPr>
                <p:cNvPr id="57370" name="Freeform 2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71" name="Freeform 2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72" name="Freeform 2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73" name="Group 29"/>
              <p:cNvGrpSpPr>
                <a:grpSpLocks noChangeAspect="1"/>
              </p:cNvGrpSpPr>
              <p:nvPr/>
            </p:nvGrpSpPr>
            <p:grpSpPr bwMode="auto">
              <a:xfrm>
                <a:off x="3410" y="2352"/>
                <a:ext cx="238" cy="296"/>
                <a:chOff x="1620" y="1798"/>
                <a:chExt cx="780" cy="840"/>
              </a:xfrm>
              <a:grpFill/>
            </p:grpSpPr>
            <p:sp>
              <p:nvSpPr>
                <p:cNvPr id="57374" name="Freeform 3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75" name="Freeform 3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76" name="Freeform 3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377" name="Freeform 33"/>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78" name="Group 34"/>
            <p:cNvGrpSpPr>
              <a:grpSpLocks noChangeAspect="1"/>
            </p:cNvGrpSpPr>
            <p:nvPr/>
          </p:nvGrpSpPr>
          <p:grpSpPr bwMode="auto">
            <a:xfrm>
              <a:off x="604838" y="1979613"/>
              <a:ext cx="188912" cy="234950"/>
              <a:chOff x="1620" y="1798"/>
              <a:chExt cx="780" cy="840"/>
            </a:xfrm>
            <a:grpFill/>
          </p:grpSpPr>
          <p:sp>
            <p:nvSpPr>
              <p:cNvPr id="57379" name="Freeform 3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80" name="Freeform 3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81" name="Freeform 3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82" name="Group 38"/>
            <p:cNvGrpSpPr>
              <a:grpSpLocks noChangeAspect="1"/>
            </p:cNvGrpSpPr>
            <p:nvPr/>
          </p:nvGrpSpPr>
          <p:grpSpPr bwMode="auto">
            <a:xfrm>
              <a:off x="833438" y="1979613"/>
              <a:ext cx="188912" cy="234950"/>
              <a:chOff x="1620" y="1798"/>
              <a:chExt cx="780" cy="840"/>
            </a:xfrm>
            <a:grpFill/>
          </p:grpSpPr>
          <p:sp>
            <p:nvSpPr>
              <p:cNvPr id="57383" name="Freeform 3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84" name="Freeform 4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85" name="Freeform 4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86" name="Group 42"/>
            <p:cNvGrpSpPr>
              <a:grpSpLocks noChangeAspect="1"/>
            </p:cNvGrpSpPr>
            <p:nvPr/>
          </p:nvGrpSpPr>
          <p:grpSpPr bwMode="auto">
            <a:xfrm>
              <a:off x="409575" y="1979613"/>
              <a:ext cx="188913" cy="234950"/>
              <a:chOff x="1620" y="1798"/>
              <a:chExt cx="780" cy="840"/>
            </a:xfrm>
            <a:grpFill/>
          </p:grpSpPr>
          <p:sp>
            <p:nvSpPr>
              <p:cNvPr id="57387" name="Freeform 4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88" name="Freeform 4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89" name="Freeform 4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391" name="Group 47"/>
            <p:cNvGrpSpPr>
              <a:grpSpLocks noChangeAspect="1"/>
            </p:cNvGrpSpPr>
            <p:nvPr/>
          </p:nvGrpSpPr>
          <p:grpSpPr bwMode="auto">
            <a:xfrm>
              <a:off x="660400" y="2114550"/>
              <a:ext cx="188913" cy="234950"/>
              <a:chOff x="1620" y="1798"/>
              <a:chExt cx="780" cy="840"/>
            </a:xfrm>
            <a:grpFill/>
          </p:grpSpPr>
          <p:sp>
            <p:nvSpPr>
              <p:cNvPr id="57392" name="Freeform 4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93" name="Freeform 4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94" name="Freeform 5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395" name="Freeform 51"/>
            <p:cNvSpPr>
              <a:spLocks noChangeAspect="1"/>
            </p:cNvSpPr>
            <p:nvPr/>
          </p:nvSpPr>
          <p:spPr bwMode="auto">
            <a:xfrm>
              <a:off x="962025" y="2116138"/>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397" name="Freeform 53"/>
            <p:cNvSpPr>
              <a:spLocks noChangeAspect="1"/>
            </p:cNvSpPr>
            <p:nvPr/>
          </p:nvSpPr>
          <p:spPr bwMode="auto">
            <a:xfrm>
              <a:off x="889000" y="2114550"/>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57398" name="Group 54"/>
            <p:cNvGrpSpPr>
              <a:grpSpLocks noChangeAspect="1"/>
            </p:cNvGrpSpPr>
            <p:nvPr/>
          </p:nvGrpSpPr>
          <p:grpSpPr bwMode="auto">
            <a:xfrm>
              <a:off x="454025" y="2114550"/>
              <a:ext cx="188913" cy="234950"/>
              <a:chOff x="1620" y="1798"/>
              <a:chExt cx="780" cy="840"/>
            </a:xfrm>
            <a:grpFill/>
          </p:grpSpPr>
          <p:sp>
            <p:nvSpPr>
              <p:cNvPr id="57399" name="Freeform 5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00" name="Freeform 5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01" name="Freeform 5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03" name="Group 59"/>
            <p:cNvGrpSpPr>
              <a:grpSpLocks noChangeAspect="1"/>
            </p:cNvGrpSpPr>
            <p:nvPr/>
          </p:nvGrpSpPr>
          <p:grpSpPr bwMode="auto">
            <a:xfrm>
              <a:off x="152400" y="1871663"/>
              <a:ext cx="301625" cy="234950"/>
              <a:chOff x="3312" y="2256"/>
              <a:chExt cx="380" cy="296"/>
            </a:xfrm>
            <a:grpFill/>
          </p:grpSpPr>
          <p:grpSp>
            <p:nvGrpSpPr>
              <p:cNvPr id="57404" name="Group 60"/>
              <p:cNvGrpSpPr>
                <a:grpSpLocks noChangeAspect="1"/>
              </p:cNvGrpSpPr>
              <p:nvPr/>
            </p:nvGrpSpPr>
            <p:grpSpPr bwMode="auto">
              <a:xfrm>
                <a:off x="3454" y="2256"/>
                <a:ext cx="238" cy="296"/>
                <a:chOff x="1620" y="1798"/>
                <a:chExt cx="780" cy="840"/>
              </a:xfrm>
              <a:grpFill/>
            </p:grpSpPr>
            <p:sp>
              <p:nvSpPr>
                <p:cNvPr id="57405" name="Freeform 6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06" name="Freeform 6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07" name="Freeform 6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08" name="Group 64"/>
              <p:cNvGrpSpPr>
                <a:grpSpLocks noChangeAspect="1"/>
              </p:cNvGrpSpPr>
              <p:nvPr/>
            </p:nvGrpSpPr>
            <p:grpSpPr bwMode="auto">
              <a:xfrm>
                <a:off x="3312" y="2256"/>
                <a:ext cx="238" cy="296"/>
                <a:chOff x="1620" y="1798"/>
                <a:chExt cx="780" cy="840"/>
              </a:xfrm>
              <a:grpFill/>
            </p:grpSpPr>
            <p:sp>
              <p:nvSpPr>
                <p:cNvPr id="57409" name="Freeform 6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10" name="Freeform 6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11" name="Freeform 6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57426" name="Group 82"/>
            <p:cNvGrpSpPr>
              <a:grpSpLocks noChangeAspect="1"/>
            </p:cNvGrpSpPr>
            <p:nvPr/>
          </p:nvGrpSpPr>
          <p:grpSpPr bwMode="auto">
            <a:xfrm>
              <a:off x="330200" y="2078038"/>
              <a:ext cx="188913" cy="234950"/>
              <a:chOff x="1620" y="1798"/>
              <a:chExt cx="780" cy="840"/>
            </a:xfrm>
            <a:grpFill/>
          </p:grpSpPr>
          <p:sp>
            <p:nvSpPr>
              <p:cNvPr id="57427" name="Freeform 8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28" name="Freeform 8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29" name="Freeform 8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30" name="Group 86"/>
            <p:cNvGrpSpPr>
              <a:grpSpLocks noChangeAspect="1"/>
            </p:cNvGrpSpPr>
            <p:nvPr/>
          </p:nvGrpSpPr>
          <p:grpSpPr bwMode="auto">
            <a:xfrm>
              <a:off x="558800" y="2078038"/>
              <a:ext cx="188913" cy="234950"/>
              <a:chOff x="1620" y="1798"/>
              <a:chExt cx="780" cy="840"/>
            </a:xfrm>
            <a:grpFill/>
          </p:grpSpPr>
          <p:sp>
            <p:nvSpPr>
              <p:cNvPr id="57431" name="Freeform 8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32" name="Freeform 8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33" name="Freeform 8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34" name="Group 90"/>
            <p:cNvGrpSpPr>
              <a:grpSpLocks noChangeAspect="1"/>
            </p:cNvGrpSpPr>
            <p:nvPr/>
          </p:nvGrpSpPr>
          <p:grpSpPr bwMode="auto">
            <a:xfrm>
              <a:off x="134938" y="2078038"/>
              <a:ext cx="188912" cy="234950"/>
              <a:chOff x="1620" y="1798"/>
              <a:chExt cx="780" cy="840"/>
            </a:xfrm>
            <a:grpFill/>
          </p:grpSpPr>
          <p:sp>
            <p:nvSpPr>
              <p:cNvPr id="57435" name="Freeform 9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36" name="Freeform 9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37" name="Freeform 9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38" name="Group 94"/>
            <p:cNvGrpSpPr>
              <a:grpSpLocks noChangeAspect="1"/>
            </p:cNvGrpSpPr>
            <p:nvPr/>
          </p:nvGrpSpPr>
          <p:grpSpPr bwMode="auto">
            <a:xfrm>
              <a:off x="385763" y="2259013"/>
              <a:ext cx="188912" cy="234950"/>
              <a:chOff x="1620" y="1798"/>
              <a:chExt cx="780" cy="840"/>
            </a:xfrm>
            <a:grpFill/>
          </p:grpSpPr>
          <p:sp>
            <p:nvSpPr>
              <p:cNvPr id="57439" name="Freeform 9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40" name="Freeform 9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41" name="Freeform 9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442" name="Freeform 98"/>
            <p:cNvSpPr>
              <a:spLocks noChangeAspect="1"/>
            </p:cNvSpPr>
            <p:nvPr/>
          </p:nvSpPr>
          <p:spPr bwMode="auto">
            <a:xfrm>
              <a:off x="687388" y="2214563"/>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43" name="Freeform 99"/>
            <p:cNvSpPr>
              <a:spLocks noChangeAspect="1"/>
            </p:cNvSpPr>
            <p:nvPr/>
          </p:nvSpPr>
          <p:spPr bwMode="auto">
            <a:xfrm>
              <a:off x="614363" y="2212975"/>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57444" name="Group 100"/>
            <p:cNvGrpSpPr>
              <a:grpSpLocks noChangeAspect="1"/>
            </p:cNvGrpSpPr>
            <p:nvPr/>
          </p:nvGrpSpPr>
          <p:grpSpPr bwMode="auto">
            <a:xfrm>
              <a:off x="179388" y="2259013"/>
              <a:ext cx="188912" cy="234950"/>
              <a:chOff x="1620" y="1798"/>
              <a:chExt cx="780" cy="840"/>
            </a:xfrm>
            <a:grpFill/>
          </p:grpSpPr>
          <p:sp>
            <p:nvSpPr>
              <p:cNvPr id="57445" name="Freeform 10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46" name="Freeform 10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47" name="Freeform 10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57" name="Group 113"/>
            <p:cNvGrpSpPr>
              <a:grpSpLocks noChangeAspect="1"/>
            </p:cNvGrpSpPr>
            <p:nvPr/>
          </p:nvGrpSpPr>
          <p:grpSpPr bwMode="auto">
            <a:xfrm>
              <a:off x="755650" y="2035175"/>
              <a:ext cx="415925" cy="234950"/>
              <a:chOff x="3410" y="2352"/>
              <a:chExt cx="524" cy="296"/>
            </a:xfrm>
            <a:grpFill/>
          </p:grpSpPr>
          <p:grpSp>
            <p:nvGrpSpPr>
              <p:cNvPr id="57458" name="Group 114"/>
              <p:cNvGrpSpPr>
                <a:grpSpLocks noChangeAspect="1"/>
              </p:cNvGrpSpPr>
              <p:nvPr/>
            </p:nvGrpSpPr>
            <p:grpSpPr bwMode="auto">
              <a:xfrm>
                <a:off x="3552" y="2352"/>
                <a:ext cx="238" cy="296"/>
                <a:chOff x="1620" y="1798"/>
                <a:chExt cx="780" cy="840"/>
              </a:xfrm>
              <a:grpFill/>
            </p:grpSpPr>
            <p:sp>
              <p:nvSpPr>
                <p:cNvPr id="57459" name="Freeform 11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60" name="Freeform 11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61" name="Freeform 11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62" name="Group 118"/>
              <p:cNvGrpSpPr>
                <a:grpSpLocks noChangeAspect="1"/>
              </p:cNvGrpSpPr>
              <p:nvPr/>
            </p:nvGrpSpPr>
            <p:grpSpPr bwMode="auto">
              <a:xfrm>
                <a:off x="3696" y="2352"/>
                <a:ext cx="238" cy="296"/>
                <a:chOff x="1620" y="1798"/>
                <a:chExt cx="780" cy="840"/>
              </a:xfrm>
              <a:grpFill/>
            </p:grpSpPr>
            <p:sp>
              <p:nvSpPr>
                <p:cNvPr id="57463" name="Freeform 11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64" name="Freeform 12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65" name="Freeform 12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66" name="Group 122"/>
              <p:cNvGrpSpPr>
                <a:grpSpLocks noChangeAspect="1"/>
              </p:cNvGrpSpPr>
              <p:nvPr/>
            </p:nvGrpSpPr>
            <p:grpSpPr bwMode="auto">
              <a:xfrm>
                <a:off x="3410" y="2352"/>
                <a:ext cx="238" cy="296"/>
                <a:chOff x="1620" y="1798"/>
                <a:chExt cx="780" cy="840"/>
              </a:xfrm>
              <a:grpFill/>
            </p:grpSpPr>
            <p:sp>
              <p:nvSpPr>
                <p:cNvPr id="57467" name="Freeform 12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68" name="Freeform 12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69" name="Freeform 12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470" name="Freeform 126"/>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71" name="Group 127"/>
            <p:cNvGrpSpPr>
              <a:grpSpLocks noChangeAspect="1"/>
            </p:cNvGrpSpPr>
            <p:nvPr/>
          </p:nvGrpSpPr>
          <p:grpSpPr bwMode="auto">
            <a:xfrm>
              <a:off x="690563" y="2124075"/>
              <a:ext cx="188912" cy="234950"/>
              <a:chOff x="1620" y="1798"/>
              <a:chExt cx="780" cy="840"/>
            </a:xfrm>
            <a:grpFill/>
          </p:grpSpPr>
          <p:sp>
            <p:nvSpPr>
              <p:cNvPr id="57472" name="Freeform 12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73" name="Freeform 12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74" name="Freeform 13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75" name="Group 131"/>
            <p:cNvGrpSpPr>
              <a:grpSpLocks noChangeAspect="1"/>
            </p:cNvGrpSpPr>
            <p:nvPr/>
          </p:nvGrpSpPr>
          <p:grpSpPr bwMode="auto">
            <a:xfrm>
              <a:off x="919163" y="2124075"/>
              <a:ext cx="188912" cy="234950"/>
              <a:chOff x="1620" y="1798"/>
              <a:chExt cx="780" cy="840"/>
            </a:xfrm>
            <a:grpFill/>
          </p:grpSpPr>
          <p:sp>
            <p:nvSpPr>
              <p:cNvPr id="57476" name="Freeform 13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77" name="Freeform 13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78" name="Freeform 13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79" name="Group 135"/>
            <p:cNvGrpSpPr>
              <a:grpSpLocks noChangeAspect="1"/>
            </p:cNvGrpSpPr>
            <p:nvPr/>
          </p:nvGrpSpPr>
          <p:grpSpPr bwMode="auto">
            <a:xfrm>
              <a:off x="495300" y="2124075"/>
              <a:ext cx="188913" cy="234950"/>
              <a:chOff x="1620" y="1798"/>
              <a:chExt cx="780" cy="840"/>
            </a:xfrm>
            <a:grpFill/>
          </p:grpSpPr>
          <p:sp>
            <p:nvSpPr>
              <p:cNvPr id="57480" name="Freeform 13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81" name="Freeform 13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82" name="Freeform 13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483" name="Group 139"/>
            <p:cNvGrpSpPr>
              <a:grpSpLocks noChangeAspect="1"/>
            </p:cNvGrpSpPr>
            <p:nvPr/>
          </p:nvGrpSpPr>
          <p:grpSpPr bwMode="auto">
            <a:xfrm>
              <a:off x="746125" y="2259013"/>
              <a:ext cx="188913" cy="234950"/>
              <a:chOff x="1620" y="1798"/>
              <a:chExt cx="780" cy="840"/>
            </a:xfrm>
            <a:grpFill/>
          </p:grpSpPr>
          <p:sp>
            <p:nvSpPr>
              <p:cNvPr id="57484" name="Freeform 14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85" name="Freeform 14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86" name="Freeform 14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487" name="Freeform 143"/>
            <p:cNvSpPr>
              <a:spLocks noChangeAspect="1"/>
            </p:cNvSpPr>
            <p:nvPr/>
          </p:nvSpPr>
          <p:spPr bwMode="auto">
            <a:xfrm>
              <a:off x="1047750" y="2260600"/>
              <a:ext cx="57150" cy="233363"/>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88" name="Freeform 144"/>
            <p:cNvSpPr>
              <a:spLocks noChangeAspect="1"/>
            </p:cNvSpPr>
            <p:nvPr/>
          </p:nvSpPr>
          <p:spPr bwMode="auto">
            <a:xfrm>
              <a:off x="974725" y="2259013"/>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57489" name="Group 145"/>
            <p:cNvGrpSpPr>
              <a:grpSpLocks noChangeAspect="1"/>
            </p:cNvGrpSpPr>
            <p:nvPr/>
          </p:nvGrpSpPr>
          <p:grpSpPr bwMode="auto">
            <a:xfrm>
              <a:off x="539750" y="2259013"/>
              <a:ext cx="188913" cy="234950"/>
              <a:chOff x="1620" y="1798"/>
              <a:chExt cx="780" cy="840"/>
            </a:xfrm>
            <a:grpFill/>
          </p:grpSpPr>
          <p:sp>
            <p:nvSpPr>
              <p:cNvPr id="57490" name="Freeform 14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91" name="Freeform 14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492" name="Freeform 14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3" name="Gruppo 2"/>
          <p:cNvGrpSpPr/>
          <p:nvPr/>
        </p:nvGrpSpPr>
        <p:grpSpPr>
          <a:xfrm>
            <a:off x="622424" y="2959100"/>
            <a:ext cx="641350" cy="469900"/>
            <a:chOff x="346820" y="2887241"/>
            <a:chExt cx="641350" cy="469900"/>
          </a:xfrm>
        </p:grpSpPr>
        <p:grpSp>
          <p:nvGrpSpPr>
            <p:cNvPr id="57499" name="Group 155"/>
            <p:cNvGrpSpPr>
              <a:grpSpLocks/>
            </p:cNvGrpSpPr>
            <p:nvPr/>
          </p:nvGrpSpPr>
          <p:grpSpPr bwMode="auto">
            <a:xfrm>
              <a:off x="572245" y="2887241"/>
              <a:ext cx="377825" cy="469900"/>
              <a:chOff x="1620" y="1798"/>
              <a:chExt cx="780" cy="840"/>
            </a:xfrm>
            <a:solidFill>
              <a:srgbClr val="9A0000"/>
            </a:solidFill>
          </p:grpSpPr>
          <p:sp>
            <p:nvSpPr>
              <p:cNvPr id="57500" name="Freeform 156"/>
              <p:cNvSpPr>
                <a:spLocks/>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501" name="Freeform 157"/>
              <p:cNvSpPr>
                <a:spLocks/>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502" name="Freeform 158"/>
              <p:cNvSpPr>
                <a:spLocks/>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503" name="Freeform 159"/>
            <p:cNvSpPr>
              <a:spLocks/>
            </p:cNvSpPr>
            <p:nvPr/>
          </p:nvSpPr>
          <p:spPr bwMode="auto">
            <a:xfrm>
              <a:off x="873870" y="2888828"/>
              <a:ext cx="114300" cy="46672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505" name="Freeform 161"/>
            <p:cNvSpPr>
              <a:spLocks/>
            </p:cNvSpPr>
            <p:nvPr/>
          </p:nvSpPr>
          <p:spPr bwMode="auto">
            <a:xfrm>
              <a:off x="800845" y="2887241"/>
              <a:ext cx="82550" cy="46990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57506" name="Group 162"/>
            <p:cNvGrpSpPr>
              <a:grpSpLocks/>
            </p:cNvGrpSpPr>
            <p:nvPr/>
          </p:nvGrpSpPr>
          <p:grpSpPr bwMode="auto">
            <a:xfrm>
              <a:off x="346820" y="2887241"/>
              <a:ext cx="377825" cy="469900"/>
              <a:chOff x="1620" y="1798"/>
              <a:chExt cx="780" cy="840"/>
            </a:xfrm>
            <a:solidFill>
              <a:srgbClr val="9A0000"/>
            </a:solidFill>
          </p:grpSpPr>
          <p:sp>
            <p:nvSpPr>
              <p:cNvPr id="57507" name="Freeform 163"/>
              <p:cNvSpPr>
                <a:spLocks/>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508" name="Freeform 164"/>
              <p:cNvSpPr>
                <a:spLocks/>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509" name="Freeform 165"/>
              <p:cNvSpPr>
                <a:spLocks/>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510" name="Freeform 166"/>
            <p:cNvSpPr>
              <a:spLocks/>
            </p:cNvSpPr>
            <p:nvPr/>
          </p:nvSpPr>
          <p:spPr bwMode="auto">
            <a:xfrm>
              <a:off x="380157" y="2887241"/>
              <a:ext cx="115888" cy="468312"/>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7511" name="Line 167"/>
          <p:cNvSpPr>
            <a:spLocks noChangeShapeType="1"/>
          </p:cNvSpPr>
          <p:nvPr/>
        </p:nvSpPr>
        <p:spPr bwMode="auto">
          <a:xfrm>
            <a:off x="920998" y="2600944"/>
            <a:ext cx="0" cy="32400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132" name="Rettangolo 131"/>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34"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6</a:t>
            </a:fld>
            <a:r>
              <a:rPr lang="it-IT" sz="2000" b="1" kern="0" dirty="0">
                <a:solidFill>
                  <a:sysClr val="window" lastClr="FFFFFF"/>
                </a:solidFill>
                <a:latin typeface="Calibri" pitchFamily="34" charset="0"/>
                <a:cs typeface="Calibri" pitchFamily="34" charset="0"/>
              </a:rPr>
              <a:t> – Alcune definizioni: popolazione</a:t>
            </a:r>
          </a:p>
        </p:txBody>
      </p:sp>
      <p:sp>
        <p:nvSpPr>
          <p:cNvPr id="6" name="Ovale 5"/>
          <p:cNvSpPr/>
          <p:nvPr/>
        </p:nvSpPr>
        <p:spPr>
          <a:xfrm>
            <a:off x="251520" y="1628799"/>
            <a:ext cx="1368152" cy="111621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Rettangolo 7"/>
          <p:cNvSpPr/>
          <p:nvPr/>
        </p:nvSpPr>
        <p:spPr>
          <a:xfrm>
            <a:off x="144016" y="4437980"/>
            <a:ext cx="8892480" cy="2231380"/>
          </a:xfrm>
          <a:prstGeom prst="rect">
            <a:avLst/>
          </a:prstGeom>
        </p:spPr>
        <p:txBody>
          <a:bodyPr wrap="square">
            <a:spAutoFit/>
          </a:bodyPr>
          <a:lstStyle/>
          <a:p>
            <a:pPr eaLnBrk="0" hangingPunct="0">
              <a:spcBef>
                <a:spcPts val="0"/>
              </a:spcBef>
            </a:pPr>
            <a:r>
              <a:rPr lang="it-IT" sz="1700" dirty="0">
                <a:latin typeface="Calibri" pitchFamily="34" charset="0"/>
                <a:cs typeface="Calibri" pitchFamily="34" charset="0"/>
              </a:rPr>
              <a:t>Rispetto all’obiettivo la popolazione può essere </a:t>
            </a:r>
            <a:r>
              <a:rPr lang="it-IT" sz="1700" dirty="0">
                <a:ln>
                  <a:solidFill>
                    <a:sysClr val="windowText" lastClr="000000"/>
                  </a:solidFill>
                </a:ln>
                <a:solidFill>
                  <a:sysClr val="windowText" lastClr="000000"/>
                </a:solidFill>
                <a:latin typeface="Calibri" pitchFamily="34" charset="0"/>
                <a:cs typeface="Calibri" pitchFamily="34" charset="0"/>
              </a:rPr>
              <a:t>teorica</a:t>
            </a:r>
            <a:r>
              <a:rPr lang="it-IT" sz="1700" dirty="0">
                <a:latin typeface="Calibri" pitchFamily="34" charset="0"/>
                <a:cs typeface="Calibri" pitchFamily="34" charset="0"/>
              </a:rPr>
              <a:t> o </a:t>
            </a:r>
            <a:r>
              <a:rPr lang="it-IT" sz="1700" dirty="0">
                <a:ln>
                  <a:solidFill>
                    <a:sysClr val="windowText" lastClr="000000"/>
                  </a:solidFill>
                </a:ln>
                <a:solidFill>
                  <a:sysClr val="windowText" lastClr="000000"/>
                </a:solidFill>
                <a:latin typeface="Calibri" pitchFamily="34" charset="0"/>
                <a:cs typeface="Calibri" pitchFamily="34" charset="0"/>
              </a:rPr>
              <a:t>accessibile</a:t>
            </a:r>
          </a:p>
          <a:p>
            <a:pPr>
              <a:spcBef>
                <a:spcPts val="0"/>
              </a:spcBef>
            </a:pPr>
            <a:endParaRPr lang="it-IT" sz="700" dirty="0">
              <a:latin typeface="Calibri" pitchFamily="34" charset="0"/>
              <a:cs typeface="Calibri" pitchFamily="34" charset="0"/>
            </a:endParaRPr>
          </a:p>
          <a:p>
            <a:pPr>
              <a:spcBef>
                <a:spcPts val="0"/>
              </a:spcBef>
            </a:pPr>
            <a:r>
              <a:rPr lang="it-IT" sz="1700" dirty="0">
                <a:latin typeface="Calibri" pitchFamily="34" charset="0"/>
                <a:cs typeface="Calibri" pitchFamily="34" charset="0"/>
              </a:rPr>
              <a:t>La popolazione teorica (o</a:t>
            </a:r>
            <a:r>
              <a:rPr lang="it-IT" sz="1700" dirty="0">
                <a:ln w="18415" cmpd="sng">
                  <a:solidFill>
                    <a:sysClr val="windowText" lastClr="000000"/>
                  </a:solidFill>
                  <a:prstDash val="solid"/>
                </a:ln>
                <a:solidFill>
                  <a:sysClr val="windowText" lastClr="000000"/>
                </a:solidFill>
                <a:latin typeface="Calibri" pitchFamily="34" charset="0"/>
                <a:cs typeface="Calibri" pitchFamily="34" charset="0"/>
              </a:rPr>
              <a:t> target</a:t>
            </a:r>
            <a:r>
              <a:rPr lang="it-IT" sz="1700" dirty="0">
                <a:latin typeface="Calibri" pitchFamily="34" charset="0"/>
                <a:cs typeface="Calibri" pitchFamily="34" charset="0"/>
              </a:rPr>
              <a:t>) è l'insieme di tutti i casi che costituiscono la popolazione oggetto</a:t>
            </a:r>
          </a:p>
          <a:p>
            <a:pPr>
              <a:spcBef>
                <a:spcPts val="0"/>
              </a:spcBef>
            </a:pPr>
            <a:r>
              <a:rPr lang="it-IT" sz="1700" dirty="0">
                <a:latin typeface="Calibri" pitchFamily="34" charset="0"/>
                <a:cs typeface="Calibri" pitchFamily="34" charset="0"/>
              </a:rPr>
              <a:t>di indagine</a:t>
            </a:r>
          </a:p>
          <a:p>
            <a:pPr>
              <a:spcBef>
                <a:spcPts val="0"/>
              </a:spcBef>
            </a:pPr>
            <a:endParaRPr lang="it-IT" sz="700" dirty="0">
              <a:latin typeface="Calibri" pitchFamily="34" charset="0"/>
              <a:cs typeface="Calibri" pitchFamily="34" charset="0"/>
            </a:endParaRPr>
          </a:p>
          <a:p>
            <a:pPr>
              <a:spcBef>
                <a:spcPts val="0"/>
              </a:spcBef>
            </a:pPr>
            <a:r>
              <a:rPr lang="it-IT" sz="1300" b="1" i="1" dirty="0">
                <a:latin typeface="Calibri" pitchFamily="34" charset="0"/>
                <a:cs typeface="Calibri" pitchFamily="34" charset="0"/>
              </a:rPr>
              <a:t>indagine: prossime elezioni politiche -&gt; pop. teorica: tutti gli italiani con diritto di voto (età almeno pari a 18 anni)</a:t>
            </a:r>
          </a:p>
          <a:p>
            <a:pPr>
              <a:spcBef>
                <a:spcPts val="0"/>
              </a:spcBef>
            </a:pPr>
            <a:endParaRPr lang="it-IT" sz="700" dirty="0">
              <a:latin typeface="Calibri" pitchFamily="34" charset="0"/>
              <a:cs typeface="Calibri" pitchFamily="34" charset="0"/>
            </a:endParaRPr>
          </a:p>
          <a:p>
            <a:pPr>
              <a:spcBef>
                <a:spcPts val="0"/>
              </a:spcBef>
            </a:pPr>
            <a:r>
              <a:rPr lang="it-IT" sz="1700" dirty="0">
                <a:latin typeface="Calibri" pitchFamily="34" charset="0"/>
                <a:cs typeface="Calibri" pitchFamily="34" charset="0"/>
              </a:rPr>
              <a:t>La popolazione accessibile (o</a:t>
            </a:r>
            <a:r>
              <a:rPr lang="it-IT" sz="1700" dirty="0">
                <a:ln w="18415" cmpd="sng">
                  <a:solidFill>
                    <a:sysClr val="windowText" lastClr="000000"/>
                  </a:solidFill>
                  <a:prstDash val="solid"/>
                </a:ln>
                <a:solidFill>
                  <a:sysClr val="windowText" lastClr="000000"/>
                </a:solidFill>
                <a:latin typeface="Calibri" pitchFamily="34" charset="0"/>
                <a:cs typeface="Calibri" pitchFamily="34" charset="0"/>
              </a:rPr>
              <a:t> campionaria</a:t>
            </a:r>
            <a:r>
              <a:rPr lang="it-IT" sz="1700" dirty="0">
                <a:latin typeface="Calibri" pitchFamily="34" charset="0"/>
                <a:cs typeface="Calibri" pitchFamily="34" charset="0"/>
              </a:rPr>
              <a:t>) è l'insieme di tutti i casi appartenenti alla popolazione teorica effettivamente raggiungibili</a:t>
            </a:r>
          </a:p>
          <a:p>
            <a:pPr>
              <a:spcBef>
                <a:spcPts val="0"/>
              </a:spcBef>
            </a:pPr>
            <a:endParaRPr lang="it-IT" sz="700" dirty="0">
              <a:latin typeface="Calibri" pitchFamily="34" charset="0"/>
              <a:cs typeface="Calibri" pitchFamily="34" charset="0"/>
            </a:endParaRPr>
          </a:p>
          <a:p>
            <a:pPr>
              <a:spcBef>
                <a:spcPts val="0"/>
              </a:spcBef>
            </a:pPr>
            <a:r>
              <a:rPr lang="it-IT" sz="1300" b="1" i="1" dirty="0">
                <a:latin typeface="Calibri" pitchFamily="34" charset="0"/>
                <a:cs typeface="Calibri" pitchFamily="34" charset="0"/>
              </a:rPr>
              <a:t>indagine: prossime elezioni politiche -&gt; pop. accessibile: parte degli italiani con diritto di voto effettivamente intervistabili</a:t>
            </a:r>
          </a:p>
        </p:txBody>
      </p:sp>
    </p:spTree>
    <p:extLst>
      <p:ext uri="{BB962C8B-B14F-4D97-AF65-F5344CB8AC3E}">
        <p14:creationId xmlns:p14="http://schemas.microsoft.com/office/powerpoint/2010/main" val="167569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6"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7</a:t>
            </a:fld>
            <a:r>
              <a:rPr lang="it-IT" sz="2000" b="1" kern="0" dirty="0">
                <a:solidFill>
                  <a:sysClr val="window" lastClr="FFFFFF"/>
                </a:solidFill>
                <a:latin typeface="Calibri" pitchFamily="34" charset="0"/>
                <a:cs typeface="Calibri" pitchFamily="34" charset="0"/>
              </a:rPr>
              <a:t> – Alcune definizioni: campione</a:t>
            </a:r>
          </a:p>
        </p:txBody>
      </p:sp>
      <p:sp>
        <p:nvSpPr>
          <p:cNvPr id="8" name="AutoShape 17"/>
          <p:cNvSpPr>
            <a:spLocks noChangeArrowheads="1"/>
          </p:cNvSpPr>
          <p:nvPr/>
        </p:nvSpPr>
        <p:spPr bwMode="auto">
          <a:xfrm>
            <a:off x="1980084" y="5115135"/>
            <a:ext cx="5256212" cy="396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9" name="AutoShape 17"/>
          <p:cNvSpPr>
            <a:spLocks noChangeArrowheads="1"/>
          </p:cNvSpPr>
          <p:nvPr/>
        </p:nvSpPr>
        <p:spPr bwMode="auto">
          <a:xfrm>
            <a:off x="1979712" y="5655366"/>
            <a:ext cx="5256212" cy="396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10" name="AutoShape 17"/>
          <p:cNvSpPr>
            <a:spLocks noChangeArrowheads="1"/>
          </p:cNvSpPr>
          <p:nvPr/>
        </p:nvSpPr>
        <p:spPr bwMode="auto">
          <a:xfrm>
            <a:off x="1979712" y="6195366"/>
            <a:ext cx="5256212" cy="39600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11" name="CasellaDiTesto 10"/>
          <p:cNvSpPr txBox="1"/>
          <p:nvPr/>
        </p:nvSpPr>
        <p:spPr>
          <a:xfrm>
            <a:off x="251519" y="4365104"/>
            <a:ext cx="8712969" cy="2185214"/>
          </a:xfrm>
          <a:prstGeom prst="rect">
            <a:avLst/>
          </a:prstGeom>
          <a:noFill/>
        </p:spPr>
        <p:txBody>
          <a:bodyPr wrap="square" rtlCol="0">
            <a:spAutoFit/>
          </a:bodyPr>
          <a:lstStyle/>
          <a:p>
            <a:r>
              <a:rPr lang="it-IT" sz="1700" dirty="0">
                <a:latin typeface="Calibri" pitchFamily="34" charset="0"/>
                <a:cs typeface="Calibri" pitchFamily="34" charset="0"/>
              </a:rPr>
              <a:t>L’insieme delle decisioni prese per formare un campione si definisce </a:t>
            </a:r>
            <a:r>
              <a:rPr lang="it-IT" sz="1700" b="1" dirty="0">
                <a:ln>
                  <a:solidFill>
                    <a:srgbClr val="9A0000"/>
                  </a:solidFill>
                </a:ln>
                <a:solidFill>
                  <a:srgbClr val="9A0000"/>
                </a:solidFill>
                <a:latin typeface="Calibri" pitchFamily="34" charset="0"/>
                <a:cs typeface="Calibri" pitchFamily="34" charset="0"/>
              </a:rPr>
              <a:t>disegno di campionamento</a:t>
            </a:r>
            <a:endParaRPr lang="it-IT" sz="1700" dirty="0">
              <a:latin typeface="Calibri" pitchFamily="34" charset="0"/>
              <a:cs typeface="Calibri" pitchFamily="34" charset="0"/>
            </a:endParaRPr>
          </a:p>
          <a:p>
            <a:r>
              <a:rPr lang="it-IT" sz="1700" dirty="0">
                <a:latin typeface="Calibri" pitchFamily="34" charset="0"/>
                <a:cs typeface="Calibri" pitchFamily="34" charset="0"/>
              </a:rPr>
              <a:t>e deve tener conto, tra l’altro, dei seguenti aspetti:</a:t>
            </a:r>
            <a:endParaRPr lang="it-IT" sz="1700" dirty="0">
              <a:noFill/>
              <a:latin typeface="Calibri" pitchFamily="34" charset="0"/>
              <a:cs typeface="Calibri" pitchFamily="34" charset="0"/>
            </a:endParaRPr>
          </a:p>
          <a:p>
            <a:endParaRPr lang="it-IT" sz="1700" dirty="0">
              <a:ln>
                <a:solidFill>
                  <a:schemeClr val="tx1"/>
                </a:solidFill>
              </a:ln>
              <a:latin typeface="Calibri" pitchFamily="34" charset="0"/>
              <a:cs typeface="Calibri" pitchFamily="34" charset="0"/>
            </a:endParaRPr>
          </a:p>
          <a:p>
            <a:pPr algn="ctr"/>
            <a:r>
              <a:rPr lang="it-IT" sz="1700" dirty="0">
                <a:ln>
                  <a:solidFill>
                    <a:schemeClr val="tx1"/>
                  </a:solidFill>
                </a:ln>
                <a:latin typeface="Calibri" pitchFamily="34" charset="0"/>
                <a:cs typeface="Calibri" pitchFamily="34" charset="0"/>
              </a:rPr>
              <a:t>regole per identificare le unità da inserire nel campione</a:t>
            </a:r>
          </a:p>
          <a:p>
            <a:pPr algn="ctr"/>
            <a:endParaRPr lang="it-IT" sz="1700" dirty="0">
              <a:ln>
                <a:solidFill>
                  <a:schemeClr val="tx1"/>
                </a:solidFill>
              </a:ln>
              <a:latin typeface="Calibri" pitchFamily="34" charset="0"/>
              <a:cs typeface="Calibri" pitchFamily="34" charset="0"/>
            </a:endParaRPr>
          </a:p>
          <a:p>
            <a:pPr algn="ctr"/>
            <a:r>
              <a:rPr lang="it-IT" sz="1700" dirty="0">
                <a:ln>
                  <a:solidFill>
                    <a:schemeClr val="tx1"/>
                  </a:solidFill>
                </a:ln>
                <a:latin typeface="Calibri" pitchFamily="34" charset="0"/>
                <a:cs typeface="Calibri" pitchFamily="34" charset="0"/>
              </a:rPr>
              <a:t>struttura del campione</a:t>
            </a:r>
          </a:p>
          <a:p>
            <a:pPr algn="ctr"/>
            <a:endParaRPr lang="it-IT" sz="1700" dirty="0">
              <a:ln>
                <a:solidFill>
                  <a:schemeClr val="tx1"/>
                </a:solidFill>
              </a:ln>
              <a:latin typeface="Calibri" pitchFamily="34" charset="0"/>
              <a:cs typeface="Calibri" pitchFamily="34" charset="0"/>
            </a:endParaRPr>
          </a:p>
          <a:p>
            <a:pPr algn="ctr"/>
            <a:r>
              <a:rPr lang="it-IT" sz="1700" dirty="0">
                <a:ln>
                  <a:solidFill>
                    <a:schemeClr val="tx1"/>
                  </a:solidFill>
                </a:ln>
                <a:latin typeface="Calibri" pitchFamily="34" charset="0"/>
                <a:cs typeface="Calibri" pitchFamily="34" charset="0"/>
              </a:rPr>
              <a:t>numerosità campionaria</a:t>
            </a:r>
          </a:p>
        </p:txBody>
      </p:sp>
      <p:sp>
        <p:nvSpPr>
          <p:cNvPr id="13" name="Rettangolo 12"/>
          <p:cNvSpPr/>
          <p:nvPr/>
        </p:nvSpPr>
        <p:spPr>
          <a:xfrm>
            <a:off x="1872208" y="1620000"/>
            <a:ext cx="6948264" cy="2554545"/>
          </a:xfrm>
          <a:prstGeom prst="rect">
            <a:avLst/>
          </a:prstGeom>
        </p:spPr>
        <p:txBody>
          <a:bodyPr wrap="square">
            <a:spAutoFit/>
          </a:bodyPr>
          <a:lstStyle/>
          <a:p>
            <a:pPr eaLnBrk="0" hangingPunct="0">
              <a:spcBef>
                <a:spcPts val="0"/>
              </a:spcBef>
            </a:pPr>
            <a:r>
              <a:rPr lang="it-IT" sz="1700" b="1" dirty="0">
                <a:ln>
                  <a:solidFill>
                    <a:srgbClr val="9A0000"/>
                  </a:solidFill>
                </a:ln>
                <a:solidFill>
                  <a:srgbClr val="9A0000"/>
                </a:solidFill>
                <a:latin typeface="Calibri" pitchFamily="34" charset="0"/>
                <a:cs typeface="Calibri" pitchFamily="34" charset="0"/>
              </a:rPr>
              <a:t>Campione</a:t>
            </a:r>
            <a:r>
              <a:rPr lang="it-IT" sz="1700" dirty="0">
                <a:latin typeface="Calibri" pitchFamily="34" charset="0"/>
                <a:cs typeface="Calibri" pitchFamily="34" charset="0"/>
              </a:rPr>
              <a:t>: è l’insieme delle </a:t>
            </a:r>
            <a:r>
              <a:rPr lang="it-IT" sz="1700" i="1" dirty="0">
                <a:latin typeface="Calibri" pitchFamily="34" charset="0"/>
                <a:cs typeface="Calibri" pitchFamily="34" charset="0"/>
              </a:rPr>
              <a:t>n </a:t>
            </a:r>
            <a:r>
              <a:rPr lang="it-IT" sz="1700" dirty="0">
                <a:latin typeface="Calibri" pitchFamily="34" charset="0"/>
                <a:cs typeface="Calibri" pitchFamily="34" charset="0"/>
              </a:rPr>
              <a:t>unità selezionate tra le </a:t>
            </a:r>
            <a:r>
              <a:rPr lang="it-IT" sz="1700" i="1" dirty="0">
                <a:latin typeface="Calibri" pitchFamily="34" charset="0"/>
                <a:cs typeface="Calibri" pitchFamily="34" charset="0"/>
              </a:rPr>
              <a:t>N</a:t>
            </a:r>
            <a:r>
              <a:rPr lang="it-IT" sz="1700" dirty="0">
                <a:latin typeface="Calibri" pitchFamily="34" charset="0"/>
                <a:cs typeface="Calibri" pitchFamily="34" charset="0"/>
              </a:rPr>
              <a:t> che compongono la popolazione al fine di rappresentarla rispetto al fenomeno oggetto di studio</a:t>
            </a:r>
          </a:p>
          <a:p>
            <a:pPr eaLnBrk="0" hangingPunct="0">
              <a:spcBef>
                <a:spcPts val="0"/>
              </a:spcBef>
            </a:pPr>
            <a:endParaRPr lang="it-IT" sz="1700" dirty="0">
              <a:latin typeface="Calibri" pitchFamily="34" charset="0"/>
              <a:cs typeface="Calibri" pitchFamily="34" charset="0"/>
            </a:endParaRPr>
          </a:p>
          <a:p>
            <a:pPr lvl="0" eaLnBrk="0" hangingPunct="0">
              <a:spcBef>
                <a:spcPts val="0"/>
              </a:spcBef>
            </a:pPr>
            <a:r>
              <a:rPr lang="it-IT" sz="1700" dirty="0">
                <a:solidFill>
                  <a:srgbClr val="000000"/>
                </a:solidFill>
                <a:latin typeface="Calibri" pitchFamily="34" charset="0"/>
                <a:cs typeface="Calibri" pitchFamily="34" charset="0"/>
              </a:rPr>
              <a:t>Il </a:t>
            </a:r>
            <a:r>
              <a:rPr lang="it-IT" sz="1700" dirty="0">
                <a:ln w="18415" cmpd="sng">
                  <a:solidFill>
                    <a:srgbClr val="000000"/>
                  </a:solidFill>
                  <a:prstDash val="solid"/>
                </a:ln>
                <a:solidFill>
                  <a:srgbClr val="000000"/>
                </a:solidFill>
                <a:latin typeface="Calibri" pitchFamily="34" charset="0"/>
                <a:cs typeface="Calibri" pitchFamily="34" charset="0"/>
              </a:rPr>
              <a:t>campione statistico</a:t>
            </a:r>
            <a:r>
              <a:rPr lang="it-IT" sz="1700" dirty="0">
                <a:solidFill>
                  <a:srgbClr val="000000"/>
                </a:solidFill>
                <a:latin typeface="Calibri" pitchFamily="34" charset="0"/>
                <a:cs typeface="Calibri" pitchFamily="34" charset="0"/>
              </a:rPr>
              <a:t> è detto </a:t>
            </a:r>
            <a:r>
              <a:rPr lang="it-IT" sz="1700" i="1" dirty="0">
                <a:ln w="18415" cmpd="sng">
                  <a:solidFill>
                    <a:srgbClr val="000000"/>
                  </a:solidFill>
                  <a:prstDash val="solid"/>
                </a:ln>
                <a:solidFill>
                  <a:srgbClr val="000000"/>
                </a:solidFill>
                <a:latin typeface="Calibri" pitchFamily="34" charset="0"/>
                <a:cs typeface="Calibri" pitchFamily="34" charset="0"/>
              </a:rPr>
              <a:t>casuale</a:t>
            </a:r>
            <a:r>
              <a:rPr lang="it-IT" sz="1700" i="1" dirty="0">
                <a:solidFill>
                  <a:srgbClr val="000000"/>
                </a:solidFill>
                <a:latin typeface="Calibri" pitchFamily="34" charset="0"/>
                <a:cs typeface="Calibri" pitchFamily="34" charset="0"/>
              </a:rPr>
              <a:t> </a:t>
            </a:r>
            <a:r>
              <a:rPr lang="it-IT" sz="1700" dirty="0">
                <a:solidFill>
                  <a:srgbClr val="000000"/>
                </a:solidFill>
                <a:latin typeface="Calibri" pitchFamily="34" charset="0"/>
                <a:cs typeface="Calibri" pitchFamily="34" charset="0"/>
              </a:rPr>
              <a:t> (o </a:t>
            </a:r>
            <a:r>
              <a:rPr lang="it-IT" sz="1700" i="1" dirty="0">
                <a:ln w="18415" cmpd="sng">
                  <a:solidFill>
                    <a:srgbClr val="000000"/>
                  </a:solidFill>
                  <a:prstDash val="solid"/>
                </a:ln>
                <a:solidFill>
                  <a:srgbClr val="000000"/>
                </a:solidFill>
                <a:latin typeface="Calibri" pitchFamily="34" charset="0"/>
                <a:cs typeface="Calibri" pitchFamily="34" charset="0"/>
              </a:rPr>
              <a:t>probabilistico</a:t>
            </a:r>
            <a:r>
              <a:rPr lang="it-IT" sz="1700" dirty="0">
                <a:solidFill>
                  <a:srgbClr val="000000"/>
                </a:solidFill>
                <a:latin typeface="Calibri" pitchFamily="34" charset="0"/>
                <a:cs typeface="Calibri" pitchFamily="34" charset="0"/>
              </a:rPr>
              <a:t>), dove la casualità si ottiene attribuendo a ogni unità una probabilità positiva di essere selezionata</a:t>
            </a:r>
          </a:p>
          <a:p>
            <a:pPr lvl="0" eaLnBrk="0" hangingPunct="0">
              <a:spcBef>
                <a:spcPts val="0"/>
              </a:spcBef>
            </a:pPr>
            <a:endParaRPr lang="it-IT" sz="1700" dirty="0">
              <a:solidFill>
                <a:srgbClr val="000000"/>
              </a:solidFill>
              <a:latin typeface="Calibri" pitchFamily="34" charset="0"/>
              <a:cs typeface="Calibri" pitchFamily="34" charset="0"/>
            </a:endParaRPr>
          </a:p>
          <a:p>
            <a:pPr lvl="0" eaLnBrk="0" hangingPunct="0">
              <a:spcBef>
                <a:spcPts val="0"/>
              </a:spcBef>
            </a:pPr>
            <a:r>
              <a:rPr lang="it-IT" sz="1700" dirty="0">
                <a:solidFill>
                  <a:srgbClr val="000000"/>
                </a:solidFill>
                <a:latin typeface="Calibri" pitchFamily="34" charset="0"/>
                <a:cs typeface="Calibri" pitchFamily="34" charset="0"/>
              </a:rPr>
              <a:t>Attraverso l’analisi delle osservazioni campionarie si perviene alla </a:t>
            </a:r>
            <a:r>
              <a:rPr lang="it-IT" sz="1700" dirty="0">
                <a:ln w="18415" cmpd="sng">
                  <a:solidFill>
                    <a:schemeClr val="tx1"/>
                  </a:solidFill>
                  <a:prstDash val="solid"/>
                </a:ln>
                <a:latin typeface="Calibri" pitchFamily="34" charset="0"/>
                <a:cs typeface="Calibri" pitchFamily="34" charset="0"/>
              </a:rPr>
              <a:t>stima</a:t>
            </a:r>
            <a:r>
              <a:rPr lang="it-IT" sz="1700" dirty="0">
                <a:solidFill>
                  <a:srgbClr val="000000"/>
                </a:solidFill>
                <a:latin typeface="Calibri" pitchFamily="34" charset="0"/>
                <a:cs typeface="Calibri" pitchFamily="34" charset="0"/>
              </a:rPr>
              <a:t> della caratteristica della popolazione oggetto di interesse</a:t>
            </a:r>
          </a:p>
          <a:p>
            <a:pPr lvl="0" eaLnBrk="0" hangingPunct="0">
              <a:spcBef>
                <a:spcPts val="0"/>
              </a:spcBef>
            </a:pPr>
            <a:endParaRPr lang="it-IT" sz="700" dirty="0">
              <a:solidFill>
                <a:srgbClr val="000000"/>
              </a:solidFill>
              <a:latin typeface="Calibri" pitchFamily="34" charset="0"/>
              <a:cs typeface="Calibri" pitchFamily="34" charset="0"/>
            </a:endParaRPr>
          </a:p>
          <a:p>
            <a:pPr lvl="0" algn="ctr" eaLnBrk="0" hangingPunct="0">
              <a:spcBef>
                <a:spcPts val="0"/>
              </a:spcBef>
            </a:pPr>
            <a:r>
              <a:rPr lang="it-IT" sz="1400" b="1" dirty="0">
                <a:solidFill>
                  <a:srgbClr val="000000"/>
                </a:solidFill>
                <a:latin typeface="Calibri" pitchFamily="34" charset="0"/>
                <a:cs typeface="Calibri" pitchFamily="34" charset="0"/>
              </a:rPr>
              <a:t>ES.: REDDITO MEDIO CAMPIONARIO -&gt; REDDITO MEDIO DELLA POPOLAZIONE</a:t>
            </a:r>
          </a:p>
        </p:txBody>
      </p:sp>
      <p:grpSp>
        <p:nvGrpSpPr>
          <p:cNvPr id="14" name="Gruppo 13"/>
          <p:cNvGrpSpPr/>
          <p:nvPr/>
        </p:nvGrpSpPr>
        <p:grpSpPr>
          <a:xfrm>
            <a:off x="439019" y="1843608"/>
            <a:ext cx="1036637" cy="649288"/>
            <a:chOff x="134938" y="1844675"/>
            <a:chExt cx="1036637" cy="649288"/>
          </a:xfrm>
        </p:grpSpPr>
        <p:grpSp>
          <p:nvGrpSpPr>
            <p:cNvPr id="15" name="Group 11"/>
            <p:cNvGrpSpPr>
              <a:grpSpLocks noChangeAspect="1"/>
            </p:cNvGrpSpPr>
            <p:nvPr/>
          </p:nvGrpSpPr>
          <p:grpSpPr bwMode="auto">
            <a:xfrm>
              <a:off x="296863" y="1871663"/>
              <a:ext cx="301625" cy="234950"/>
              <a:chOff x="3312" y="2256"/>
              <a:chExt cx="380" cy="296"/>
            </a:xfrm>
          </p:grpSpPr>
          <p:grpSp>
            <p:nvGrpSpPr>
              <p:cNvPr id="119" name="Group 12"/>
              <p:cNvGrpSpPr>
                <a:grpSpLocks noChangeAspect="1"/>
              </p:cNvGrpSpPr>
              <p:nvPr/>
            </p:nvGrpSpPr>
            <p:grpSpPr bwMode="auto">
              <a:xfrm>
                <a:off x="3454" y="2256"/>
                <a:ext cx="238" cy="296"/>
                <a:chOff x="1620" y="1798"/>
                <a:chExt cx="780" cy="840"/>
              </a:xfrm>
            </p:grpSpPr>
            <p:sp>
              <p:nvSpPr>
                <p:cNvPr id="124" name="Freeform 1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5" name="Freeform 1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6" name="Freeform 1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20" name="Group 16"/>
              <p:cNvGrpSpPr>
                <a:grpSpLocks noChangeAspect="1"/>
              </p:cNvGrpSpPr>
              <p:nvPr/>
            </p:nvGrpSpPr>
            <p:grpSpPr bwMode="auto">
              <a:xfrm>
                <a:off x="3312" y="2256"/>
                <a:ext cx="238" cy="296"/>
                <a:chOff x="1620" y="1798"/>
                <a:chExt cx="780" cy="840"/>
              </a:xfrm>
            </p:grpSpPr>
            <p:sp>
              <p:nvSpPr>
                <p:cNvPr id="121" name="Freeform 1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2" name="Freeform 1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23" name="Freeform 1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16" name="Group 20"/>
            <p:cNvGrpSpPr>
              <a:grpSpLocks noChangeAspect="1"/>
            </p:cNvGrpSpPr>
            <p:nvPr/>
          </p:nvGrpSpPr>
          <p:grpSpPr bwMode="auto">
            <a:xfrm>
              <a:off x="614363" y="1844675"/>
              <a:ext cx="415925" cy="234950"/>
              <a:chOff x="3410" y="2352"/>
              <a:chExt cx="524" cy="296"/>
            </a:xfrm>
          </p:grpSpPr>
          <p:grpSp>
            <p:nvGrpSpPr>
              <p:cNvPr id="106" name="Group 21"/>
              <p:cNvGrpSpPr>
                <a:grpSpLocks noChangeAspect="1"/>
              </p:cNvGrpSpPr>
              <p:nvPr/>
            </p:nvGrpSpPr>
            <p:grpSpPr bwMode="auto">
              <a:xfrm>
                <a:off x="3552" y="2352"/>
                <a:ext cx="238" cy="296"/>
                <a:chOff x="1620" y="1798"/>
                <a:chExt cx="780" cy="840"/>
              </a:xfrm>
            </p:grpSpPr>
            <p:sp>
              <p:nvSpPr>
                <p:cNvPr id="116" name="Freeform 2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7" name="Freeform 2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8" name="Freeform 2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07" name="Group 25"/>
              <p:cNvGrpSpPr>
                <a:grpSpLocks noChangeAspect="1"/>
              </p:cNvGrpSpPr>
              <p:nvPr/>
            </p:nvGrpSpPr>
            <p:grpSpPr bwMode="auto">
              <a:xfrm>
                <a:off x="3696" y="2352"/>
                <a:ext cx="238" cy="296"/>
                <a:chOff x="1620" y="1798"/>
                <a:chExt cx="780" cy="840"/>
              </a:xfrm>
            </p:grpSpPr>
            <p:sp>
              <p:nvSpPr>
                <p:cNvPr id="113" name="Freeform 2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4" name="Freeform 2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5" name="Freeform 2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08" name="Group 29"/>
              <p:cNvGrpSpPr>
                <a:grpSpLocks noChangeAspect="1"/>
              </p:cNvGrpSpPr>
              <p:nvPr/>
            </p:nvGrpSpPr>
            <p:grpSpPr bwMode="auto">
              <a:xfrm>
                <a:off x="3410" y="2352"/>
                <a:ext cx="238" cy="296"/>
                <a:chOff x="1620" y="1798"/>
                <a:chExt cx="780" cy="840"/>
              </a:xfrm>
            </p:grpSpPr>
            <p:sp>
              <p:nvSpPr>
                <p:cNvPr id="110" name="Freeform 3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1" name="Freeform 3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12" name="Freeform 3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09" name="Freeform 33"/>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7" name="Group 34"/>
            <p:cNvGrpSpPr>
              <a:grpSpLocks noChangeAspect="1"/>
            </p:cNvGrpSpPr>
            <p:nvPr/>
          </p:nvGrpSpPr>
          <p:grpSpPr bwMode="auto">
            <a:xfrm>
              <a:off x="604838" y="1979613"/>
              <a:ext cx="188912" cy="234950"/>
              <a:chOff x="1620" y="1798"/>
              <a:chExt cx="780" cy="840"/>
            </a:xfrm>
          </p:grpSpPr>
          <p:sp>
            <p:nvSpPr>
              <p:cNvPr id="103" name="Freeform 3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 name="Freeform 3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 name="Freeform 3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8" name="Group 38"/>
            <p:cNvGrpSpPr>
              <a:grpSpLocks noChangeAspect="1"/>
            </p:cNvGrpSpPr>
            <p:nvPr/>
          </p:nvGrpSpPr>
          <p:grpSpPr bwMode="auto">
            <a:xfrm>
              <a:off x="833438" y="1979613"/>
              <a:ext cx="188912" cy="234950"/>
              <a:chOff x="1620" y="1798"/>
              <a:chExt cx="780" cy="840"/>
            </a:xfrm>
          </p:grpSpPr>
          <p:sp>
            <p:nvSpPr>
              <p:cNvPr id="100" name="Freeform 3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 name="Freeform 4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 name="Freeform 4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19" name="Group 42"/>
            <p:cNvGrpSpPr>
              <a:grpSpLocks noChangeAspect="1"/>
            </p:cNvGrpSpPr>
            <p:nvPr/>
          </p:nvGrpSpPr>
          <p:grpSpPr bwMode="auto">
            <a:xfrm>
              <a:off x="409575" y="1979613"/>
              <a:ext cx="188913" cy="234950"/>
              <a:chOff x="1620" y="1798"/>
              <a:chExt cx="780" cy="840"/>
            </a:xfrm>
          </p:grpSpPr>
          <p:sp>
            <p:nvSpPr>
              <p:cNvPr id="97" name="Freeform 4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 name="Freeform 4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 name="Freeform 4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0" name="Group 47"/>
            <p:cNvGrpSpPr>
              <a:grpSpLocks noChangeAspect="1"/>
            </p:cNvGrpSpPr>
            <p:nvPr/>
          </p:nvGrpSpPr>
          <p:grpSpPr bwMode="auto">
            <a:xfrm>
              <a:off x="660400" y="2114550"/>
              <a:ext cx="188913" cy="234950"/>
              <a:chOff x="1620" y="1798"/>
              <a:chExt cx="780" cy="840"/>
            </a:xfrm>
          </p:grpSpPr>
          <p:sp>
            <p:nvSpPr>
              <p:cNvPr id="94" name="Freeform 4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 name="Freeform 4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 name="Freeform 5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21" name="Freeform 51"/>
            <p:cNvSpPr>
              <a:spLocks noChangeAspect="1"/>
            </p:cNvSpPr>
            <p:nvPr/>
          </p:nvSpPr>
          <p:spPr bwMode="auto">
            <a:xfrm>
              <a:off x="962025" y="2116138"/>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 name="Freeform 53"/>
            <p:cNvSpPr>
              <a:spLocks noChangeAspect="1"/>
            </p:cNvSpPr>
            <p:nvPr/>
          </p:nvSpPr>
          <p:spPr bwMode="auto">
            <a:xfrm>
              <a:off x="889000" y="2114550"/>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23" name="Group 54"/>
            <p:cNvGrpSpPr>
              <a:grpSpLocks noChangeAspect="1"/>
            </p:cNvGrpSpPr>
            <p:nvPr/>
          </p:nvGrpSpPr>
          <p:grpSpPr bwMode="auto">
            <a:xfrm>
              <a:off x="454025" y="2114550"/>
              <a:ext cx="188913" cy="234950"/>
              <a:chOff x="1620" y="1798"/>
              <a:chExt cx="780" cy="840"/>
            </a:xfrm>
          </p:grpSpPr>
          <p:sp>
            <p:nvSpPr>
              <p:cNvPr id="91" name="Freeform 5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2" name="Freeform 5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3" name="Freeform 5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4" name="Group 59"/>
            <p:cNvGrpSpPr>
              <a:grpSpLocks noChangeAspect="1"/>
            </p:cNvGrpSpPr>
            <p:nvPr/>
          </p:nvGrpSpPr>
          <p:grpSpPr bwMode="auto">
            <a:xfrm>
              <a:off x="152400" y="1871663"/>
              <a:ext cx="301625" cy="234950"/>
              <a:chOff x="3312" y="2256"/>
              <a:chExt cx="380" cy="296"/>
            </a:xfrm>
          </p:grpSpPr>
          <p:grpSp>
            <p:nvGrpSpPr>
              <p:cNvPr id="83" name="Group 60"/>
              <p:cNvGrpSpPr>
                <a:grpSpLocks noChangeAspect="1"/>
              </p:cNvGrpSpPr>
              <p:nvPr/>
            </p:nvGrpSpPr>
            <p:grpSpPr bwMode="auto">
              <a:xfrm>
                <a:off x="3454" y="2256"/>
                <a:ext cx="238" cy="296"/>
                <a:chOff x="1620" y="1798"/>
                <a:chExt cx="780" cy="840"/>
              </a:xfrm>
            </p:grpSpPr>
            <p:sp>
              <p:nvSpPr>
                <p:cNvPr id="88" name="Freeform 6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9" name="Freeform 6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0" name="Freeform 6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84" name="Group 64"/>
              <p:cNvGrpSpPr>
                <a:grpSpLocks noChangeAspect="1"/>
              </p:cNvGrpSpPr>
              <p:nvPr/>
            </p:nvGrpSpPr>
            <p:grpSpPr bwMode="auto">
              <a:xfrm>
                <a:off x="3312" y="2256"/>
                <a:ext cx="238" cy="296"/>
                <a:chOff x="1620" y="1798"/>
                <a:chExt cx="780" cy="840"/>
              </a:xfrm>
            </p:grpSpPr>
            <p:sp>
              <p:nvSpPr>
                <p:cNvPr id="85" name="Freeform 6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6" name="Freeform 6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7" name="Freeform 6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25" name="Group 82"/>
            <p:cNvGrpSpPr>
              <a:grpSpLocks noChangeAspect="1"/>
            </p:cNvGrpSpPr>
            <p:nvPr/>
          </p:nvGrpSpPr>
          <p:grpSpPr bwMode="auto">
            <a:xfrm>
              <a:off x="330200" y="2078038"/>
              <a:ext cx="188913" cy="234950"/>
              <a:chOff x="1620" y="1798"/>
              <a:chExt cx="780" cy="840"/>
            </a:xfrm>
          </p:grpSpPr>
          <p:sp>
            <p:nvSpPr>
              <p:cNvPr id="80" name="Freeform 8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1" name="Freeform 8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2" name="Freeform 8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6" name="Group 86"/>
            <p:cNvGrpSpPr>
              <a:grpSpLocks noChangeAspect="1"/>
            </p:cNvGrpSpPr>
            <p:nvPr/>
          </p:nvGrpSpPr>
          <p:grpSpPr bwMode="auto">
            <a:xfrm>
              <a:off x="558800" y="2078038"/>
              <a:ext cx="188913" cy="234950"/>
              <a:chOff x="1620" y="1798"/>
              <a:chExt cx="780" cy="840"/>
            </a:xfrm>
          </p:grpSpPr>
          <p:sp>
            <p:nvSpPr>
              <p:cNvPr id="77" name="Freeform 87"/>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 name="Freeform 88"/>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 name="Freeform 89"/>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7" name="Group 90"/>
            <p:cNvGrpSpPr>
              <a:grpSpLocks noChangeAspect="1"/>
            </p:cNvGrpSpPr>
            <p:nvPr/>
          </p:nvGrpSpPr>
          <p:grpSpPr bwMode="auto">
            <a:xfrm>
              <a:off x="134938" y="2078038"/>
              <a:ext cx="188912" cy="234950"/>
              <a:chOff x="1620" y="1798"/>
              <a:chExt cx="780" cy="840"/>
            </a:xfrm>
          </p:grpSpPr>
          <p:sp>
            <p:nvSpPr>
              <p:cNvPr id="74" name="Freeform 9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 name="Freeform 9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 name="Freeform 9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28" name="Group 94"/>
            <p:cNvGrpSpPr>
              <a:grpSpLocks noChangeAspect="1"/>
            </p:cNvGrpSpPr>
            <p:nvPr/>
          </p:nvGrpSpPr>
          <p:grpSpPr bwMode="auto">
            <a:xfrm>
              <a:off x="385763" y="2259013"/>
              <a:ext cx="188912" cy="234950"/>
              <a:chOff x="1620" y="1798"/>
              <a:chExt cx="780" cy="840"/>
            </a:xfrm>
          </p:grpSpPr>
          <p:sp>
            <p:nvSpPr>
              <p:cNvPr id="71" name="Freeform 9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2" name="Freeform 9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 name="Freeform 9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29" name="Freeform 98"/>
            <p:cNvSpPr>
              <a:spLocks noChangeAspect="1"/>
            </p:cNvSpPr>
            <p:nvPr/>
          </p:nvSpPr>
          <p:spPr bwMode="auto">
            <a:xfrm>
              <a:off x="687388" y="2214563"/>
              <a:ext cx="57150" cy="233362"/>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 name="Freeform 99"/>
            <p:cNvSpPr>
              <a:spLocks noChangeAspect="1"/>
            </p:cNvSpPr>
            <p:nvPr/>
          </p:nvSpPr>
          <p:spPr bwMode="auto">
            <a:xfrm>
              <a:off x="614363" y="2212975"/>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31" name="Group 100"/>
            <p:cNvGrpSpPr>
              <a:grpSpLocks noChangeAspect="1"/>
            </p:cNvGrpSpPr>
            <p:nvPr/>
          </p:nvGrpSpPr>
          <p:grpSpPr bwMode="auto">
            <a:xfrm>
              <a:off x="179388" y="2259013"/>
              <a:ext cx="188912" cy="234950"/>
              <a:chOff x="1620" y="1798"/>
              <a:chExt cx="780" cy="840"/>
            </a:xfrm>
          </p:grpSpPr>
          <p:sp>
            <p:nvSpPr>
              <p:cNvPr id="68" name="Freeform 101"/>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 name="Freeform 102"/>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 name="Freeform 103"/>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2" name="Group 113"/>
            <p:cNvGrpSpPr>
              <a:grpSpLocks noChangeAspect="1"/>
            </p:cNvGrpSpPr>
            <p:nvPr/>
          </p:nvGrpSpPr>
          <p:grpSpPr bwMode="auto">
            <a:xfrm>
              <a:off x="755650" y="2035175"/>
              <a:ext cx="415925" cy="234950"/>
              <a:chOff x="3410" y="2352"/>
              <a:chExt cx="524" cy="296"/>
            </a:xfrm>
          </p:grpSpPr>
          <p:grpSp>
            <p:nvGrpSpPr>
              <p:cNvPr id="55" name="Group 114"/>
              <p:cNvGrpSpPr>
                <a:grpSpLocks noChangeAspect="1"/>
              </p:cNvGrpSpPr>
              <p:nvPr/>
            </p:nvGrpSpPr>
            <p:grpSpPr bwMode="auto">
              <a:xfrm>
                <a:off x="3552" y="2352"/>
                <a:ext cx="238" cy="296"/>
                <a:chOff x="1620" y="1798"/>
                <a:chExt cx="780" cy="840"/>
              </a:xfrm>
            </p:grpSpPr>
            <p:sp>
              <p:nvSpPr>
                <p:cNvPr id="65" name="Freeform 115"/>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 name="Freeform 116"/>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 name="Freeform 117"/>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6" name="Group 118"/>
              <p:cNvGrpSpPr>
                <a:grpSpLocks noChangeAspect="1"/>
              </p:cNvGrpSpPr>
              <p:nvPr/>
            </p:nvGrpSpPr>
            <p:grpSpPr bwMode="auto">
              <a:xfrm>
                <a:off x="3696" y="2352"/>
                <a:ext cx="238" cy="296"/>
                <a:chOff x="1620" y="1798"/>
                <a:chExt cx="780" cy="840"/>
              </a:xfrm>
            </p:grpSpPr>
            <p:sp>
              <p:nvSpPr>
                <p:cNvPr id="62" name="Freeform 119"/>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 name="Freeform 120"/>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 name="Freeform 121"/>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57" name="Group 122"/>
              <p:cNvGrpSpPr>
                <a:grpSpLocks noChangeAspect="1"/>
              </p:cNvGrpSpPr>
              <p:nvPr/>
            </p:nvGrpSpPr>
            <p:grpSpPr bwMode="auto">
              <a:xfrm>
                <a:off x="3410" y="2352"/>
                <a:ext cx="238" cy="296"/>
                <a:chOff x="1620" y="1798"/>
                <a:chExt cx="780" cy="840"/>
              </a:xfrm>
            </p:grpSpPr>
            <p:sp>
              <p:nvSpPr>
                <p:cNvPr id="59" name="Freeform 123"/>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 name="Freeform 124"/>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 name="Freeform 125"/>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8" name="Freeform 126"/>
              <p:cNvSpPr>
                <a:spLocks noChangeAspect="1"/>
              </p:cNvSpPr>
              <p:nvPr/>
            </p:nvSpPr>
            <p:spPr bwMode="auto">
              <a:xfrm>
                <a:off x="3431" y="2352"/>
                <a:ext cx="73" cy="295"/>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3" name="Group 127"/>
            <p:cNvGrpSpPr>
              <a:grpSpLocks noChangeAspect="1"/>
            </p:cNvGrpSpPr>
            <p:nvPr/>
          </p:nvGrpSpPr>
          <p:grpSpPr bwMode="auto">
            <a:xfrm>
              <a:off x="690563" y="2124075"/>
              <a:ext cx="188912" cy="234950"/>
              <a:chOff x="1620" y="1798"/>
              <a:chExt cx="780" cy="840"/>
            </a:xfrm>
          </p:grpSpPr>
          <p:sp>
            <p:nvSpPr>
              <p:cNvPr id="52" name="Freeform 128"/>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 name="Freeform 129"/>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 name="Freeform 130"/>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4" name="Group 131"/>
            <p:cNvGrpSpPr>
              <a:grpSpLocks noChangeAspect="1"/>
            </p:cNvGrpSpPr>
            <p:nvPr/>
          </p:nvGrpSpPr>
          <p:grpSpPr bwMode="auto">
            <a:xfrm>
              <a:off x="919163" y="2124075"/>
              <a:ext cx="188912" cy="234950"/>
              <a:chOff x="1620" y="1798"/>
              <a:chExt cx="780" cy="840"/>
            </a:xfrm>
          </p:grpSpPr>
          <p:sp>
            <p:nvSpPr>
              <p:cNvPr id="49" name="Freeform 132"/>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 name="Freeform 133"/>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 name="Freeform 134"/>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5" name="Group 135"/>
            <p:cNvGrpSpPr>
              <a:grpSpLocks noChangeAspect="1"/>
            </p:cNvGrpSpPr>
            <p:nvPr/>
          </p:nvGrpSpPr>
          <p:grpSpPr bwMode="auto">
            <a:xfrm>
              <a:off x="495300" y="2124075"/>
              <a:ext cx="188913" cy="234950"/>
              <a:chOff x="1620" y="1798"/>
              <a:chExt cx="780" cy="840"/>
            </a:xfrm>
          </p:grpSpPr>
          <p:sp>
            <p:nvSpPr>
              <p:cNvPr id="46" name="Freeform 13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 name="Freeform 13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 name="Freeform 13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36" name="Group 139"/>
            <p:cNvGrpSpPr>
              <a:grpSpLocks noChangeAspect="1"/>
            </p:cNvGrpSpPr>
            <p:nvPr/>
          </p:nvGrpSpPr>
          <p:grpSpPr bwMode="auto">
            <a:xfrm>
              <a:off x="746125" y="2259013"/>
              <a:ext cx="188913" cy="234950"/>
              <a:chOff x="1620" y="1798"/>
              <a:chExt cx="780" cy="840"/>
            </a:xfrm>
          </p:grpSpPr>
          <p:sp>
            <p:nvSpPr>
              <p:cNvPr id="43" name="Freeform 140"/>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 name="Freeform 141"/>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 name="Freeform 142"/>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37" name="Freeform 143"/>
            <p:cNvSpPr>
              <a:spLocks noChangeAspect="1"/>
            </p:cNvSpPr>
            <p:nvPr/>
          </p:nvSpPr>
          <p:spPr bwMode="auto">
            <a:xfrm>
              <a:off x="1047750" y="2260600"/>
              <a:ext cx="57150" cy="233363"/>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 name="Freeform 144"/>
            <p:cNvSpPr>
              <a:spLocks noChangeAspect="1"/>
            </p:cNvSpPr>
            <p:nvPr/>
          </p:nvSpPr>
          <p:spPr bwMode="auto">
            <a:xfrm>
              <a:off x="974725" y="2259013"/>
              <a:ext cx="41275" cy="23495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39" name="Group 145"/>
            <p:cNvGrpSpPr>
              <a:grpSpLocks noChangeAspect="1"/>
            </p:cNvGrpSpPr>
            <p:nvPr/>
          </p:nvGrpSpPr>
          <p:grpSpPr bwMode="auto">
            <a:xfrm>
              <a:off x="539750" y="2259013"/>
              <a:ext cx="188913" cy="234950"/>
              <a:chOff x="1620" y="1798"/>
              <a:chExt cx="780" cy="840"/>
            </a:xfrm>
          </p:grpSpPr>
          <p:sp>
            <p:nvSpPr>
              <p:cNvPr id="40" name="Freeform 146"/>
              <p:cNvSpPr>
                <a:spLocks noChangeAspect="1"/>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 name="Freeform 147"/>
              <p:cNvSpPr>
                <a:spLocks noChangeAspect="1"/>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 name="Freeform 148"/>
              <p:cNvSpPr>
                <a:spLocks noChangeAspect="1"/>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grpSp>
        <p:nvGrpSpPr>
          <p:cNvPr id="127" name="Gruppo 126"/>
          <p:cNvGrpSpPr/>
          <p:nvPr/>
        </p:nvGrpSpPr>
        <p:grpSpPr>
          <a:xfrm>
            <a:off x="622424" y="2959100"/>
            <a:ext cx="641350" cy="469900"/>
            <a:chOff x="346820" y="2887241"/>
            <a:chExt cx="641350" cy="469900"/>
          </a:xfrm>
        </p:grpSpPr>
        <p:grpSp>
          <p:nvGrpSpPr>
            <p:cNvPr id="128" name="Group 155"/>
            <p:cNvGrpSpPr>
              <a:grpSpLocks/>
            </p:cNvGrpSpPr>
            <p:nvPr/>
          </p:nvGrpSpPr>
          <p:grpSpPr bwMode="auto">
            <a:xfrm>
              <a:off x="572245" y="2887241"/>
              <a:ext cx="377825" cy="469900"/>
              <a:chOff x="1620" y="1798"/>
              <a:chExt cx="780" cy="840"/>
            </a:xfrm>
            <a:solidFill>
              <a:srgbClr val="9A0000"/>
            </a:solidFill>
          </p:grpSpPr>
          <p:sp>
            <p:nvSpPr>
              <p:cNvPr id="136" name="Freeform 156"/>
              <p:cNvSpPr>
                <a:spLocks/>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37" name="Freeform 157"/>
              <p:cNvSpPr>
                <a:spLocks/>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38" name="Freeform 158"/>
              <p:cNvSpPr>
                <a:spLocks/>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29" name="Freeform 159"/>
            <p:cNvSpPr>
              <a:spLocks/>
            </p:cNvSpPr>
            <p:nvPr/>
          </p:nvSpPr>
          <p:spPr bwMode="auto">
            <a:xfrm>
              <a:off x="873870" y="2888828"/>
              <a:ext cx="114300" cy="46672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30" name="Freeform 161"/>
            <p:cNvSpPr>
              <a:spLocks/>
            </p:cNvSpPr>
            <p:nvPr/>
          </p:nvSpPr>
          <p:spPr bwMode="auto">
            <a:xfrm>
              <a:off x="800845" y="2887241"/>
              <a:ext cx="82550" cy="46990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131" name="Group 162"/>
            <p:cNvGrpSpPr>
              <a:grpSpLocks/>
            </p:cNvGrpSpPr>
            <p:nvPr/>
          </p:nvGrpSpPr>
          <p:grpSpPr bwMode="auto">
            <a:xfrm>
              <a:off x="346820" y="2887241"/>
              <a:ext cx="377825" cy="469900"/>
              <a:chOff x="1620" y="1798"/>
              <a:chExt cx="780" cy="840"/>
            </a:xfrm>
            <a:solidFill>
              <a:srgbClr val="9A0000"/>
            </a:solidFill>
          </p:grpSpPr>
          <p:sp>
            <p:nvSpPr>
              <p:cNvPr id="133" name="Freeform 163"/>
              <p:cNvSpPr>
                <a:spLocks/>
              </p:cNvSpPr>
              <p:nvPr/>
            </p:nvSpPr>
            <p:spPr bwMode="auto">
              <a:xfrm>
                <a:off x="1874" y="1801"/>
                <a:ext cx="238" cy="835"/>
              </a:xfrm>
              <a:custGeom>
                <a:avLst/>
                <a:gdLst>
                  <a:gd name="T0" fmla="*/ 184 w 476"/>
                  <a:gd name="T1" fmla="*/ 22 h 1669"/>
                  <a:gd name="T2" fmla="*/ 161 w 476"/>
                  <a:gd name="T3" fmla="*/ 114 h 1669"/>
                  <a:gd name="T4" fmla="*/ 177 w 476"/>
                  <a:gd name="T5" fmla="*/ 124 h 1669"/>
                  <a:gd name="T6" fmla="*/ 192 w 476"/>
                  <a:gd name="T7" fmla="*/ 159 h 1669"/>
                  <a:gd name="T8" fmla="*/ 216 w 476"/>
                  <a:gd name="T9" fmla="*/ 216 h 1669"/>
                  <a:gd name="T10" fmla="*/ 192 w 476"/>
                  <a:gd name="T11" fmla="*/ 227 h 1669"/>
                  <a:gd name="T12" fmla="*/ 84 w 476"/>
                  <a:gd name="T13" fmla="*/ 311 h 1669"/>
                  <a:gd name="T14" fmla="*/ 15 w 476"/>
                  <a:gd name="T15" fmla="*/ 819 h 1669"/>
                  <a:gd name="T16" fmla="*/ 0 w 476"/>
                  <a:gd name="T17" fmla="*/ 905 h 1669"/>
                  <a:gd name="T18" fmla="*/ 31 w 476"/>
                  <a:gd name="T19" fmla="*/ 955 h 1669"/>
                  <a:gd name="T20" fmla="*/ 53 w 476"/>
                  <a:gd name="T21" fmla="*/ 966 h 1669"/>
                  <a:gd name="T22" fmla="*/ 53 w 476"/>
                  <a:gd name="T23" fmla="*/ 889 h 1669"/>
                  <a:gd name="T24" fmla="*/ 53 w 476"/>
                  <a:gd name="T25" fmla="*/ 926 h 1669"/>
                  <a:gd name="T26" fmla="*/ 77 w 476"/>
                  <a:gd name="T27" fmla="*/ 899 h 1669"/>
                  <a:gd name="T28" fmla="*/ 93 w 476"/>
                  <a:gd name="T29" fmla="*/ 836 h 1669"/>
                  <a:gd name="T30" fmla="*/ 155 w 476"/>
                  <a:gd name="T31" fmla="*/ 1274 h 1669"/>
                  <a:gd name="T32" fmla="*/ 184 w 476"/>
                  <a:gd name="T33" fmla="*/ 1538 h 1669"/>
                  <a:gd name="T34" fmla="*/ 169 w 476"/>
                  <a:gd name="T35" fmla="*/ 1658 h 1669"/>
                  <a:gd name="T36" fmla="*/ 245 w 476"/>
                  <a:gd name="T37" fmla="*/ 1642 h 1669"/>
                  <a:gd name="T38" fmla="*/ 223 w 476"/>
                  <a:gd name="T39" fmla="*/ 1490 h 1669"/>
                  <a:gd name="T40" fmla="*/ 253 w 476"/>
                  <a:gd name="T41" fmla="*/ 1285 h 1669"/>
                  <a:gd name="T42" fmla="*/ 260 w 476"/>
                  <a:gd name="T43" fmla="*/ 1484 h 1669"/>
                  <a:gd name="T44" fmla="*/ 276 w 476"/>
                  <a:gd name="T45" fmla="*/ 1624 h 1669"/>
                  <a:gd name="T46" fmla="*/ 339 w 476"/>
                  <a:gd name="T47" fmla="*/ 1631 h 1669"/>
                  <a:gd name="T48" fmla="*/ 362 w 476"/>
                  <a:gd name="T49" fmla="*/ 1274 h 1669"/>
                  <a:gd name="T50" fmla="*/ 391 w 476"/>
                  <a:gd name="T51" fmla="*/ 1240 h 1669"/>
                  <a:gd name="T52" fmla="*/ 462 w 476"/>
                  <a:gd name="T53" fmla="*/ 1274 h 1669"/>
                  <a:gd name="T54" fmla="*/ 422 w 476"/>
                  <a:gd name="T55" fmla="*/ 851 h 1669"/>
                  <a:gd name="T56" fmla="*/ 430 w 476"/>
                  <a:gd name="T57" fmla="*/ 769 h 1669"/>
                  <a:gd name="T58" fmla="*/ 423 w 476"/>
                  <a:gd name="T59" fmla="*/ 561 h 1669"/>
                  <a:gd name="T60" fmla="*/ 316 w 476"/>
                  <a:gd name="T61" fmla="*/ 280 h 1669"/>
                  <a:gd name="T62" fmla="*/ 315 w 476"/>
                  <a:gd name="T63" fmla="*/ 182 h 1669"/>
                  <a:gd name="T64" fmla="*/ 339 w 476"/>
                  <a:gd name="T65" fmla="*/ 164 h 1669"/>
                  <a:gd name="T66" fmla="*/ 362 w 476"/>
                  <a:gd name="T67" fmla="*/ 136 h 1669"/>
                  <a:gd name="T68" fmla="*/ 346 w 476"/>
                  <a:gd name="T69" fmla="*/ 22 h 1669"/>
                  <a:gd name="T70" fmla="*/ 288 w 476"/>
                  <a:gd name="T71" fmla="*/ 6 h 1669"/>
                  <a:gd name="T72" fmla="*/ 240 w 476"/>
                  <a:gd name="T73" fmla="*/ 12 h 1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76" h="1669">
                    <a:moveTo>
                      <a:pt x="240" y="12"/>
                    </a:moveTo>
                    <a:lnTo>
                      <a:pt x="184" y="22"/>
                    </a:lnTo>
                    <a:lnTo>
                      <a:pt x="161" y="85"/>
                    </a:lnTo>
                    <a:lnTo>
                      <a:pt x="161" y="114"/>
                    </a:lnTo>
                    <a:lnTo>
                      <a:pt x="186" y="114"/>
                    </a:lnTo>
                    <a:lnTo>
                      <a:pt x="177" y="124"/>
                    </a:lnTo>
                    <a:lnTo>
                      <a:pt x="184" y="131"/>
                    </a:lnTo>
                    <a:lnTo>
                      <a:pt x="192" y="159"/>
                    </a:lnTo>
                    <a:lnTo>
                      <a:pt x="199" y="163"/>
                    </a:lnTo>
                    <a:lnTo>
                      <a:pt x="216" y="216"/>
                    </a:lnTo>
                    <a:lnTo>
                      <a:pt x="216" y="227"/>
                    </a:lnTo>
                    <a:lnTo>
                      <a:pt x="192" y="227"/>
                    </a:lnTo>
                    <a:lnTo>
                      <a:pt x="154" y="290"/>
                    </a:lnTo>
                    <a:lnTo>
                      <a:pt x="84" y="311"/>
                    </a:lnTo>
                    <a:lnTo>
                      <a:pt x="53" y="362"/>
                    </a:lnTo>
                    <a:lnTo>
                      <a:pt x="15" y="819"/>
                    </a:lnTo>
                    <a:lnTo>
                      <a:pt x="32" y="825"/>
                    </a:lnTo>
                    <a:lnTo>
                      <a:pt x="0" y="905"/>
                    </a:lnTo>
                    <a:lnTo>
                      <a:pt x="15" y="955"/>
                    </a:lnTo>
                    <a:lnTo>
                      <a:pt x="31" y="955"/>
                    </a:lnTo>
                    <a:lnTo>
                      <a:pt x="38" y="966"/>
                    </a:lnTo>
                    <a:lnTo>
                      <a:pt x="53" y="966"/>
                    </a:lnTo>
                    <a:lnTo>
                      <a:pt x="46" y="917"/>
                    </a:lnTo>
                    <a:lnTo>
                      <a:pt x="53" y="889"/>
                    </a:lnTo>
                    <a:lnTo>
                      <a:pt x="60" y="911"/>
                    </a:lnTo>
                    <a:lnTo>
                      <a:pt x="53" y="926"/>
                    </a:lnTo>
                    <a:lnTo>
                      <a:pt x="61" y="939"/>
                    </a:lnTo>
                    <a:lnTo>
                      <a:pt x="77" y="899"/>
                    </a:lnTo>
                    <a:lnTo>
                      <a:pt x="67" y="832"/>
                    </a:lnTo>
                    <a:lnTo>
                      <a:pt x="93" y="836"/>
                    </a:lnTo>
                    <a:lnTo>
                      <a:pt x="77" y="1251"/>
                    </a:lnTo>
                    <a:lnTo>
                      <a:pt x="155" y="1274"/>
                    </a:lnTo>
                    <a:lnTo>
                      <a:pt x="192" y="1514"/>
                    </a:lnTo>
                    <a:lnTo>
                      <a:pt x="184" y="1538"/>
                    </a:lnTo>
                    <a:lnTo>
                      <a:pt x="169" y="1639"/>
                    </a:lnTo>
                    <a:lnTo>
                      <a:pt x="169" y="1658"/>
                    </a:lnTo>
                    <a:lnTo>
                      <a:pt x="223" y="1669"/>
                    </a:lnTo>
                    <a:lnTo>
                      <a:pt x="245" y="1642"/>
                    </a:lnTo>
                    <a:lnTo>
                      <a:pt x="233" y="1551"/>
                    </a:lnTo>
                    <a:lnTo>
                      <a:pt x="223" y="1490"/>
                    </a:lnTo>
                    <a:lnTo>
                      <a:pt x="246" y="1284"/>
                    </a:lnTo>
                    <a:lnTo>
                      <a:pt x="253" y="1285"/>
                    </a:lnTo>
                    <a:lnTo>
                      <a:pt x="276" y="1361"/>
                    </a:lnTo>
                    <a:lnTo>
                      <a:pt x="260" y="1484"/>
                    </a:lnTo>
                    <a:lnTo>
                      <a:pt x="245" y="1495"/>
                    </a:lnTo>
                    <a:lnTo>
                      <a:pt x="276" y="1624"/>
                    </a:lnTo>
                    <a:lnTo>
                      <a:pt x="330" y="1641"/>
                    </a:lnTo>
                    <a:lnTo>
                      <a:pt x="339" y="1631"/>
                    </a:lnTo>
                    <a:lnTo>
                      <a:pt x="299" y="1497"/>
                    </a:lnTo>
                    <a:lnTo>
                      <a:pt x="362" y="1274"/>
                    </a:lnTo>
                    <a:lnTo>
                      <a:pt x="391" y="1256"/>
                    </a:lnTo>
                    <a:lnTo>
                      <a:pt x="391" y="1240"/>
                    </a:lnTo>
                    <a:lnTo>
                      <a:pt x="445" y="1244"/>
                    </a:lnTo>
                    <a:lnTo>
                      <a:pt x="462" y="1274"/>
                    </a:lnTo>
                    <a:lnTo>
                      <a:pt x="476" y="1256"/>
                    </a:lnTo>
                    <a:lnTo>
                      <a:pt x="422" y="851"/>
                    </a:lnTo>
                    <a:lnTo>
                      <a:pt x="430" y="852"/>
                    </a:lnTo>
                    <a:lnTo>
                      <a:pt x="430" y="769"/>
                    </a:lnTo>
                    <a:lnTo>
                      <a:pt x="438" y="758"/>
                    </a:lnTo>
                    <a:lnTo>
                      <a:pt x="423" y="561"/>
                    </a:lnTo>
                    <a:lnTo>
                      <a:pt x="406" y="326"/>
                    </a:lnTo>
                    <a:lnTo>
                      <a:pt x="316" y="280"/>
                    </a:lnTo>
                    <a:lnTo>
                      <a:pt x="290" y="227"/>
                    </a:lnTo>
                    <a:lnTo>
                      <a:pt x="315" y="182"/>
                    </a:lnTo>
                    <a:lnTo>
                      <a:pt x="330" y="187"/>
                    </a:lnTo>
                    <a:lnTo>
                      <a:pt x="339" y="164"/>
                    </a:lnTo>
                    <a:lnTo>
                      <a:pt x="339" y="140"/>
                    </a:lnTo>
                    <a:lnTo>
                      <a:pt x="362" y="136"/>
                    </a:lnTo>
                    <a:lnTo>
                      <a:pt x="368" y="70"/>
                    </a:lnTo>
                    <a:lnTo>
                      <a:pt x="346" y="22"/>
                    </a:lnTo>
                    <a:lnTo>
                      <a:pt x="322" y="6"/>
                    </a:lnTo>
                    <a:lnTo>
                      <a:pt x="288" y="6"/>
                    </a:lnTo>
                    <a:lnTo>
                      <a:pt x="263" y="0"/>
                    </a:lnTo>
                    <a:lnTo>
                      <a:pt x="240" y="12"/>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34" name="Freeform 164"/>
              <p:cNvSpPr>
                <a:spLocks/>
              </p:cNvSpPr>
              <p:nvPr/>
            </p:nvSpPr>
            <p:spPr bwMode="auto">
              <a:xfrm>
                <a:off x="2160" y="1798"/>
                <a:ext cx="240" cy="837"/>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35" name="Freeform 165"/>
              <p:cNvSpPr>
                <a:spLocks/>
              </p:cNvSpPr>
              <p:nvPr/>
            </p:nvSpPr>
            <p:spPr bwMode="auto">
              <a:xfrm>
                <a:off x="1620" y="1798"/>
                <a:ext cx="172" cy="840"/>
              </a:xfrm>
              <a:custGeom>
                <a:avLst/>
                <a:gdLst>
                  <a:gd name="T0" fmla="*/ 223 w 344"/>
                  <a:gd name="T1" fmla="*/ 25 h 1682"/>
                  <a:gd name="T2" fmla="*/ 142 w 344"/>
                  <a:gd name="T3" fmla="*/ 2 h 1682"/>
                  <a:gd name="T4" fmla="*/ 83 w 344"/>
                  <a:gd name="T5" fmla="*/ 0 h 1682"/>
                  <a:gd name="T6" fmla="*/ 30 w 344"/>
                  <a:gd name="T7" fmla="*/ 15 h 1682"/>
                  <a:gd name="T8" fmla="*/ 8 w 344"/>
                  <a:gd name="T9" fmla="*/ 72 h 1682"/>
                  <a:gd name="T10" fmla="*/ 8 w 344"/>
                  <a:gd name="T11" fmla="*/ 123 h 1682"/>
                  <a:gd name="T12" fmla="*/ 40 w 344"/>
                  <a:gd name="T13" fmla="*/ 182 h 1682"/>
                  <a:gd name="T14" fmla="*/ 62 w 344"/>
                  <a:gd name="T15" fmla="*/ 181 h 1682"/>
                  <a:gd name="T16" fmla="*/ 29 w 344"/>
                  <a:gd name="T17" fmla="*/ 249 h 1682"/>
                  <a:gd name="T18" fmla="*/ 0 w 344"/>
                  <a:gd name="T19" fmla="*/ 361 h 1682"/>
                  <a:gd name="T20" fmla="*/ 0 w 344"/>
                  <a:gd name="T21" fmla="*/ 457 h 1682"/>
                  <a:gd name="T22" fmla="*/ 8 w 344"/>
                  <a:gd name="T23" fmla="*/ 579 h 1682"/>
                  <a:gd name="T24" fmla="*/ 30 w 344"/>
                  <a:gd name="T25" fmla="*/ 700 h 1682"/>
                  <a:gd name="T26" fmla="*/ 70 w 344"/>
                  <a:gd name="T27" fmla="*/ 706 h 1682"/>
                  <a:gd name="T28" fmla="*/ 70 w 344"/>
                  <a:gd name="T29" fmla="*/ 742 h 1682"/>
                  <a:gd name="T30" fmla="*/ 91 w 344"/>
                  <a:gd name="T31" fmla="*/ 757 h 1682"/>
                  <a:gd name="T32" fmla="*/ 91 w 344"/>
                  <a:gd name="T33" fmla="*/ 878 h 1682"/>
                  <a:gd name="T34" fmla="*/ 112 w 344"/>
                  <a:gd name="T35" fmla="*/ 902 h 1682"/>
                  <a:gd name="T36" fmla="*/ 112 w 344"/>
                  <a:gd name="T37" fmla="*/ 1128 h 1682"/>
                  <a:gd name="T38" fmla="*/ 112 w 344"/>
                  <a:gd name="T39" fmla="*/ 1271 h 1682"/>
                  <a:gd name="T40" fmla="*/ 81 w 344"/>
                  <a:gd name="T41" fmla="*/ 1430 h 1682"/>
                  <a:gd name="T42" fmla="*/ 69 w 344"/>
                  <a:gd name="T43" fmla="*/ 1635 h 1682"/>
                  <a:gd name="T44" fmla="*/ 103 w 344"/>
                  <a:gd name="T45" fmla="*/ 1650 h 1682"/>
                  <a:gd name="T46" fmla="*/ 103 w 344"/>
                  <a:gd name="T47" fmla="*/ 1674 h 1682"/>
                  <a:gd name="T48" fmla="*/ 162 w 344"/>
                  <a:gd name="T49" fmla="*/ 1674 h 1682"/>
                  <a:gd name="T50" fmla="*/ 170 w 344"/>
                  <a:gd name="T51" fmla="*/ 1665 h 1682"/>
                  <a:gd name="T52" fmla="*/ 193 w 344"/>
                  <a:gd name="T53" fmla="*/ 1665 h 1682"/>
                  <a:gd name="T54" fmla="*/ 194 w 344"/>
                  <a:gd name="T55" fmla="*/ 1682 h 1682"/>
                  <a:gd name="T56" fmla="*/ 235 w 344"/>
                  <a:gd name="T57" fmla="*/ 1674 h 1682"/>
                  <a:gd name="T58" fmla="*/ 326 w 344"/>
                  <a:gd name="T59" fmla="*/ 1665 h 1682"/>
                  <a:gd name="T60" fmla="*/ 326 w 344"/>
                  <a:gd name="T61" fmla="*/ 1651 h 1682"/>
                  <a:gd name="T62" fmla="*/ 244 w 344"/>
                  <a:gd name="T63" fmla="*/ 1620 h 1682"/>
                  <a:gd name="T64" fmla="*/ 244 w 344"/>
                  <a:gd name="T65" fmla="*/ 1590 h 1682"/>
                  <a:gd name="T66" fmla="*/ 315 w 344"/>
                  <a:gd name="T67" fmla="*/ 1576 h 1682"/>
                  <a:gd name="T68" fmla="*/ 315 w 344"/>
                  <a:gd name="T69" fmla="*/ 1553 h 1682"/>
                  <a:gd name="T70" fmla="*/ 264 w 344"/>
                  <a:gd name="T71" fmla="*/ 1523 h 1682"/>
                  <a:gd name="T72" fmla="*/ 264 w 344"/>
                  <a:gd name="T73" fmla="*/ 1295 h 1682"/>
                  <a:gd name="T74" fmla="*/ 285 w 344"/>
                  <a:gd name="T75" fmla="*/ 1085 h 1682"/>
                  <a:gd name="T76" fmla="*/ 277 w 344"/>
                  <a:gd name="T77" fmla="*/ 874 h 1682"/>
                  <a:gd name="T78" fmla="*/ 275 w 344"/>
                  <a:gd name="T79" fmla="*/ 757 h 1682"/>
                  <a:gd name="T80" fmla="*/ 283 w 344"/>
                  <a:gd name="T81" fmla="*/ 720 h 1682"/>
                  <a:gd name="T82" fmla="*/ 283 w 344"/>
                  <a:gd name="T83" fmla="*/ 557 h 1682"/>
                  <a:gd name="T84" fmla="*/ 343 w 344"/>
                  <a:gd name="T85" fmla="*/ 519 h 1682"/>
                  <a:gd name="T86" fmla="*/ 344 w 344"/>
                  <a:gd name="T87" fmla="*/ 496 h 1682"/>
                  <a:gd name="T88" fmla="*/ 214 w 344"/>
                  <a:gd name="T89" fmla="*/ 273 h 1682"/>
                  <a:gd name="T90" fmla="*/ 152 w 344"/>
                  <a:gd name="T91" fmla="*/ 243 h 1682"/>
                  <a:gd name="T92" fmla="*/ 160 w 344"/>
                  <a:gd name="T93" fmla="*/ 228 h 1682"/>
                  <a:gd name="T94" fmla="*/ 203 w 344"/>
                  <a:gd name="T95" fmla="*/ 220 h 1682"/>
                  <a:gd name="T96" fmla="*/ 203 w 344"/>
                  <a:gd name="T97" fmla="*/ 205 h 1682"/>
                  <a:gd name="T98" fmla="*/ 214 w 344"/>
                  <a:gd name="T99" fmla="*/ 199 h 1682"/>
                  <a:gd name="T100" fmla="*/ 214 w 344"/>
                  <a:gd name="T101" fmla="*/ 182 h 1682"/>
                  <a:gd name="T102" fmla="*/ 223 w 344"/>
                  <a:gd name="T103" fmla="*/ 175 h 1682"/>
                  <a:gd name="T104" fmla="*/ 214 w 344"/>
                  <a:gd name="T105" fmla="*/ 167 h 1682"/>
                  <a:gd name="T106" fmla="*/ 222 w 344"/>
                  <a:gd name="T107" fmla="*/ 161 h 1682"/>
                  <a:gd name="T108" fmla="*/ 203 w 344"/>
                  <a:gd name="T109" fmla="*/ 123 h 1682"/>
                  <a:gd name="T110" fmla="*/ 214 w 344"/>
                  <a:gd name="T111" fmla="*/ 101 h 1682"/>
                  <a:gd name="T112" fmla="*/ 203 w 344"/>
                  <a:gd name="T113" fmla="*/ 78 h 1682"/>
                  <a:gd name="T114" fmla="*/ 222 w 344"/>
                  <a:gd name="T115" fmla="*/ 63 h 1682"/>
                  <a:gd name="T116" fmla="*/ 223 w 344"/>
                  <a:gd name="T117" fmla="*/ 25 h 1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4" h="1682">
                    <a:moveTo>
                      <a:pt x="223" y="25"/>
                    </a:moveTo>
                    <a:lnTo>
                      <a:pt x="142" y="2"/>
                    </a:lnTo>
                    <a:lnTo>
                      <a:pt x="83" y="0"/>
                    </a:lnTo>
                    <a:lnTo>
                      <a:pt x="30" y="15"/>
                    </a:lnTo>
                    <a:lnTo>
                      <a:pt x="8" y="72"/>
                    </a:lnTo>
                    <a:lnTo>
                      <a:pt x="8" y="123"/>
                    </a:lnTo>
                    <a:lnTo>
                      <a:pt x="40" y="182"/>
                    </a:lnTo>
                    <a:lnTo>
                      <a:pt x="62" y="181"/>
                    </a:lnTo>
                    <a:lnTo>
                      <a:pt x="29" y="249"/>
                    </a:lnTo>
                    <a:lnTo>
                      <a:pt x="0" y="361"/>
                    </a:lnTo>
                    <a:lnTo>
                      <a:pt x="0" y="457"/>
                    </a:lnTo>
                    <a:lnTo>
                      <a:pt x="8" y="579"/>
                    </a:lnTo>
                    <a:lnTo>
                      <a:pt x="30" y="700"/>
                    </a:lnTo>
                    <a:lnTo>
                      <a:pt x="70" y="706"/>
                    </a:lnTo>
                    <a:lnTo>
                      <a:pt x="70" y="742"/>
                    </a:lnTo>
                    <a:lnTo>
                      <a:pt x="91" y="757"/>
                    </a:lnTo>
                    <a:lnTo>
                      <a:pt x="91" y="878"/>
                    </a:lnTo>
                    <a:lnTo>
                      <a:pt x="112" y="902"/>
                    </a:lnTo>
                    <a:lnTo>
                      <a:pt x="112" y="1128"/>
                    </a:lnTo>
                    <a:lnTo>
                      <a:pt x="112" y="1271"/>
                    </a:lnTo>
                    <a:lnTo>
                      <a:pt x="81" y="1430"/>
                    </a:lnTo>
                    <a:lnTo>
                      <a:pt x="69" y="1635"/>
                    </a:lnTo>
                    <a:lnTo>
                      <a:pt x="103" y="1650"/>
                    </a:lnTo>
                    <a:lnTo>
                      <a:pt x="103" y="1674"/>
                    </a:lnTo>
                    <a:lnTo>
                      <a:pt x="162" y="1674"/>
                    </a:lnTo>
                    <a:lnTo>
                      <a:pt x="170" y="1665"/>
                    </a:lnTo>
                    <a:lnTo>
                      <a:pt x="193" y="1665"/>
                    </a:lnTo>
                    <a:lnTo>
                      <a:pt x="194" y="1682"/>
                    </a:lnTo>
                    <a:lnTo>
                      <a:pt x="235" y="1674"/>
                    </a:lnTo>
                    <a:lnTo>
                      <a:pt x="326" y="1665"/>
                    </a:lnTo>
                    <a:lnTo>
                      <a:pt x="326" y="1651"/>
                    </a:lnTo>
                    <a:lnTo>
                      <a:pt x="244" y="1620"/>
                    </a:lnTo>
                    <a:lnTo>
                      <a:pt x="244" y="1590"/>
                    </a:lnTo>
                    <a:lnTo>
                      <a:pt x="315" y="1576"/>
                    </a:lnTo>
                    <a:lnTo>
                      <a:pt x="315" y="1553"/>
                    </a:lnTo>
                    <a:lnTo>
                      <a:pt x="264" y="1523"/>
                    </a:lnTo>
                    <a:lnTo>
                      <a:pt x="264" y="1295"/>
                    </a:lnTo>
                    <a:lnTo>
                      <a:pt x="285" y="1085"/>
                    </a:lnTo>
                    <a:lnTo>
                      <a:pt x="277" y="874"/>
                    </a:lnTo>
                    <a:lnTo>
                      <a:pt x="275" y="757"/>
                    </a:lnTo>
                    <a:lnTo>
                      <a:pt x="283" y="720"/>
                    </a:lnTo>
                    <a:lnTo>
                      <a:pt x="283" y="557"/>
                    </a:lnTo>
                    <a:lnTo>
                      <a:pt x="343" y="519"/>
                    </a:lnTo>
                    <a:lnTo>
                      <a:pt x="344" y="496"/>
                    </a:lnTo>
                    <a:lnTo>
                      <a:pt x="214" y="273"/>
                    </a:lnTo>
                    <a:lnTo>
                      <a:pt x="152" y="243"/>
                    </a:lnTo>
                    <a:lnTo>
                      <a:pt x="160" y="228"/>
                    </a:lnTo>
                    <a:lnTo>
                      <a:pt x="203" y="220"/>
                    </a:lnTo>
                    <a:lnTo>
                      <a:pt x="203" y="205"/>
                    </a:lnTo>
                    <a:lnTo>
                      <a:pt x="214" y="199"/>
                    </a:lnTo>
                    <a:lnTo>
                      <a:pt x="214" y="182"/>
                    </a:lnTo>
                    <a:lnTo>
                      <a:pt x="223" y="175"/>
                    </a:lnTo>
                    <a:lnTo>
                      <a:pt x="214" y="167"/>
                    </a:lnTo>
                    <a:lnTo>
                      <a:pt x="222" y="161"/>
                    </a:lnTo>
                    <a:lnTo>
                      <a:pt x="203" y="123"/>
                    </a:lnTo>
                    <a:lnTo>
                      <a:pt x="214" y="101"/>
                    </a:lnTo>
                    <a:lnTo>
                      <a:pt x="203" y="78"/>
                    </a:lnTo>
                    <a:lnTo>
                      <a:pt x="222" y="63"/>
                    </a:lnTo>
                    <a:lnTo>
                      <a:pt x="223" y="2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32" name="Freeform 166"/>
            <p:cNvSpPr>
              <a:spLocks/>
            </p:cNvSpPr>
            <p:nvPr/>
          </p:nvSpPr>
          <p:spPr bwMode="auto">
            <a:xfrm>
              <a:off x="380157" y="2887241"/>
              <a:ext cx="115888" cy="468312"/>
            </a:xfrm>
            <a:custGeom>
              <a:avLst/>
              <a:gdLst>
                <a:gd name="T0" fmla="*/ 179 w 481"/>
                <a:gd name="T1" fmla="*/ 0 h 1673"/>
                <a:gd name="T2" fmla="*/ 284 w 481"/>
                <a:gd name="T3" fmla="*/ 54 h 1673"/>
                <a:gd name="T4" fmla="*/ 286 w 481"/>
                <a:gd name="T5" fmla="*/ 167 h 1673"/>
                <a:gd name="T6" fmla="*/ 337 w 481"/>
                <a:gd name="T7" fmla="*/ 218 h 1673"/>
                <a:gd name="T8" fmla="*/ 444 w 481"/>
                <a:gd name="T9" fmla="*/ 280 h 1673"/>
                <a:gd name="T10" fmla="*/ 466 w 481"/>
                <a:gd name="T11" fmla="*/ 602 h 1673"/>
                <a:gd name="T12" fmla="*/ 391 w 481"/>
                <a:gd name="T13" fmla="*/ 877 h 1673"/>
                <a:gd name="T14" fmla="*/ 315 w 481"/>
                <a:gd name="T15" fmla="*/ 1088 h 1673"/>
                <a:gd name="T16" fmla="*/ 332 w 481"/>
                <a:gd name="T17" fmla="*/ 1590 h 1673"/>
                <a:gd name="T18" fmla="*/ 316 w 481"/>
                <a:gd name="T19" fmla="*/ 1610 h 1673"/>
                <a:gd name="T20" fmla="*/ 242 w 481"/>
                <a:gd name="T21" fmla="*/ 1664 h 1673"/>
                <a:gd name="T22" fmla="*/ 200 w 481"/>
                <a:gd name="T23" fmla="*/ 1673 h 1673"/>
                <a:gd name="T24" fmla="*/ 172 w 481"/>
                <a:gd name="T25" fmla="*/ 1658 h 1673"/>
                <a:gd name="T26" fmla="*/ 187 w 481"/>
                <a:gd name="T27" fmla="*/ 1631 h 1673"/>
                <a:gd name="T28" fmla="*/ 226 w 481"/>
                <a:gd name="T29" fmla="*/ 1589 h 1673"/>
                <a:gd name="T30" fmla="*/ 209 w 481"/>
                <a:gd name="T31" fmla="*/ 1574 h 1673"/>
                <a:gd name="T32" fmla="*/ 115 w 481"/>
                <a:gd name="T33" fmla="*/ 1605 h 1673"/>
                <a:gd name="T34" fmla="*/ 107 w 481"/>
                <a:gd name="T35" fmla="*/ 1585 h 1673"/>
                <a:gd name="T36" fmla="*/ 115 w 481"/>
                <a:gd name="T37" fmla="*/ 1563 h 1673"/>
                <a:gd name="T38" fmla="*/ 144 w 481"/>
                <a:gd name="T39" fmla="*/ 1533 h 1673"/>
                <a:gd name="T40" fmla="*/ 111 w 481"/>
                <a:gd name="T41" fmla="*/ 1372 h 1673"/>
                <a:gd name="T42" fmla="*/ 78 w 481"/>
                <a:gd name="T43" fmla="*/ 914 h 1673"/>
                <a:gd name="T44" fmla="*/ 62 w 481"/>
                <a:gd name="T45" fmla="*/ 826 h 1673"/>
                <a:gd name="T46" fmla="*/ 90 w 481"/>
                <a:gd name="T47" fmla="*/ 645 h 1673"/>
                <a:gd name="T48" fmla="*/ 68 w 481"/>
                <a:gd name="T49" fmla="*/ 644 h 1673"/>
                <a:gd name="T50" fmla="*/ 50 w 481"/>
                <a:gd name="T51" fmla="*/ 635 h 1673"/>
                <a:gd name="T52" fmla="*/ 31 w 481"/>
                <a:gd name="T53" fmla="*/ 624 h 1673"/>
                <a:gd name="T54" fmla="*/ 19 w 481"/>
                <a:gd name="T55" fmla="*/ 610 h 1673"/>
                <a:gd name="T56" fmla="*/ 0 w 481"/>
                <a:gd name="T57" fmla="*/ 587 h 1673"/>
                <a:gd name="T58" fmla="*/ 15 w 481"/>
                <a:gd name="T59" fmla="*/ 496 h 1673"/>
                <a:gd name="T60" fmla="*/ 130 w 481"/>
                <a:gd name="T61" fmla="*/ 286 h 1673"/>
                <a:gd name="T62" fmla="*/ 172 w 481"/>
                <a:gd name="T63" fmla="*/ 226 h 1673"/>
                <a:gd name="T64" fmla="*/ 122 w 481"/>
                <a:gd name="T65" fmla="*/ 187 h 1673"/>
                <a:gd name="T66" fmla="*/ 119 w 481"/>
                <a:gd name="T67" fmla="*/ 177 h 1673"/>
                <a:gd name="T68" fmla="*/ 104 w 481"/>
                <a:gd name="T69" fmla="*/ 159 h 1673"/>
                <a:gd name="T70" fmla="*/ 105 w 481"/>
                <a:gd name="T71" fmla="*/ 113 h 1673"/>
                <a:gd name="T72" fmla="*/ 99 w 481"/>
                <a:gd name="T73" fmla="*/ 59 h 1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1" h="1673">
                  <a:moveTo>
                    <a:pt x="120" y="21"/>
                  </a:moveTo>
                  <a:lnTo>
                    <a:pt x="179" y="0"/>
                  </a:lnTo>
                  <a:lnTo>
                    <a:pt x="241" y="11"/>
                  </a:lnTo>
                  <a:lnTo>
                    <a:pt x="284" y="54"/>
                  </a:lnTo>
                  <a:lnTo>
                    <a:pt x="300" y="105"/>
                  </a:lnTo>
                  <a:lnTo>
                    <a:pt x="286" y="167"/>
                  </a:lnTo>
                  <a:lnTo>
                    <a:pt x="307" y="202"/>
                  </a:lnTo>
                  <a:lnTo>
                    <a:pt x="337" y="218"/>
                  </a:lnTo>
                  <a:lnTo>
                    <a:pt x="421" y="254"/>
                  </a:lnTo>
                  <a:lnTo>
                    <a:pt x="444" y="280"/>
                  </a:lnTo>
                  <a:lnTo>
                    <a:pt x="481" y="547"/>
                  </a:lnTo>
                  <a:lnTo>
                    <a:pt x="466" y="602"/>
                  </a:lnTo>
                  <a:lnTo>
                    <a:pt x="377" y="624"/>
                  </a:lnTo>
                  <a:lnTo>
                    <a:pt x="391" y="877"/>
                  </a:lnTo>
                  <a:lnTo>
                    <a:pt x="332" y="901"/>
                  </a:lnTo>
                  <a:lnTo>
                    <a:pt x="315" y="1088"/>
                  </a:lnTo>
                  <a:lnTo>
                    <a:pt x="327" y="1412"/>
                  </a:lnTo>
                  <a:lnTo>
                    <a:pt x="332" y="1590"/>
                  </a:lnTo>
                  <a:lnTo>
                    <a:pt x="316" y="1595"/>
                  </a:lnTo>
                  <a:lnTo>
                    <a:pt x="316" y="1610"/>
                  </a:lnTo>
                  <a:lnTo>
                    <a:pt x="269" y="1642"/>
                  </a:lnTo>
                  <a:lnTo>
                    <a:pt x="242" y="1664"/>
                  </a:lnTo>
                  <a:lnTo>
                    <a:pt x="222" y="1672"/>
                  </a:lnTo>
                  <a:lnTo>
                    <a:pt x="200" y="1673"/>
                  </a:lnTo>
                  <a:lnTo>
                    <a:pt x="177" y="1666"/>
                  </a:lnTo>
                  <a:lnTo>
                    <a:pt x="172" y="1658"/>
                  </a:lnTo>
                  <a:lnTo>
                    <a:pt x="177" y="1646"/>
                  </a:lnTo>
                  <a:lnTo>
                    <a:pt x="187" y="1631"/>
                  </a:lnTo>
                  <a:lnTo>
                    <a:pt x="203" y="1609"/>
                  </a:lnTo>
                  <a:lnTo>
                    <a:pt x="226" y="1589"/>
                  </a:lnTo>
                  <a:lnTo>
                    <a:pt x="209" y="1597"/>
                  </a:lnTo>
                  <a:lnTo>
                    <a:pt x="209" y="1574"/>
                  </a:lnTo>
                  <a:lnTo>
                    <a:pt x="142" y="1605"/>
                  </a:lnTo>
                  <a:lnTo>
                    <a:pt x="115" y="1605"/>
                  </a:lnTo>
                  <a:lnTo>
                    <a:pt x="107" y="1597"/>
                  </a:lnTo>
                  <a:lnTo>
                    <a:pt x="107" y="1585"/>
                  </a:lnTo>
                  <a:lnTo>
                    <a:pt x="109" y="1575"/>
                  </a:lnTo>
                  <a:lnTo>
                    <a:pt x="115" y="1563"/>
                  </a:lnTo>
                  <a:lnTo>
                    <a:pt x="131" y="1546"/>
                  </a:lnTo>
                  <a:lnTo>
                    <a:pt x="144" y="1533"/>
                  </a:lnTo>
                  <a:lnTo>
                    <a:pt x="127" y="1529"/>
                  </a:lnTo>
                  <a:lnTo>
                    <a:pt x="111" y="1372"/>
                  </a:lnTo>
                  <a:lnTo>
                    <a:pt x="105" y="1121"/>
                  </a:lnTo>
                  <a:lnTo>
                    <a:pt x="78" y="914"/>
                  </a:lnTo>
                  <a:lnTo>
                    <a:pt x="70" y="857"/>
                  </a:lnTo>
                  <a:lnTo>
                    <a:pt x="62" y="826"/>
                  </a:lnTo>
                  <a:lnTo>
                    <a:pt x="83" y="700"/>
                  </a:lnTo>
                  <a:lnTo>
                    <a:pt x="90" y="645"/>
                  </a:lnTo>
                  <a:lnTo>
                    <a:pt x="76" y="651"/>
                  </a:lnTo>
                  <a:lnTo>
                    <a:pt x="68" y="644"/>
                  </a:lnTo>
                  <a:lnTo>
                    <a:pt x="62" y="644"/>
                  </a:lnTo>
                  <a:lnTo>
                    <a:pt x="50" y="635"/>
                  </a:lnTo>
                  <a:lnTo>
                    <a:pt x="37" y="636"/>
                  </a:lnTo>
                  <a:lnTo>
                    <a:pt x="31" y="624"/>
                  </a:lnTo>
                  <a:lnTo>
                    <a:pt x="22" y="621"/>
                  </a:lnTo>
                  <a:lnTo>
                    <a:pt x="19" y="610"/>
                  </a:lnTo>
                  <a:lnTo>
                    <a:pt x="8" y="602"/>
                  </a:lnTo>
                  <a:lnTo>
                    <a:pt x="0" y="587"/>
                  </a:lnTo>
                  <a:lnTo>
                    <a:pt x="26" y="532"/>
                  </a:lnTo>
                  <a:lnTo>
                    <a:pt x="15" y="496"/>
                  </a:lnTo>
                  <a:lnTo>
                    <a:pt x="61" y="532"/>
                  </a:lnTo>
                  <a:lnTo>
                    <a:pt x="130" y="286"/>
                  </a:lnTo>
                  <a:lnTo>
                    <a:pt x="183" y="238"/>
                  </a:lnTo>
                  <a:lnTo>
                    <a:pt x="172" y="226"/>
                  </a:lnTo>
                  <a:lnTo>
                    <a:pt x="127" y="218"/>
                  </a:lnTo>
                  <a:lnTo>
                    <a:pt x="122" y="187"/>
                  </a:lnTo>
                  <a:lnTo>
                    <a:pt x="136" y="179"/>
                  </a:lnTo>
                  <a:lnTo>
                    <a:pt x="119" y="177"/>
                  </a:lnTo>
                  <a:lnTo>
                    <a:pt x="121" y="165"/>
                  </a:lnTo>
                  <a:lnTo>
                    <a:pt x="104" y="159"/>
                  </a:lnTo>
                  <a:lnTo>
                    <a:pt x="116" y="119"/>
                  </a:lnTo>
                  <a:lnTo>
                    <a:pt x="105" y="113"/>
                  </a:lnTo>
                  <a:lnTo>
                    <a:pt x="111" y="60"/>
                  </a:lnTo>
                  <a:lnTo>
                    <a:pt x="99" y="59"/>
                  </a:lnTo>
                  <a:lnTo>
                    <a:pt x="120" y="21"/>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39" name="Line 167"/>
          <p:cNvSpPr>
            <a:spLocks noChangeShapeType="1"/>
          </p:cNvSpPr>
          <p:nvPr/>
        </p:nvSpPr>
        <p:spPr bwMode="auto">
          <a:xfrm>
            <a:off x="920998" y="2600944"/>
            <a:ext cx="0" cy="32400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140" name="Ovale 139"/>
          <p:cNvSpPr/>
          <p:nvPr/>
        </p:nvSpPr>
        <p:spPr>
          <a:xfrm>
            <a:off x="251520" y="1628799"/>
            <a:ext cx="1368152" cy="111621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345016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8</a:t>
            </a:fld>
            <a:r>
              <a:rPr lang="it-IT" sz="2000" b="1" kern="0" dirty="0">
                <a:solidFill>
                  <a:sysClr val="window" lastClr="FFFFFF"/>
                </a:solidFill>
                <a:latin typeface="Calibri" pitchFamily="34" charset="0"/>
                <a:cs typeface="Calibri" pitchFamily="34" charset="0"/>
              </a:rPr>
              <a:t> – Disegno di campionamento</a:t>
            </a:r>
          </a:p>
        </p:txBody>
      </p:sp>
      <p:sp>
        <p:nvSpPr>
          <p:cNvPr id="2" name="Rettangolo 1"/>
          <p:cNvSpPr/>
          <p:nvPr/>
        </p:nvSpPr>
        <p:spPr>
          <a:xfrm>
            <a:off x="251520" y="1628800"/>
            <a:ext cx="8640960" cy="5016758"/>
          </a:xfrm>
          <a:prstGeom prst="rect">
            <a:avLst/>
          </a:prstGeom>
        </p:spPr>
        <p:txBody>
          <a:bodyPr wrap="square">
            <a:spAutoFit/>
          </a:bodyPr>
          <a:lstStyle/>
          <a:p>
            <a:r>
              <a:rPr lang="it-IT" sz="1700" dirty="0">
                <a:ln w="18415" cmpd="sng">
                  <a:solidFill>
                    <a:srgbClr val="9A0000"/>
                  </a:solidFill>
                  <a:prstDash val="solid"/>
                </a:ln>
                <a:solidFill>
                  <a:srgbClr val="9A0000"/>
                </a:solidFill>
                <a:latin typeface="Calibri" pitchFamily="34" charset="0"/>
                <a:cs typeface="Calibri" pitchFamily="34" charset="0"/>
              </a:rPr>
              <a:t>&gt; Selezione delle unità</a:t>
            </a:r>
            <a:br>
              <a:rPr lang="it-IT" sz="1700" dirty="0">
                <a:latin typeface="Calibri" pitchFamily="34" charset="0"/>
                <a:cs typeface="Calibri" pitchFamily="34" charset="0"/>
              </a:rPr>
            </a:br>
            <a:r>
              <a:rPr lang="it-IT" sz="1700" dirty="0">
                <a:latin typeface="Calibri" pitchFamily="34" charset="0"/>
                <a:cs typeface="Calibri" pitchFamily="34" charset="0"/>
              </a:rPr>
              <a:t>Scegliere la tecnica di selezione più appropriata è determinante, nel rispetto della casualità:</a:t>
            </a:r>
          </a:p>
          <a:p>
            <a:endParaRPr lang="it-IT" sz="1700" dirty="0">
              <a:ln w="18415" cmpd="sng">
                <a:solidFill>
                  <a:schemeClr val="tx1"/>
                </a:solidFill>
                <a:prstDash val="solid"/>
              </a:ln>
              <a:latin typeface="Calibri" pitchFamily="34" charset="0"/>
              <a:cs typeface="Calibri" pitchFamily="34" charset="0"/>
            </a:endParaRPr>
          </a:p>
          <a:p>
            <a:endParaRPr lang="it-IT" sz="1700" dirty="0">
              <a:ln w="18415" cmpd="sng">
                <a:solidFill>
                  <a:schemeClr val="tx1"/>
                </a:solidFill>
                <a:prstDash val="solid"/>
              </a:ln>
              <a:solidFill>
                <a:srgbClr val="9A0000"/>
              </a:solidFill>
              <a:latin typeface="Calibri" pitchFamily="34" charset="0"/>
              <a:cs typeface="Calibri" pitchFamily="34" charset="0"/>
            </a:endParaRPr>
          </a:p>
          <a:p>
            <a:endParaRPr lang="it-IT" sz="1700" dirty="0">
              <a:ln w="18415" cmpd="sng">
                <a:solidFill>
                  <a:schemeClr val="tx1"/>
                </a:solidFill>
                <a:prstDash val="solid"/>
              </a:ln>
              <a:solidFill>
                <a:srgbClr val="9A0000"/>
              </a:solidFill>
              <a:latin typeface="Calibri" pitchFamily="34" charset="0"/>
              <a:cs typeface="Calibri" pitchFamily="34" charset="0"/>
            </a:endParaRPr>
          </a:p>
          <a:p>
            <a:endParaRPr lang="it-IT" sz="1700" dirty="0">
              <a:ln w="18415" cmpd="sng">
                <a:solidFill>
                  <a:schemeClr val="tx1"/>
                </a:solidFill>
                <a:prstDash val="solid"/>
              </a:ln>
              <a:solidFill>
                <a:srgbClr val="9A0000"/>
              </a:solidFill>
              <a:latin typeface="Calibri" pitchFamily="34" charset="0"/>
              <a:cs typeface="Calibri" pitchFamily="34" charset="0"/>
            </a:endParaRPr>
          </a:p>
          <a:p>
            <a:endParaRPr lang="it-IT" sz="1700" dirty="0">
              <a:ln w="18415" cmpd="sng">
                <a:solidFill>
                  <a:srgbClr val="9A0000"/>
                </a:solidFill>
                <a:prstDash val="solid"/>
              </a:ln>
              <a:solidFill>
                <a:srgbClr val="9A0000"/>
              </a:solidFill>
              <a:latin typeface="Calibri" pitchFamily="34" charset="0"/>
              <a:cs typeface="Calibri" pitchFamily="34" charset="0"/>
            </a:endParaRPr>
          </a:p>
          <a:p>
            <a:endParaRPr lang="it-IT" sz="1700" dirty="0">
              <a:ln w="18415" cmpd="sng">
                <a:solidFill>
                  <a:srgbClr val="9A0000"/>
                </a:solidFill>
                <a:prstDash val="solid"/>
              </a:ln>
              <a:solidFill>
                <a:srgbClr val="9A0000"/>
              </a:solidFill>
              <a:latin typeface="Calibri" pitchFamily="34" charset="0"/>
              <a:cs typeface="Calibri" pitchFamily="34" charset="0"/>
            </a:endParaRPr>
          </a:p>
          <a:p>
            <a:endParaRPr lang="it-IT" sz="1700" dirty="0">
              <a:ln w="18415" cmpd="sng">
                <a:solidFill>
                  <a:srgbClr val="9A0000"/>
                </a:solidFill>
                <a:prstDash val="solid"/>
              </a:ln>
              <a:solidFill>
                <a:srgbClr val="9A0000"/>
              </a:solidFill>
              <a:latin typeface="Calibri" pitchFamily="34" charset="0"/>
              <a:cs typeface="Calibri" pitchFamily="34" charset="0"/>
            </a:endParaRPr>
          </a:p>
          <a:p>
            <a:endParaRPr lang="it-IT" sz="700" dirty="0">
              <a:ln w="18415" cmpd="sng">
                <a:solidFill>
                  <a:srgbClr val="9A0000"/>
                </a:solidFill>
                <a:prstDash val="solid"/>
              </a:ln>
              <a:solidFill>
                <a:srgbClr val="9A0000"/>
              </a:solidFill>
              <a:latin typeface="Calibri" pitchFamily="34" charset="0"/>
              <a:cs typeface="Calibri" pitchFamily="34" charset="0"/>
            </a:endParaRPr>
          </a:p>
          <a:p>
            <a:r>
              <a:rPr lang="it-IT" sz="1700" dirty="0">
                <a:ln w="18415" cmpd="sng">
                  <a:solidFill>
                    <a:srgbClr val="9A0000"/>
                  </a:solidFill>
                  <a:prstDash val="solid"/>
                </a:ln>
                <a:solidFill>
                  <a:srgbClr val="9A0000"/>
                </a:solidFill>
                <a:latin typeface="Calibri" pitchFamily="34" charset="0"/>
                <a:cs typeface="Calibri" pitchFamily="34" charset="0"/>
              </a:rPr>
              <a:t>&gt; Struttura del campione</a:t>
            </a:r>
            <a:br>
              <a:rPr lang="it-IT" sz="1700" dirty="0">
                <a:latin typeface="Calibri" pitchFamily="34" charset="0"/>
                <a:cs typeface="Calibri" pitchFamily="34" charset="0"/>
              </a:rPr>
            </a:br>
            <a:r>
              <a:rPr lang="it-IT" sz="1700" dirty="0">
                <a:latin typeface="Calibri" pitchFamily="34" charset="0"/>
                <a:cs typeface="Calibri" pitchFamily="34" charset="0"/>
              </a:rPr>
              <a:t>Le unità di una popolazione sono solitamente elencante in una o più liste dalle quali si effettua l'estrazione casuale. Quando una popolazione deriva da un'unica lista allora si parla di </a:t>
            </a:r>
            <a:r>
              <a:rPr lang="it-IT" sz="1700" dirty="0">
                <a:ln w="18415" cmpd="sng">
                  <a:solidFill>
                    <a:sysClr val="windowText" lastClr="000000"/>
                  </a:solidFill>
                  <a:prstDash val="solid"/>
                </a:ln>
                <a:solidFill>
                  <a:sysClr val="windowText" lastClr="000000"/>
                </a:solidFill>
                <a:latin typeface="Calibri" pitchFamily="34" charset="0"/>
                <a:cs typeface="Calibri" pitchFamily="34" charset="0"/>
              </a:rPr>
              <a:t>campione semplice</a:t>
            </a:r>
            <a:r>
              <a:rPr lang="it-IT" sz="1700" dirty="0">
                <a:latin typeface="Calibri" pitchFamily="34" charset="0"/>
                <a:cs typeface="Calibri" pitchFamily="34" charset="0"/>
              </a:rPr>
              <a:t>, mentre nel caso in cui vi siano più liste strutturate secondo strati, gerarchie o altro si parla di </a:t>
            </a:r>
            <a:r>
              <a:rPr lang="it-IT" sz="1700" dirty="0">
                <a:ln w="18415" cmpd="sng">
                  <a:solidFill>
                    <a:sysClr val="windowText" lastClr="000000"/>
                  </a:solidFill>
                  <a:prstDash val="solid"/>
                </a:ln>
                <a:solidFill>
                  <a:sysClr val="windowText" lastClr="000000"/>
                </a:solidFill>
                <a:latin typeface="Calibri" pitchFamily="34" charset="0"/>
                <a:cs typeface="Calibri" pitchFamily="34" charset="0"/>
              </a:rPr>
              <a:t>campione complesso</a:t>
            </a:r>
          </a:p>
          <a:p>
            <a:endParaRPr lang="it-IT" sz="1000" b="1" dirty="0">
              <a:latin typeface="Calibri" pitchFamily="34" charset="0"/>
              <a:cs typeface="Calibri" pitchFamily="34" charset="0"/>
            </a:endParaRPr>
          </a:p>
          <a:p>
            <a:r>
              <a:rPr lang="it-IT" sz="1700" dirty="0">
                <a:ln w="18415" cmpd="sng">
                  <a:solidFill>
                    <a:srgbClr val="9A0000"/>
                  </a:solidFill>
                  <a:prstDash val="solid"/>
                </a:ln>
                <a:solidFill>
                  <a:srgbClr val="9A0000"/>
                </a:solidFill>
                <a:latin typeface="Calibri" pitchFamily="34" charset="0"/>
                <a:cs typeface="Calibri" pitchFamily="34" charset="0"/>
              </a:rPr>
              <a:t>&gt; Numerosità del campione</a:t>
            </a:r>
            <a:br>
              <a:rPr lang="it-IT" sz="1700" dirty="0">
                <a:latin typeface="Calibri" pitchFamily="34" charset="0"/>
                <a:cs typeface="Calibri" pitchFamily="34" charset="0"/>
              </a:rPr>
            </a:br>
            <a:r>
              <a:rPr lang="it-IT" sz="1700" dirty="0">
                <a:latin typeface="Calibri" pitchFamily="34" charset="0"/>
                <a:cs typeface="Calibri" pitchFamily="34" charset="0"/>
              </a:rPr>
              <a:t>La numerosità del campione dipende in parte dai tempi e dai costi dell’indagine, in parte dalla precisione delle stime che si vuole ottenere: più grande è il campione più le stime hanno una maggior precisione (minor errore)</a:t>
            </a:r>
          </a:p>
        </p:txBody>
      </p:sp>
      <p:sp>
        <p:nvSpPr>
          <p:cNvPr id="9" name="AutoShape 25"/>
          <p:cNvSpPr>
            <a:spLocks noChangeArrowheads="1"/>
          </p:cNvSpPr>
          <p:nvPr/>
        </p:nvSpPr>
        <p:spPr bwMode="auto">
          <a:xfrm>
            <a:off x="4283397" y="3428231"/>
            <a:ext cx="4537075" cy="504825"/>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sz="1700">
              <a:latin typeface="Calibri" pitchFamily="34" charset="0"/>
              <a:cs typeface="Calibri" pitchFamily="34" charset="0"/>
            </a:endParaRPr>
          </a:p>
        </p:txBody>
      </p:sp>
      <p:sp>
        <p:nvSpPr>
          <p:cNvPr id="10" name="AutoShape 25"/>
          <p:cNvSpPr>
            <a:spLocks noChangeArrowheads="1"/>
          </p:cNvSpPr>
          <p:nvPr/>
        </p:nvSpPr>
        <p:spPr bwMode="auto">
          <a:xfrm>
            <a:off x="4283397" y="2256939"/>
            <a:ext cx="4537075" cy="504825"/>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sz="1700">
              <a:latin typeface="Calibri" pitchFamily="34" charset="0"/>
              <a:cs typeface="Calibri" pitchFamily="34" charset="0"/>
            </a:endParaRPr>
          </a:p>
        </p:txBody>
      </p:sp>
      <p:sp>
        <p:nvSpPr>
          <p:cNvPr id="11" name="AutoShape 25"/>
          <p:cNvSpPr>
            <a:spLocks noChangeArrowheads="1"/>
          </p:cNvSpPr>
          <p:nvPr/>
        </p:nvSpPr>
        <p:spPr bwMode="auto">
          <a:xfrm>
            <a:off x="4282007" y="2838609"/>
            <a:ext cx="4537075" cy="504825"/>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sz="1700">
              <a:latin typeface="Calibri" pitchFamily="34" charset="0"/>
              <a:cs typeface="Calibri" pitchFamily="34" charset="0"/>
            </a:endParaRPr>
          </a:p>
        </p:txBody>
      </p:sp>
      <p:sp>
        <p:nvSpPr>
          <p:cNvPr id="12" name="Rectangle 13"/>
          <p:cNvSpPr>
            <a:spLocks noChangeArrowheads="1"/>
          </p:cNvSpPr>
          <p:nvPr/>
        </p:nvSpPr>
        <p:spPr bwMode="auto">
          <a:xfrm>
            <a:off x="680715" y="2335496"/>
            <a:ext cx="3386137" cy="1523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sz="1700" i="1" dirty="0">
                <a:ln w="18415" cmpd="sng">
                  <a:solidFill>
                    <a:srgbClr val="9A0000"/>
                  </a:solidFill>
                  <a:prstDash val="solid"/>
                </a:ln>
                <a:solidFill>
                  <a:srgbClr val="9A0000"/>
                </a:solidFill>
                <a:latin typeface="Calibri" pitchFamily="34" charset="0"/>
                <a:cs typeface="Calibri" pitchFamily="34" charset="0"/>
              </a:rPr>
              <a:t>con </a:t>
            </a:r>
            <a:r>
              <a:rPr lang="it-IT" sz="1700" i="1" dirty="0" err="1">
                <a:ln w="18415" cmpd="sng">
                  <a:solidFill>
                    <a:srgbClr val="9A0000"/>
                  </a:solidFill>
                  <a:prstDash val="solid"/>
                </a:ln>
                <a:solidFill>
                  <a:srgbClr val="9A0000"/>
                </a:solidFill>
                <a:latin typeface="Calibri" pitchFamily="34" charset="0"/>
                <a:cs typeface="Calibri" pitchFamily="34" charset="0"/>
              </a:rPr>
              <a:t>reimmissione</a:t>
            </a:r>
            <a:endParaRPr lang="it-IT" sz="1700" dirty="0">
              <a:latin typeface="Calibri" pitchFamily="34" charset="0"/>
              <a:cs typeface="Calibri" pitchFamily="34" charset="0"/>
            </a:endParaRPr>
          </a:p>
          <a:p>
            <a:endParaRPr lang="it-IT" sz="2100" dirty="0">
              <a:latin typeface="Calibri" pitchFamily="34" charset="0"/>
              <a:cs typeface="Calibri" pitchFamily="34" charset="0"/>
            </a:endParaRPr>
          </a:p>
          <a:p>
            <a:r>
              <a:rPr lang="it-IT" sz="1700" i="1" dirty="0">
                <a:ln w="18415" cmpd="sng">
                  <a:solidFill>
                    <a:srgbClr val="9A0000"/>
                  </a:solidFill>
                  <a:prstDash val="solid"/>
                </a:ln>
                <a:solidFill>
                  <a:srgbClr val="9A0000"/>
                </a:solidFill>
                <a:latin typeface="Calibri" pitchFamily="34" charset="0"/>
                <a:cs typeface="Calibri" pitchFamily="34" charset="0"/>
              </a:rPr>
              <a:t>senza </a:t>
            </a:r>
            <a:r>
              <a:rPr lang="it-IT" sz="1700" i="1" dirty="0" err="1">
                <a:ln w="18415" cmpd="sng">
                  <a:solidFill>
                    <a:srgbClr val="9A0000"/>
                  </a:solidFill>
                  <a:prstDash val="solid"/>
                </a:ln>
                <a:solidFill>
                  <a:srgbClr val="9A0000"/>
                </a:solidFill>
                <a:latin typeface="Calibri" pitchFamily="34" charset="0"/>
                <a:cs typeface="Calibri" pitchFamily="34" charset="0"/>
              </a:rPr>
              <a:t>reimmissione</a:t>
            </a:r>
            <a:endParaRPr lang="it-IT" sz="1700" dirty="0">
              <a:latin typeface="Calibri" pitchFamily="34" charset="0"/>
              <a:cs typeface="Calibri" pitchFamily="34" charset="0"/>
            </a:endParaRPr>
          </a:p>
          <a:p>
            <a:endParaRPr lang="it-IT" sz="2100" dirty="0">
              <a:latin typeface="Calibri" pitchFamily="34" charset="0"/>
              <a:cs typeface="Calibri" pitchFamily="34" charset="0"/>
            </a:endParaRPr>
          </a:p>
          <a:p>
            <a:r>
              <a:rPr lang="it-IT" sz="1700" i="1" dirty="0">
                <a:ln w="18415" cmpd="sng">
                  <a:solidFill>
                    <a:srgbClr val="9A0000"/>
                  </a:solidFill>
                  <a:prstDash val="solid"/>
                </a:ln>
                <a:solidFill>
                  <a:srgbClr val="9A0000"/>
                </a:solidFill>
                <a:latin typeface="Calibri" pitchFamily="34" charset="0"/>
                <a:cs typeface="Calibri" pitchFamily="34" charset="0"/>
              </a:rPr>
              <a:t>sistematica</a:t>
            </a:r>
          </a:p>
        </p:txBody>
      </p:sp>
      <p:sp>
        <p:nvSpPr>
          <p:cNvPr id="13" name="Rectangle 15"/>
          <p:cNvSpPr>
            <a:spLocks noChangeArrowheads="1"/>
          </p:cNvSpPr>
          <p:nvPr/>
        </p:nvSpPr>
        <p:spPr bwMode="auto">
          <a:xfrm>
            <a:off x="4320108" y="2256939"/>
            <a:ext cx="449897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sz="1400" b="1" i="1" dirty="0">
                <a:latin typeface="Calibri" pitchFamily="34" charset="0"/>
                <a:cs typeface="Calibri" pitchFamily="34" charset="0"/>
              </a:rPr>
              <a:t>un’unità può essere estratta più volte, con una probabilità di estrazione sempre </a:t>
            </a:r>
            <a:r>
              <a:rPr lang="it-IT" sz="1400" b="1" i="1" u="sng" dirty="0">
                <a:latin typeface="Calibri" pitchFamily="34" charset="0"/>
                <a:cs typeface="Calibri" pitchFamily="34" charset="0"/>
              </a:rPr>
              <a:t>costante</a:t>
            </a:r>
          </a:p>
        </p:txBody>
      </p:sp>
      <p:sp>
        <p:nvSpPr>
          <p:cNvPr id="14" name="Rectangle 16"/>
          <p:cNvSpPr>
            <a:spLocks noChangeArrowheads="1"/>
          </p:cNvSpPr>
          <p:nvPr/>
        </p:nvSpPr>
        <p:spPr bwMode="auto">
          <a:xfrm>
            <a:off x="4320108" y="2833003"/>
            <a:ext cx="449897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400" b="1" i="1" dirty="0">
                <a:latin typeface="Calibri" pitchFamily="34" charset="0"/>
                <a:cs typeface="Calibri" pitchFamily="34" charset="0"/>
              </a:rPr>
              <a:t>ciascuna unità è scelta una sola volta e la probabilità di estrazione delle unità </a:t>
            </a:r>
            <a:r>
              <a:rPr lang="it-IT" sz="1400" b="1" i="1" u="sng" dirty="0">
                <a:latin typeface="Calibri" pitchFamily="34" charset="0"/>
                <a:cs typeface="Calibri" pitchFamily="34" charset="0"/>
              </a:rPr>
              <a:t>varia</a:t>
            </a:r>
            <a:r>
              <a:rPr lang="it-IT" sz="1400" b="1" i="1" dirty="0">
                <a:latin typeface="Calibri" pitchFamily="34" charset="0"/>
                <a:cs typeface="Calibri" pitchFamily="34" charset="0"/>
              </a:rPr>
              <a:t> ad ogni passo dell’estrazione</a:t>
            </a:r>
          </a:p>
        </p:txBody>
      </p:sp>
      <p:sp>
        <p:nvSpPr>
          <p:cNvPr id="15" name="Rectangle 17"/>
          <p:cNvSpPr>
            <a:spLocks noChangeArrowheads="1"/>
          </p:cNvSpPr>
          <p:nvPr/>
        </p:nvSpPr>
        <p:spPr bwMode="auto">
          <a:xfrm>
            <a:off x="4318521" y="3409067"/>
            <a:ext cx="450056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sz="1400" b="1" i="1" dirty="0">
                <a:latin typeface="Calibri" pitchFamily="34" charset="0"/>
                <a:cs typeface="Calibri" pitchFamily="34" charset="0"/>
              </a:rPr>
              <a:t>si mettono in sequenza le unità e se ne seleziona una ogni k, con un passo di campionamento costante</a:t>
            </a:r>
          </a:p>
        </p:txBody>
      </p:sp>
      <p:sp>
        <p:nvSpPr>
          <p:cNvPr id="16" name="AutoShape 18"/>
          <p:cNvSpPr>
            <a:spLocks noChangeArrowheads="1"/>
          </p:cNvSpPr>
          <p:nvPr/>
        </p:nvSpPr>
        <p:spPr bwMode="auto">
          <a:xfrm>
            <a:off x="3707333" y="2400583"/>
            <a:ext cx="503238" cy="222250"/>
          </a:xfrm>
          <a:prstGeom prst="rightArrow">
            <a:avLst>
              <a:gd name="adj1" fmla="val 50000"/>
              <a:gd name="adj2" fmla="val 56607"/>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17" name="AutoShape 19"/>
          <p:cNvSpPr>
            <a:spLocks noChangeArrowheads="1"/>
          </p:cNvSpPr>
          <p:nvPr/>
        </p:nvSpPr>
        <p:spPr bwMode="auto">
          <a:xfrm>
            <a:off x="3707333" y="2976722"/>
            <a:ext cx="503238" cy="222250"/>
          </a:xfrm>
          <a:prstGeom prst="rightArrow">
            <a:avLst>
              <a:gd name="adj1" fmla="val 50000"/>
              <a:gd name="adj2" fmla="val 56607"/>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18" name="AutoShape 20"/>
          <p:cNvSpPr>
            <a:spLocks noChangeArrowheads="1"/>
          </p:cNvSpPr>
          <p:nvPr/>
        </p:nvSpPr>
        <p:spPr bwMode="auto">
          <a:xfrm>
            <a:off x="3707333" y="3572024"/>
            <a:ext cx="503238" cy="222250"/>
          </a:xfrm>
          <a:prstGeom prst="rightArrow">
            <a:avLst>
              <a:gd name="adj1" fmla="val 50000"/>
              <a:gd name="adj2" fmla="val 56607"/>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19" name="WordArt 21"/>
          <p:cNvSpPr>
            <a:spLocks noChangeAspect="1" noChangeArrowheads="1" noChangeShapeType="1" noTextEdit="1"/>
          </p:cNvSpPr>
          <p:nvPr/>
        </p:nvSpPr>
        <p:spPr bwMode="auto">
          <a:xfrm>
            <a:off x="427981" y="2427883"/>
            <a:ext cx="255587" cy="1730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1700" b="1" kern="10">
                <a:ln w="9525">
                  <a:solidFill>
                    <a:schemeClr val="tx1"/>
                  </a:solidFill>
                  <a:round/>
                  <a:headEnd/>
                  <a:tailEnd/>
                </a:ln>
                <a:latin typeface="Calibri" pitchFamily="34" charset="0"/>
                <a:cs typeface="Calibri" pitchFamily="34" charset="0"/>
              </a:rPr>
              <a:t>(1)</a:t>
            </a:r>
          </a:p>
        </p:txBody>
      </p:sp>
      <p:sp>
        <p:nvSpPr>
          <p:cNvPr id="20" name="WordArt 22"/>
          <p:cNvSpPr>
            <a:spLocks noChangeAspect="1" noChangeArrowheads="1" noChangeShapeType="1" noTextEdit="1"/>
          </p:cNvSpPr>
          <p:nvPr/>
        </p:nvSpPr>
        <p:spPr bwMode="auto">
          <a:xfrm>
            <a:off x="427981" y="3020006"/>
            <a:ext cx="255587" cy="17303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1700" b="1" kern="10">
                <a:ln w="9525">
                  <a:solidFill>
                    <a:schemeClr val="tx1"/>
                  </a:solidFill>
                  <a:round/>
                  <a:headEnd/>
                  <a:tailEnd/>
                </a:ln>
                <a:latin typeface="Calibri" pitchFamily="34" charset="0"/>
                <a:cs typeface="Calibri" pitchFamily="34" charset="0"/>
              </a:rPr>
              <a:t>(2)</a:t>
            </a:r>
          </a:p>
        </p:txBody>
      </p:sp>
      <p:sp>
        <p:nvSpPr>
          <p:cNvPr id="21" name="WordArt 23"/>
          <p:cNvSpPr>
            <a:spLocks noChangeAspect="1" noChangeArrowheads="1" noChangeShapeType="1" noTextEdit="1"/>
          </p:cNvSpPr>
          <p:nvPr/>
        </p:nvSpPr>
        <p:spPr bwMode="auto">
          <a:xfrm>
            <a:off x="427981" y="3596069"/>
            <a:ext cx="255587" cy="1730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1700" b="1" kern="10">
                <a:ln w="9525">
                  <a:solidFill>
                    <a:schemeClr val="tx1"/>
                  </a:solidFill>
                  <a:round/>
                  <a:headEnd/>
                  <a:tailEnd/>
                </a:ln>
                <a:latin typeface="Calibri" pitchFamily="34" charset="0"/>
                <a:cs typeface="Calibri" pitchFamily="34" charset="0"/>
              </a:rPr>
              <a:t>(3)</a:t>
            </a:r>
          </a:p>
        </p:txBody>
      </p:sp>
    </p:spTree>
    <p:extLst>
      <p:ext uri="{BB962C8B-B14F-4D97-AF65-F5344CB8AC3E}">
        <p14:creationId xmlns:p14="http://schemas.microsoft.com/office/powerpoint/2010/main" val="763974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5" name="Rectangle 9"/>
          <p:cNvSpPr>
            <a:spLocks noChangeArrowheads="1"/>
          </p:cNvSpPr>
          <p:nvPr/>
        </p:nvSpPr>
        <p:spPr bwMode="auto">
          <a:xfrm>
            <a:off x="468561" y="1577985"/>
            <a:ext cx="8207375" cy="1246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sz="1700" dirty="0">
                <a:latin typeface="Calibri" pitchFamily="34" charset="0"/>
                <a:cs typeface="Calibri" pitchFamily="34" charset="0"/>
              </a:rPr>
              <a:t>Per effettuare un’estrazione casuale si ricorre generalmente a 2 metodi:</a:t>
            </a:r>
          </a:p>
          <a:p>
            <a:endParaRPr lang="it-IT" sz="1700" dirty="0">
              <a:latin typeface="Calibri" pitchFamily="34" charset="0"/>
              <a:cs typeface="Calibri" pitchFamily="34" charset="0"/>
            </a:endParaRPr>
          </a:p>
          <a:p>
            <a:r>
              <a:rPr lang="it-IT" sz="1700" dirty="0">
                <a:ln w="18415" cmpd="sng">
                  <a:solidFill>
                    <a:schemeClr val="tx1"/>
                  </a:solidFill>
                  <a:prstDash val="solid"/>
                </a:ln>
                <a:latin typeface="Calibri" pitchFamily="34" charset="0"/>
                <a:cs typeface="Calibri" pitchFamily="34" charset="0"/>
              </a:rPr>
              <a:t> 	Tavole dei numeri casuali</a:t>
            </a:r>
            <a:endParaRPr lang="it-IT" sz="1700" i="1" dirty="0">
              <a:ln w="18415" cmpd="sng">
                <a:solidFill>
                  <a:schemeClr val="tx1"/>
                </a:solidFill>
                <a:prstDash val="solid"/>
              </a:ln>
              <a:latin typeface="Calibri" pitchFamily="34" charset="0"/>
              <a:cs typeface="Calibri" pitchFamily="34" charset="0"/>
            </a:endParaRPr>
          </a:p>
          <a:p>
            <a:endParaRPr lang="it-IT" sz="700" dirty="0">
              <a:ln w="18415" cmpd="sng">
                <a:solidFill>
                  <a:schemeClr val="tx1"/>
                </a:solidFill>
                <a:prstDash val="solid"/>
              </a:ln>
              <a:latin typeface="Calibri" pitchFamily="34" charset="0"/>
              <a:cs typeface="Calibri" pitchFamily="34" charset="0"/>
            </a:endParaRPr>
          </a:p>
          <a:p>
            <a:r>
              <a:rPr lang="it-IT" sz="1700" dirty="0">
                <a:ln w="18415" cmpd="sng">
                  <a:solidFill>
                    <a:schemeClr val="tx1"/>
                  </a:solidFill>
                  <a:prstDash val="solid"/>
                </a:ln>
                <a:latin typeface="Calibri" pitchFamily="34" charset="0"/>
                <a:cs typeface="Calibri" pitchFamily="34" charset="0"/>
              </a:rPr>
              <a:t>	Algoritmi di generazione di numeri </a:t>
            </a:r>
            <a:r>
              <a:rPr lang="it-IT" sz="1700" i="1" dirty="0">
                <a:ln w="18415" cmpd="sng">
                  <a:solidFill>
                    <a:schemeClr val="tx1"/>
                  </a:solidFill>
                  <a:prstDash val="solid"/>
                </a:ln>
                <a:latin typeface="Calibri" pitchFamily="34" charset="0"/>
                <a:cs typeface="Calibri" pitchFamily="34" charset="0"/>
              </a:rPr>
              <a:t>pseudo-casuali</a:t>
            </a:r>
            <a:r>
              <a:rPr lang="it-IT" sz="1700" dirty="0">
                <a:ln w="18415" cmpd="sng">
                  <a:solidFill>
                    <a:schemeClr val="tx1"/>
                  </a:solidFill>
                  <a:prstDash val="solid"/>
                </a:ln>
                <a:latin typeface="Calibri" pitchFamily="34" charset="0"/>
                <a:cs typeface="Calibri" pitchFamily="34" charset="0"/>
              </a:rPr>
              <a:t>  (con il computer)</a:t>
            </a:r>
          </a:p>
        </p:txBody>
      </p:sp>
      <p:sp>
        <p:nvSpPr>
          <p:cNvPr id="60427" name="AutoShape 11"/>
          <p:cNvSpPr>
            <a:spLocks noChangeArrowheads="1"/>
          </p:cNvSpPr>
          <p:nvPr/>
        </p:nvSpPr>
        <p:spPr bwMode="auto">
          <a:xfrm>
            <a:off x="862871" y="2196671"/>
            <a:ext cx="468000" cy="18000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60428" name="AutoShape 12"/>
          <p:cNvSpPr>
            <a:spLocks noChangeArrowheads="1"/>
          </p:cNvSpPr>
          <p:nvPr/>
        </p:nvSpPr>
        <p:spPr bwMode="auto">
          <a:xfrm>
            <a:off x="862871" y="2550113"/>
            <a:ext cx="468000" cy="18000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
        <p:nvSpPr>
          <p:cNvPr id="20" name="Rettangolo 19"/>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22"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9</a:t>
            </a:fld>
            <a:r>
              <a:rPr lang="it-IT" sz="2000" b="1" kern="0" dirty="0">
                <a:solidFill>
                  <a:sysClr val="window" lastClr="FFFFFF"/>
                </a:solidFill>
                <a:latin typeface="Calibri" pitchFamily="34" charset="0"/>
                <a:cs typeface="Calibri" pitchFamily="34" charset="0"/>
              </a:rPr>
              <a:t> – Selezione casuale delle unità</a:t>
            </a:r>
          </a:p>
        </p:txBody>
      </p:sp>
      <p:sp>
        <p:nvSpPr>
          <p:cNvPr id="24" name="Rettangolo 23"/>
          <p:cNvSpPr/>
          <p:nvPr/>
        </p:nvSpPr>
        <p:spPr>
          <a:xfrm>
            <a:off x="264244" y="2996952"/>
            <a:ext cx="8700243" cy="2769989"/>
          </a:xfrm>
          <a:prstGeom prst="rect">
            <a:avLst/>
          </a:prstGeom>
        </p:spPr>
        <p:txBody>
          <a:bodyPr wrap="square">
            <a:spAutoFit/>
          </a:bodyPr>
          <a:lstStyle/>
          <a:p>
            <a:r>
              <a:rPr lang="en-US" sz="1700" dirty="0" err="1">
                <a:latin typeface="Calibri" pitchFamily="34" charset="0"/>
                <a:cs typeface="Calibri" pitchFamily="34" charset="0"/>
              </a:rPr>
              <a:t>Una</a:t>
            </a:r>
            <a:r>
              <a:rPr lang="en-US" sz="1700" dirty="0">
                <a:latin typeface="Calibri" pitchFamily="34" charset="0"/>
                <a:cs typeface="Calibri" pitchFamily="34" charset="0"/>
              </a:rPr>
              <a:t> </a:t>
            </a:r>
            <a:r>
              <a:rPr lang="en-US" sz="1700" dirty="0" err="1">
                <a:latin typeface="Calibri" pitchFamily="34" charset="0"/>
                <a:cs typeface="Calibri" pitchFamily="34" charset="0"/>
              </a:rPr>
              <a:t>sequenza</a:t>
            </a:r>
            <a:r>
              <a:rPr lang="en-US" sz="1700" dirty="0">
                <a:latin typeface="Calibri" pitchFamily="34" charset="0"/>
                <a:cs typeface="Calibri" pitchFamily="34" charset="0"/>
              </a:rPr>
              <a:t> di </a:t>
            </a:r>
            <a:r>
              <a:rPr lang="en-US" sz="1700" dirty="0" err="1">
                <a:ln>
                  <a:solidFill>
                    <a:srgbClr val="9A0000"/>
                  </a:solidFill>
                </a:ln>
                <a:solidFill>
                  <a:srgbClr val="9A0000"/>
                </a:solidFill>
                <a:latin typeface="Calibri" pitchFamily="34" charset="0"/>
                <a:cs typeface="Calibri" pitchFamily="34" charset="0"/>
              </a:rPr>
              <a:t>numeri</a:t>
            </a:r>
            <a:r>
              <a:rPr lang="en-US" sz="1700" dirty="0">
                <a:ln>
                  <a:solidFill>
                    <a:srgbClr val="9A0000"/>
                  </a:solidFill>
                </a:ln>
                <a:solidFill>
                  <a:srgbClr val="9A0000"/>
                </a:solidFill>
                <a:latin typeface="Calibri" pitchFamily="34" charset="0"/>
                <a:cs typeface="Calibri" pitchFamily="34" charset="0"/>
              </a:rPr>
              <a:t> </a:t>
            </a:r>
            <a:r>
              <a:rPr lang="en-US" sz="1700" dirty="0" err="1">
                <a:ln>
                  <a:solidFill>
                    <a:srgbClr val="9A0000"/>
                  </a:solidFill>
                </a:ln>
                <a:solidFill>
                  <a:srgbClr val="9A0000"/>
                </a:solidFill>
                <a:latin typeface="Calibri" pitchFamily="34" charset="0"/>
                <a:cs typeface="Calibri" pitchFamily="34" charset="0"/>
              </a:rPr>
              <a:t>casuali</a:t>
            </a:r>
            <a:r>
              <a:rPr lang="en-US" sz="1700" dirty="0">
                <a:latin typeface="Calibri" pitchFamily="34" charset="0"/>
                <a:cs typeface="Calibri" pitchFamily="34" charset="0"/>
              </a:rPr>
              <a:t> è </a:t>
            </a:r>
            <a:r>
              <a:rPr lang="en-US" sz="1700" dirty="0" err="1">
                <a:latin typeface="Calibri" pitchFamily="34" charset="0"/>
                <a:cs typeface="Calibri" pitchFamily="34" charset="0"/>
              </a:rPr>
              <a:t>una</a:t>
            </a:r>
            <a:r>
              <a:rPr lang="en-US" sz="1700" dirty="0">
                <a:latin typeface="Calibri" pitchFamily="34" charset="0"/>
                <a:cs typeface="Calibri" pitchFamily="34" charset="0"/>
              </a:rPr>
              <a:t> </a:t>
            </a:r>
            <a:r>
              <a:rPr lang="en-US" sz="1700" dirty="0" err="1">
                <a:latin typeface="Calibri" pitchFamily="34" charset="0"/>
                <a:cs typeface="Calibri" pitchFamily="34" charset="0"/>
              </a:rPr>
              <a:t>sequenza</a:t>
            </a:r>
            <a:r>
              <a:rPr lang="en-US" sz="1700" dirty="0">
                <a:latin typeface="Calibri" pitchFamily="34" charset="0"/>
                <a:cs typeface="Calibri" pitchFamily="34" charset="0"/>
              </a:rPr>
              <a:t> di </a:t>
            </a:r>
            <a:r>
              <a:rPr lang="en-US" sz="1700" dirty="0" err="1">
                <a:latin typeface="Calibri" pitchFamily="34" charset="0"/>
                <a:cs typeface="Calibri" pitchFamily="34" charset="0"/>
              </a:rPr>
              <a:t>numeri</a:t>
            </a:r>
            <a:r>
              <a:rPr lang="en-US" sz="1700" dirty="0">
                <a:latin typeface="Calibri" pitchFamily="34" charset="0"/>
                <a:cs typeface="Calibri" pitchFamily="34" charset="0"/>
              </a:rPr>
              <a:t> </a:t>
            </a:r>
            <a:r>
              <a:rPr lang="en-US" sz="1700" dirty="0" err="1">
                <a:latin typeface="Calibri" pitchFamily="34" charset="0"/>
                <a:cs typeface="Calibri" pitchFamily="34" charset="0"/>
              </a:rPr>
              <a:t>che</a:t>
            </a:r>
            <a:r>
              <a:rPr lang="en-US" sz="1700" dirty="0">
                <a:latin typeface="Calibri" pitchFamily="34" charset="0"/>
                <a:cs typeface="Calibri" pitchFamily="34" charset="0"/>
              </a:rPr>
              <a:t> “</a:t>
            </a:r>
            <a:r>
              <a:rPr lang="en-US" sz="1700" dirty="0" err="1">
                <a:latin typeface="Calibri" pitchFamily="34" charset="0"/>
                <a:cs typeface="Calibri" pitchFamily="34" charset="0"/>
              </a:rPr>
              <a:t>sembrano</a:t>
            </a:r>
            <a:r>
              <a:rPr lang="en-US" sz="1700" dirty="0">
                <a:latin typeface="Calibri" pitchFamily="34" charset="0"/>
                <a:cs typeface="Calibri" pitchFamily="34" charset="0"/>
              </a:rPr>
              <a:t>” </a:t>
            </a:r>
            <a:r>
              <a:rPr lang="en-US" sz="1700" dirty="0" err="1">
                <a:latin typeface="Calibri" pitchFamily="34" charset="0"/>
                <a:cs typeface="Calibri" pitchFamily="34" charset="0"/>
              </a:rPr>
              <a:t>impredicibili</a:t>
            </a:r>
            <a:r>
              <a:rPr lang="en-US" sz="1700" dirty="0">
                <a:latin typeface="Calibri" pitchFamily="34" charset="0"/>
                <a:cs typeface="Calibri" pitchFamily="34" charset="0"/>
              </a:rPr>
              <a:t> ma </a:t>
            </a:r>
            <a:r>
              <a:rPr lang="en-US" sz="1700" dirty="0" err="1">
                <a:latin typeface="Calibri" pitchFamily="34" charset="0"/>
                <a:cs typeface="Calibri" pitchFamily="34" charset="0"/>
              </a:rPr>
              <a:t>che</a:t>
            </a:r>
            <a:r>
              <a:rPr lang="en-US" sz="1700" dirty="0">
                <a:latin typeface="Calibri" pitchFamily="34" charset="0"/>
                <a:cs typeface="Calibri" pitchFamily="34" charset="0"/>
              </a:rPr>
              <a:t> </a:t>
            </a:r>
            <a:r>
              <a:rPr lang="en-US" sz="1700" dirty="0" err="1">
                <a:latin typeface="Calibri" pitchFamily="34" charset="0"/>
                <a:cs typeface="Calibri" pitchFamily="34" charset="0"/>
              </a:rPr>
              <a:t>hanno</a:t>
            </a:r>
            <a:r>
              <a:rPr lang="en-US" sz="1700" dirty="0">
                <a:latin typeface="Calibri" pitchFamily="34" charset="0"/>
                <a:cs typeface="Calibri" pitchFamily="34" charset="0"/>
              </a:rPr>
              <a:t> definite </a:t>
            </a:r>
            <a:r>
              <a:rPr lang="en-US" sz="1700" dirty="0" err="1">
                <a:latin typeface="Calibri" pitchFamily="34" charset="0"/>
                <a:cs typeface="Calibri" pitchFamily="34" charset="0"/>
              </a:rPr>
              <a:t>proprietà</a:t>
            </a:r>
            <a:endParaRPr lang="en-US" sz="1700" dirty="0">
              <a:latin typeface="Calibri" pitchFamily="34" charset="0"/>
              <a:cs typeface="Calibri" pitchFamily="34" charset="0"/>
            </a:endParaRPr>
          </a:p>
          <a:p>
            <a:endParaRPr lang="en-US" sz="700" dirty="0">
              <a:latin typeface="Calibri" pitchFamily="34" charset="0"/>
              <a:cs typeface="Calibri" pitchFamily="34" charset="0"/>
            </a:endParaRPr>
          </a:p>
          <a:p>
            <a:r>
              <a:rPr lang="en-US" sz="1700" dirty="0">
                <a:latin typeface="Calibri" pitchFamily="34" charset="0"/>
                <a:cs typeface="Calibri" pitchFamily="34" charset="0"/>
              </a:rPr>
              <a:t>	(1) </a:t>
            </a:r>
            <a:r>
              <a:rPr lang="en-US" sz="1700" dirty="0" err="1">
                <a:latin typeface="Calibri" pitchFamily="34" charset="0"/>
                <a:cs typeface="Calibri" pitchFamily="34" charset="0"/>
              </a:rPr>
              <a:t>i</a:t>
            </a:r>
            <a:r>
              <a:rPr lang="en-US" sz="1700" dirty="0">
                <a:latin typeface="Calibri" pitchFamily="34" charset="0"/>
                <a:cs typeface="Calibri" pitchFamily="34" charset="0"/>
              </a:rPr>
              <a:t> </a:t>
            </a:r>
            <a:r>
              <a:rPr lang="en-US" sz="1700" dirty="0" err="1">
                <a:latin typeface="Calibri" pitchFamily="34" charset="0"/>
                <a:cs typeface="Calibri" pitchFamily="34" charset="0"/>
              </a:rPr>
              <a:t>numeri</a:t>
            </a:r>
            <a:r>
              <a:rPr lang="en-US" sz="1700" dirty="0">
                <a:latin typeface="Calibri" pitchFamily="34" charset="0"/>
                <a:cs typeface="Calibri" pitchFamily="34" charset="0"/>
              </a:rPr>
              <a:t> non </a:t>
            </a:r>
            <a:r>
              <a:rPr lang="en-US" sz="1700" dirty="0" err="1">
                <a:latin typeface="Calibri" pitchFamily="34" charset="0"/>
                <a:cs typeface="Calibri" pitchFamily="34" charset="0"/>
              </a:rPr>
              <a:t>sono</a:t>
            </a:r>
            <a:r>
              <a:rPr lang="en-US" sz="1700" dirty="0">
                <a:latin typeface="Calibri" pitchFamily="34" charset="0"/>
                <a:cs typeface="Calibri" pitchFamily="34" charset="0"/>
              </a:rPr>
              <a:t> </a:t>
            </a:r>
            <a:r>
              <a:rPr lang="en-US" sz="1700" dirty="0" err="1">
                <a:latin typeface="Calibri" pitchFamily="34" charset="0"/>
                <a:cs typeface="Calibri" pitchFamily="34" charset="0"/>
              </a:rPr>
              <a:t>tra</a:t>
            </a:r>
            <a:r>
              <a:rPr lang="en-US" sz="1700" dirty="0">
                <a:latin typeface="Calibri" pitchFamily="34" charset="0"/>
                <a:cs typeface="Calibri" pitchFamily="34" charset="0"/>
              </a:rPr>
              <a:t> </a:t>
            </a:r>
            <a:r>
              <a:rPr lang="en-US" sz="1700" dirty="0" err="1">
                <a:latin typeface="Calibri" pitchFamily="34" charset="0"/>
                <a:cs typeface="Calibri" pitchFamily="34" charset="0"/>
              </a:rPr>
              <a:t>loro</a:t>
            </a:r>
            <a:r>
              <a:rPr lang="en-US" sz="1700" dirty="0">
                <a:latin typeface="Calibri" pitchFamily="34" charset="0"/>
                <a:cs typeface="Calibri" pitchFamily="34" charset="0"/>
              </a:rPr>
              <a:t> </a:t>
            </a:r>
            <a:r>
              <a:rPr lang="en-US" sz="1700" dirty="0" err="1">
                <a:latin typeface="Calibri" pitchFamily="34" charset="0"/>
                <a:cs typeface="Calibri" pitchFamily="34" charset="0"/>
              </a:rPr>
              <a:t>correlati</a:t>
            </a:r>
            <a:r>
              <a:rPr lang="en-US" sz="1700" dirty="0">
                <a:latin typeface="Calibri" pitchFamily="34" charset="0"/>
                <a:cs typeface="Calibri" pitchFamily="34" charset="0"/>
              </a:rPr>
              <a:t> (non è </a:t>
            </a:r>
            <a:r>
              <a:rPr lang="en-US" sz="1700" dirty="0" err="1">
                <a:latin typeface="Calibri" pitchFamily="34" charset="0"/>
                <a:cs typeface="Calibri" pitchFamily="34" charset="0"/>
              </a:rPr>
              <a:t>possibile</a:t>
            </a:r>
            <a:r>
              <a:rPr lang="en-US" sz="1700" dirty="0">
                <a:latin typeface="Calibri" pitchFamily="34" charset="0"/>
                <a:cs typeface="Calibri" pitchFamily="34" charset="0"/>
              </a:rPr>
              <a:t> </a:t>
            </a:r>
            <a:r>
              <a:rPr lang="en-US" sz="1700" dirty="0" err="1">
                <a:latin typeface="Calibri" pitchFamily="34" charset="0"/>
                <a:cs typeface="Calibri" pitchFamily="34" charset="0"/>
              </a:rPr>
              <a:t>individuare</a:t>
            </a:r>
            <a:r>
              <a:rPr lang="en-US" sz="1700" dirty="0">
                <a:latin typeface="Calibri" pitchFamily="34" charset="0"/>
                <a:cs typeface="Calibri" pitchFamily="34" charset="0"/>
              </a:rPr>
              <a:t> </a:t>
            </a:r>
            <a:r>
              <a:rPr lang="en-US" sz="1700" dirty="0" err="1">
                <a:latin typeface="Calibri" pitchFamily="34" charset="0"/>
                <a:cs typeface="Calibri" pitchFamily="34" charset="0"/>
              </a:rPr>
              <a:t>alcuna</a:t>
            </a:r>
            <a:r>
              <a:rPr lang="en-US" sz="1700" dirty="0">
                <a:latin typeface="Calibri" pitchFamily="34" charset="0"/>
                <a:cs typeface="Calibri" pitchFamily="34" charset="0"/>
              </a:rPr>
              <a:t> </a:t>
            </a:r>
            <a:r>
              <a:rPr lang="en-US" sz="1700" dirty="0" err="1">
                <a:latin typeface="Calibri" pitchFamily="34" charset="0"/>
                <a:cs typeface="Calibri" pitchFamily="34" charset="0"/>
              </a:rPr>
              <a:t>regolarità</a:t>
            </a:r>
            <a:r>
              <a:rPr lang="en-US" sz="1700" dirty="0">
                <a:latin typeface="Calibri" pitchFamily="34" charset="0"/>
                <a:cs typeface="Calibri" pitchFamily="34" charset="0"/>
              </a:rPr>
              <a:t>)</a:t>
            </a:r>
          </a:p>
          <a:p>
            <a:endParaRPr lang="en-US" sz="700" dirty="0">
              <a:latin typeface="Calibri" pitchFamily="34" charset="0"/>
              <a:cs typeface="Calibri" pitchFamily="34" charset="0"/>
            </a:endParaRPr>
          </a:p>
          <a:p>
            <a:r>
              <a:rPr lang="en-US" sz="1700" dirty="0">
                <a:latin typeface="Calibri" pitchFamily="34" charset="0"/>
                <a:cs typeface="Calibri" pitchFamily="34" charset="0"/>
              </a:rPr>
              <a:t>	(2) </a:t>
            </a:r>
            <a:r>
              <a:rPr lang="en-US" sz="1700" dirty="0" err="1">
                <a:latin typeface="Calibri" pitchFamily="34" charset="0"/>
                <a:cs typeface="Calibri" pitchFamily="34" charset="0"/>
              </a:rPr>
              <a:t>si</a:t>
            </a:r>
            <a:r>
              <a:rPr lang="en-US" sz="1700" dirty="0">
                <a:latin typeface="Calibri" pitchFamily="34" charset="0"/>
                <a:cs typeface="Calibri" pitchFamily="34" charset="0"/>
              </a:rPr>
              <a:t> </a:t>
            </a:r>
            <a:r>
              <a:rPr lang="en-US" sz="1700" dirty="0" err="1">
                <a:latin typeface="Calibri" pitchFamily="34" charset="0"/>
                <a:cs typeface="Calibri" pitchFamily="34" charset="0"/>
              </a:rPr>
              <a:t>distribuiscono</a:t>
            </a:r>
            <a:r>
              <a:rPr lang="en-US" sz="1700" dirty="0">
                <a:latin typeface="Calibri" pitchFamily="34" charset="0"/>
                <a:cs typeface="Calibri" pitchFamily="34" charset="0"/>
              </a:rPr>
              <a:t> </a:t>
            </a:r>
            <a:r>
              <a:rPr lang="en-US" sz="1700" dirty="0" err="1">
                <a:latin typeface="Calibri" pitchFamily="34" charset="0"/>
                <a:cs typeface="Calibri" pitchFamily="34" charset="0"/>
              </a:rPr>
              <a:t>uniformemente</a:t>
            </a:r>
            <a:r>
              <a:rPr lang="en-US" sz="1700" dirty="0">
                <a:latin typeface="Calibri" pitchFamily="34" charset="0"/>
                <a:cs typeface="Calibri" pitchFamily="34" charset="0"/>
              </a:rPr>
              <a:t> (</a:t>
            </a:r>
            <a:r>
              <a:rPr lang="en-US" sz="1700" dirty="0" err="1">
                <a:latin typeface="Calibri" pitchFamily="34" charset="0"/>
                <a:cs typeface="Calibri" pitchFamily="34" charset="0"/>
              </a:rPr>
              <a:t>stessa</a:t>
            </a:r>
            <a:r>
              <a:rPr lang="en-US" sz="1700" dirty="0">
                <a:latin typeface="Calibri" pitchFamily="34" charset="0"/>
                <a:cs typeface="Calibri" pitchFamily="34" charset="0"/>
              </a:rPr>
              <a:t> </a:t>
            </a:r>
            <a:r>
              <a:rPr lang="en-US" sz="1700" dirty="0" err="1">
                <a:latin typeface="Calibri" pitchFamily="34" charset="0"/>
                <a:cs typeface="Calibri" pitchFamily="34" charset="0"/>
              </a:rPr>
              <a:t>probabilità</a:t>
            </a:r>
            <a:r>
              <a:rPr lang="en-US" sz="1700" dirty="0">
                <a:latin typeface="Calibri" pitchFamily="34" charset="0"/>
                <a:cs typeface="Calibri" pitchFamily="34" charset="0"/>
              </a:rPr>
              <a:t>)</a:t>
            </a:r>
          </a:p>
          <a:p>
            <a:endParaRPr lang="en-US" sz="1700" dirty="0">
              <a:latin typeface="Calibri" pitchFamily="34" charset="0"/>
              <a:cs typeface="Calibri" pitchFamily="34" charset="0"/>
            </a:endParaRPr>
          </a:p>
          <a:p>
            <a:r>
              <a:rPr lang="en-US" sz="1700" dirty="0">
                <a:latin typeface="Calibri" pitchFamily="34" charset="0"/>
                <a:cs typeface="Calibri" pitchFamily="34" charset="0"/>
              </a:rPr>
              <a:t>Un computer non è in </a:t>
            </a:r>
            <a:r>
              <a:rPr lang="en-US" sz="1700" dirty="0" err="1">
                <a:latin typeface="Calibri" pitchFamily="34" charset="0"/>
                <a:cs typeface="Calibri" pitchFamily="34" charset="0"/>
              </a:rPr>
              <a:t>grado</a:t>
            </a:r>
            <a:r>
              <a:rPr lang="en-US" sz="1700" dirty="0">
                <a:latin typeface="Calibri" pitchFamily="34" charset="0"/>
                <a:cs typeface="Calibri" pitchFamily="34" charset="0"/>
              </a:rPr>
              <a:t> di </a:t>
            </a:r>
            <a:r>
              <a:rPr lang="en-US" sz="1700" dirty="0" err="1">
                <a:latin typeface="Calibri" pitchFamily="34" charset="0"/>
                <a:cs typeface="Calibri" pitchFamily="34" charset="0"/>
              </a:rPr>
              <a:t>produrre</a:t>
            </a:r>
            <a:r>
              <a:rPr lang="en-US" sz="1700" dirty="0">
                <a:latin typeface="Calibri" pitchFamily="34" charset="0"/>
                <a:cs typeface="Calibri" pitchFamily="34" charset="0"/>
              </a:rPr>
              <a:t> </a:t>
            </a:r>
            <a:r>
              <a:rPr lang="en-US" sz="1700" dirty="0" err="1">
                <a:latin typeface="Calibri" pitchFamily="34" charset="0"/>
                <a:cs typeface="Calibri" pitchFamily="34" charset="0"/>
              </a:rPr>
              <a:t>numeri</a:t>
            </a:r>
            <a:r>
              <a:rPr lang="en-US" sz="1700" dirty="0">
                <a:latin typeface="Calibri" pitchFamily="34" charset="0"/>
                <a:cs typeface="Calibri" pitchFamily="34" charset="0"/>
              </a:rPr>
              <a:t> </a:t>
            </a:r>
            <a:r>
              <a:rPr lang="en-US" sz="1700" dirty="0" err="1">
                <a:latin typeface="Calibri" pitchFamily="34" charset="0"/>
                <a:cs typeface="Calibri" pitchFamily="34" charset="0"/>
              </a:rPr>
              <a:t>rigorosamente</a:t>
            </a:r>
            <a:r>
              <a:rPr lang="en-US" sz="1700" dirty="0">
                <a:latin typeface="Calibri" pitchFamily="34" charset="0"/>
                <a:cs typeface="Calibri" pitchFamily="34" charset="0"/>
              </a:rPr>
              <a:t> </a:t>
            </a:r>
            <a:r>
              <a:rPr lang="en-US" sz="1700" dirty="0" err="1">
                <a:latin typeface="Calibri" pitchFamily="34" charset="0"/>
                <a:cs typeface="Calibri" pitchFamily="34" charset="0"/>
              </a:rPr>
              <a:t>casuali</a:t>
            </a:r>
            <a:r>
              <a:rPr lang="en-US" sz="1700" dirty="0">
                <a:latin typeface="Calibri" pitchFamily="34" charset="0"/>
                <a:cs typeface="Calibri" pitchFamily="34" charset="0"/>
              </a:rPr>
              <a:t>, ma </a:t>
            </a:r>
            <a:r>
              <a:rPr lang="en-US" sz="1700" dirty="0" err="1">
                <a:latin typeface="Calibri" pitchFamily="34" charset="0"/>
                <a:cs typeface="Calibri" pitchFamily="34" charset="0"/>
              </a:rPr>
              <a:t>può</a:t>
            </a:r>
            <a:r>
              <a:rPr lang="en-US" sz="1700" dirty="0">
                <a:latin typeface="Calibri" pitchFamily="34" charset="0"/>
                <a:cs typeface="Calibri" pitchFamily="34" charset="0"/>
              </a:rPr>
              <a:t> </a:t>
            </a:r>
            <a:r>
              <a:rPr lang="en-US" sz="1700" dirty="0" err="1">
                <a:latin typeface="Calibri" pitchFamily="34" charset="0"/>
                <a:cs typeface="Calibri" pitchFamily="34" charset="0"/>
              </a:rPr>
              <a:t>generare</a:t>
            </a:r>
            <a:r>
              <a:rPr lang="en-US" sz="1700" dirty="0">
                <a:latin typeface="Calibri" pitchFamily="34" charset="0"/>
                <a:cs typeface="Calibri" pitchFamily="34" charset="0"/>
              </a:rPr>
              <a:t> </a:t>
            </a:r>
            <a:r>
              <a:rPr lang="en-US" sz="1700" dirty="0" err="1">
                <a:latin typeface="Calibri" pitchFamily="34" charset="0"/>
                <a:cs typeface="Calibri" pitchFamily="34" charset="0"/>
              </a:rPr>
              <a:t>numeri</a:t>
            </a:r>
            <a:r>
              <a:rPr lang="en-US" sz="1700" dirty="0">
                <a:latin typeface="Calibri" pitchFamily="34" charset="0"/>
                <a:cs typeface="Calibri" pitchFamily="34" charset="0"/>
              </a:rPr>
              <a:t> </a:t>
            </a:r>
            <a:r>
              <a:rPr lang="en-US" sz="1700" dirty="0" err="1">
                <a:latin typeface="Calibri" pitchFamily="34" charset="0"/>
                <a:cs typeface="Calibri" pitchFamily="34" charset="0"/>
              </a:rPr>
              <a:t>che</a:t>
            </a:r>
            <a:r>
              <a:rPr lang="en-US" sz="1700" dirty="0">
                <a:latin typeface="Calibri" pitchFamily="34" charset="0"/>
                <a:cs typeface="Calibri" pitchFamily="34" charset="0"/>
              </a:rPr>
              <a:t> </a:t>
            </a:r>
            <a:r>
              <a:rPr lang="en-US" sz="1700" dirty="0" err="1">
                <a:latin typeface="Calibri" pitchFamily="34" charset="0"/>
                <a:cs typeface="Calibri" pitchFamily="34" charset="0"/>
              </a:rPr>
              <a:t>godono</a:t>
            </a:r>
            <a:r>
              <a:rPr lang="en-US" sz="1700" dirty="0">
                <a:latin typeface="Calibri" pitchFamily="34" charset="0"/>
                <a:cs typeface="Calibri" pitchFamily="34" charset="0"/>
              </a:rPr>
              <a:t> </a:t>
            </a:r>
            <a:r>
              <a:rPr lang="en-US" sz="1700" dirty="0" err="1">
                <a:latin typeface="Calibri" pitchFamily="34" charset="0"/>
                <a:cs typeface="Calibri" pitchFamily="34" charset="0"/>
              </a:rPr>
              <a:t>delle</a:t>
            </a:r>
            <a:r>
              <a:rPr lang="en-US" sz="1700" dirty="0">
                <a:latin typeface="Calibri" pitchFamily="34" charset="0"/>
                <a:cs typeface="Calibri" pitchFamily="34" charset="0"/>
              </a:rPr>
              <a:t> </a:t>
            </a:r>
            <a:r>
              <a:rPr lang="en-US" sz="1700" dirty="0" err="1">
                <a:latin typeface="Calibri" pitchFamily="34" charset="0"/>
                <a:cs typeface="Calibri" pitchFamily="34" charset="0"/>
              </a:rPr>
              <a:t>stesse</a:t>
            </a:r>
            <a:r>
              <a:rPr lang="en-US" sz="1700" dirty="0">
                <a:latin typeface="Calibri" pitchFamily="34" charset="0"/>
                <a:cs typeface="Calibri" pitchFamily="34" charset="0"/>
              </a:rPr>
              <a:t> </a:t>
            </a:r>
            <a:r>
              <a:rPr lang="en-US" sz="1700" dirty="0" err="1">
                <a:latin typeface="Calibri" pitchFamily="34" charset="0"/>
                <a:cs typeface="Calibri" pitchFamily="34" charset="0"/>
              </a:rPr>
              <a:t>proprietà</a:t>
            </a:r>
            <a:r>
              <a:rPr lang="en-US" sz="1700" dirty="0">
                <a:latin typeface="Calibri" pitchFamily="34" charset="0"/>
                <a:cs typeface="Calibri" pitchFamily="34" charset="0"/>
              </a:rPr>
              <a:t> </a:t>
            </a:r>
            <a:r>
              <a:rPr lang="en-US" sz="1700" dirty="0" err="1">
                <a:latin typeface="Calibri" pitchFamily="34" charset="0"/>
                <a:cs typeface="Calibri" pitchFamily="34" charset="0"/>
              </a:rPr>
              <a:t>statistiche</a:t>
            </a:r>
            <a:r>
              <a:rPr lang="en-US" sz="1700" dirty="0">
                <a:latin typeface="Calibri" pitchFamily="34" charset="0"/>
                <a:cs typeface="Calibri" pitchFamily="34" charset="0"/>
              </a:rPr>
              <a:t> -&gt; </a:t>
            </a:r>
            <a:r>
              <a:rPr lang="en-US" sz="1700" dirty="0" err="1">
                <a:latin typeface="Calibri" pitchFamily="34" charset="0"/>
                <a:cs typeface="Calibri" pitchFamily="34" charset="0"/>
              </a:rPr>
              <a:t>si</a:t>
            </a:r>
            <a:r>
              <a:rPr lang="en-US" sz="1700" dirty="0">
                <a:latin typeface="Calibri" pitchFamily="34" charset="0"/>
                <a:cs typeface="Calibri" pitchFamily="34" charset="0"/>
              </a:rPr>
              <a:t> </a:t>
            </a:r>
            <a:r>
              <a:rPr lang="en-US" sz="1700" dirty="0" err="1">
                <a:latin typeface="Calibri" pitchFamily="34" charset="0"/>
                <a:cs typeface="Calibri" pitchFamily="34" charset="0"/>
              </a:rPr>
              <a:t>definiscono</a:t>
            </a:r>
            <a:r>
              <a:rPr lang="en-US" sz="1700" dirty="0">
                <a:latin typeface="Calibri" pitchFamily="34" charset="0"/>
                <a:cs typeface="Calibri" pitchFamily="34" charset="0"/>
              </a:rPr>
              <a:t> </a:t>
            </a:r>
            <a:r>
              <a:rPr lang="en-US" sz="1700" dirty="0" err="1">
                <a:ln>
                  <a:solidFill>
                    <a:srgbClr val="9A0000"/>
                  </a:solidFill>
                </a:ln>
                <a:solidFill>
                  <a:srgbClr val="9A0000"/>
                </a:solidFill>
                <a:latin typeface="Calibri" pitchFamily="34" charset="0"/>
                <a:cs typeface="Calibri" pitchFamily="34" charset="0"/>
              </a:rPr>
              <a:t>numeri</a:t>
            </a:r>
            <a:r>
              <a:rPr lang="en-US" sz="1700" dirty="0">
                <a:ln>
                  <a:solidFill>
                    <a:srgbClr val="9A0000"/>
                  </a:solidFill>
                </a:ln>
                <a:solidFill>
                  <a:srgbClr val="9A0000"/>
                </a:solidFill>
                <a:latin typeface="Calibri" pitchFamily="34" charset="0"/>
                <a:cs typeface="Calibri" pitchFamily="34" charset="0"/>
              </a:rPr>
              <a:t> pseudo-</a:t>
            </a:r>
            <a:r>
              <a:rPr lang="en-US" sz="1700" dirty="0" err="1">
                <a:ln>
                  <a:solidFill>
                    <a:srgbClr val="9A0000"/>
                  </a:solidFill>
                </a:ln>
                <a:solidFill>
                  <a:srgbClr val="9A0000"/>
                </a:solidFill>
                <a:latin typeface="Calibri" pitchFamily="34" charset="0"/>
                <a:cs typeface="Calibri" pitchFamily="34" charset="0"/>
              </a:rPr>
              <a:t>casuali</a:t>
            </a:r>
            <a:endParaRPr lang="en-US" sz="1700" dirty="0">
              <a:ln>
                <a:solidFill>
                  <a:srgbClr val="9A0000"/>
                </a:solidFill>
              </a:ln>
              <a:solidFill>
                <a:srgbClr val="9A0000"/>
              </a:solidFill>
              <a:latin typeface="Calibri" pitchFamily="34" charset="0"/>
              <a:cs typeface="Calibri" pitchFamily="34" charset="0"/>
            </a:endParaRPr>
          </a:p>
          <a:p>
            <a:endParaRPr lang="en-US" sz="700" dirty="0">
              <a:latin typeface="Calibri" pitchFamily="34" charset="0"/>
              <a:cs typeface="Calibri" pitchFamily="34" charset="0"/>
            </a:endParaRPr>
          </a:p>
          <a:p>
            <a:r>
              <a:rPr lang="en-US" sz="1700" dirty="0">
                <a:latin typeface="Calibri" pitchFamily="34" charset="0"/>
                <a:cs typeface="Calibri" pitchFamily="34" charset="0"/>
              </a:rPr>
              <a:t>Per </a:t>
            </a:r>
            <a:r>
              <a:rPr lang="en-US" sz="1700" dirty="0" err="1">
                <a:latin typeface="Calibri" pitchFamily="34" charset="0"/>
                <a:cs typeface="Calibri" pitchFamily="34" charset="0"/>
              </a:rPr>
              <a:t>generare</a:t>
            </a:r>
            <a:r>
              <a:rPr lang="en-US" sz="1700" dirty="0">
                <a:latin typeface="Calibri" pitchFamily="34" charset="0"/>
                <a:cs typeface="Calibri" pitchFamily="34" charset="0"/>
              </a:rPr>
              <a:t> </a:t>
            </a:r>
            <a:r>
              <a:rPr lang="en-US" sz="1700" dirty="0" err="1">
                <a:latin typeface="Calibri" pitchFamily="34" charset="0"/>
                <a:cs typeface="Calibri" pitchFamily="34" charset="0"/>
              </a:rPr>
              <a:t>dei</a:t>
            </a:r>
            <a:r>
              <a:rPr lang="en-US" sz="1700" dirty="0">
                <a:latin typeface="Calibri" pitchFamily="34" charset="0"/>
                <a:cs typeface="Calibri" pitchFamily="34" charset="0"/>
              </a:rPr>
              <a:t> </a:t>
            </a:r>
            <a:r>
              <a:rPr lang="en-US" sz="1700" dirty="0" err="1">
                <a:latin typeface="Calibri" pitchFamily="34" charset="0"/>
                <a:cs typeface="Calibri" pitchFamily="34" charset="0"/>
              </a:rPr>
              <a:t>numeri</a:t>
            </a:r>
            <a:r>
              <a:rPr lang="en-US" sz="1700" dirty="0">
                <a:latin typeface="Calibri" pitchFamily="34" charset="0"/>
                <a:cs typeface="Calibri" pitchFamily="34" charset="0"/>
              </a:rPr>
              <a:t> pseudo-</a:t>
            </a:r>
            <a:r>
              <a:rPr lang="en-US" sz="1700" dirty="0" err="1">
                <a:latin typeface="Calibri" pitchFamily="34" charset="0"/>
                <a:cs typeface="Calibri" pitchFamily="34" charset="0"/>
              </a:rPr>
              <a:t>casuali</a:t>
            </a:r>
            <a:r>
              <a:rPr lang="en-US" sz="1700" dirty="0">
                <a:latin typeface="Calibri" pitchFamily="34" charset="0"/>
                <a:cs typeface="Calibri" pitchFamily="34" charset="0"/>
              </a:rPr>
              <a:t> </a:t>
            </a:r>
            <a:r>
              <a:rPr lang="en-US" sz="1700" dirty="0" err="1">
                <a:latin typeface="Calibri" pitchFamily="34" charset="0"/>
                <a:cs typeface="Calibri" pitchFamily="34" charset="0"/>
              </a:rPr>
              <a:t>si</a:t>
            </a:r>
            <a:r>
              <a:rPr lang="en-US" sz="1700" dirty="0">
                <a:latin typeface="Calibri" pitchFamily="34" charset="0"/>
                <a:cs typeface="Calibri" pitchFamily="34" charset="0"/>
              </a:rPr>
              <a:t> </a:t>
            </a:r>
            <a:r>
              <a:rPr lang="en-US" sz="1700" dirty="0" err="1">
                <a:latin typeface="Calibri" pitchFamily="34" charset="0"/>
                <a:cs typeface="Calibri" pitchFamily="34" charset="0"/>
              </a:rPr>
              <a:t>stabilisce</a:t>
            </a:r>
            <a:r>
              <a:rPr lang="en-US" sz="1700" dirty="0">
                <a:latin typeface="Calibri" pitchFamily="34" charset="0"/>
                <a:cs typeface="Calibri" pitchFamily="34" charset="0"/>
              </a:rPr>
              <a:t> un </a:t>
            </a:r>
            <a:r>
              <a:rPr lang="en-US" sz="1700" dirty="0" err="1">
                <a:latin typeface="Calibri" pitchFamily="34" charset="0"/>
                <a:cs typeface="Calibri" pitchFamily="34" charset="0"/>
              </a:rPr>
              <a:t>valore</a:t>
            </a:r>
            <a:r>
              <a:rPr lang="en-US" sz="1700" dirty="0">
                <a:latin typeface="Calibri" pitchFamily="34" charset="0"/>
                <a:cs typeface="Calibri" pitchFamily="34" charset="0"/>
              </a:rPr>
              <a:t> </a:t>
            </a:r>
            <a:r>
              <a:rPr lang="en-US" sz="1700" dirty="0" err="1">
                <a:latin typeface="Calibri" pitchFamily="34" charset="0"/>
                <a:cs typeface="Calibri" pitchFamily="34" charset="0"/>
              </a:rPr>
              <a:t>iniziale</a:t>
            </a:r>
            <a:r>
              <a:rPr lang="en-US" sz="1700" dirty="0">
                <a:latin typeface="Calibri" pitchFamily="34" charset="0"/>
                <a:cs typeface="Calibri" pitchFamily="34" charset="0"/>
              </a:rPr>
              <a:t> (</a:t>
            </a:r>
            <a:r>
              <a:rPr lang="en-US" sz="1700" b="1" dirty="0" err="1">
                <a:latin typeface="Calibri" pitchFamily="34" charset="0"/>
                <a:cs typeface="Calibri" pitchFamily="34" charset="0"/>
              </a:rPr>
              <a:t>seme</a:t>
            </a:r>
            <a:r>
              <a:rPr lang="en-US" sz="1700" dirty="0">
                <a:latin typeface="Calibri" pitchFamily="34" charset="0"/>
                <a:cs typeface="Calibri" pitchFamily="34" charset="0"/>
              </a:rPr>
              <a:t>) e </a:t>
            </a:r>
            <a:r>
              <a:rPr lang="en-US" sz="1700" dirty="0" err="1">
                <a:latin typeface="Calibri" pitchFamily="34" charset="0"/>
                <a:cs typeface="Calibri" pitchFamily="34" charset="0"/>
              </a:rPr>
              <a:t>quindi</a:t>
            </a:r>
            <a:r>
              <a:rPr lang="en-US" sz="1700" dirty="0">
                <a:latin typeface="Calibri" pitchFamily="34" charset="0"/>
                <a:cs typeface="Calibri" pitchFamily="34" charset="0"/>
              </a:rPr>
              <a:t> a </a:t>
            </a:r>
            <a:r>
              <a:rPr lang="en-US" sz="1700" dirty="0" err="1">
                <a:latin typeface="Calibri" pitchFamily="34" charset="0"/>
                <a:cs typeface="Calibri" pitchFamily="34" charset="0"/>
              </a:rPr>
              <a:t>partire</a:t>
            </a:r>
            <a:r>
              <a:rPr lang="en-US" sz="1700" dirty="0">
                <a:latin typeface="Calibri" pitchFamily="34" charset="0"/>
                <a:cs typeface="Calibri" pitchFamily="34" charset="0"/>
              </a:rPr>
              <a:t> da </a:t>
            </a:r>
            <a:r>
              <a:rPr lang="en-US" sz="1700" dirty="0" err="1">
                <a:latin typeface="Calibri" pitchFamily="34" charset="0"/>
                <a:cs typeface="Calibri" pitchFamily="34" charset="0"/>
              </a:rPr>
              <a:t>questo</a:t>
            </a:r>
            <a:r>
              <a:rPr lang="en-US" sz="1700" dirty="0">
                <a:latin typeface="Calibri" pitchFamily="34" charset="0"/>
                <a:cs typeface="Calibri" pitchFamily="34" charset="0"/>
              </a:rPr>
              <a:t> </a:t>
            </a:r>
            <a:r>
              <a:rPr lang="en-US" sz="1700" dirty="0" err="1">
                <a:latin typeface="Calibri" pitchFamily="34" charset="0"/>
                <a:cs typeface="Calibri" pitchFamily="34" charset="0"/>
              </a:rPr>
              <a:t>si</a:t>
            </a:r>
            <a:r>
              <a:rPr lang="en-US" sz="1700" dirty="0">
                <a:latin typeface="Calibri" pitchFamily="34" charset="0"/>
                <a:cs typeface="Calibri" pitchFamily="34" charset="0"/>
              </a:rPr>
              <a:t> </a:t>
            </a:r>
            <a:r>
              <a:rPr lang="en-US" sz="1700" dirty="0" err="1">
                <a:latin typeface="Calibri" pitchFamily="34" charset="0"/>
                <a:cs typeface="Calibri" pitchFamily="34" charset="0"/>
              </a:rPr>
              <a:t>generano</a:t>
            </a:r>
            <a:r>
              <a:rPr lang="en-US" sz="1700" dirty="0">
                <a:latin typeface="Calibri" pitchFamily="34" charset="0"/>
                <a:cs typeface="Calibri" pitchFamily="34" charset="0"/>
              </a:rPr>
              <a:t> </a:t>
            </a:r>
            <a:r>
              <a:rPr lang="en-US" sz="1700" dirty="0" err="1">
                <a:latin typeface="Calibri" pitchFamily="34" charset="0"/>
                <a:cs typeface="Calibri" pitchFamily="34" charset="0"/>
              </a:rPr>
              <a:t>gli</a:t>
            </a:r>
            <a:r>
              <a:rPr lang="en-US" sz="1700" dirty="0">
                <a:latin typeface="Calibri" pitchFamily="34" charset="0"/>
                <a:cs typeface="Calibri" pitchFamily="34" charset="0"/>
              </a:rPr>
              <a:t> </a:t>
            </a:r>
            <a:r>
              <a:rPr lang="en-US" sz="1700" dirty="0" err="1">
                <a:latin typeface="Calibri" pitchFamily="34" charset="0"/>
                <a:cs typeface="Calibri" pitchFamily="34" charset="0"/>
              </a:rPr>
              <a:t>altri</a:t>
            </a:r>
            <a:r>
              <a:rPr lang="en-US" sz="1700" dirty="0">
                <a:latin typeface="Calibri" pitchFamily="34" charset="0"/>
                <a:cs typeface="Calibri" pitchFamily="34" charset="0"/>
              </a:rPr>
              <a:t> </a:t>
            </a:r>
            <a:r>
              <a:rPr lang="en-US" sz="1700" dirty="0" err="1">
                <a:latin typeface="Calibri" pitchFamily="34" charset="0"/>
                <a:cs typeface="Calibri" pitchFamily="34" charset="0"/>
              </a:rPr>
              <a:t>valori</a:t>
            </a:r>
            <a:endParaRPr lang="en-US" sz="1700" dirty="0">
              <a:latin typeface="Calibri" pitchFamily="34" charset="0"/>
              <a:cs typeface="Calibri" pitchFamily="34" charset="0"/>
            </a:endParaRPr>
          </a:p>
        </p:txBody>
      </p:sp>
      <p:sp>
        <p:nvSpPr>
          <p:cNvPr id="3" name="Rettangolo arrotondato 2"/>
          <p:cNvSpPr/>
          <p:nvPr/>
        </p:nvSpPr>
        <p:spPr>
          <a:xfrm>
            <a:off x="2267744" y="5949280"/>
            <a:ext cx="6191101" cy="58477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p>
        </p:txBody>
      </p:sp>
      <p:sp>
        <p:nvSpPr>
          <p:cNvPr id="2" name="Rettangolo 1"/>
          <p:cNvSpPr/>
          <p:nvPr/>
        </p:nvSpPr>
        <p:spPr>
          <a:xfrm>
            <a:off x="2286000" y="5949280"/>
            <a:ext cx="6174432" cy="584775"/>
          </a:xfrm>
          <a:prstGeom prst="rect">
            <a:avLst/>
          </a:prstGeom>
        </p:spPr>
        <p:txBody>
          <a:bodyPr wrap="square">
            <a:spAutoFit/>
          </a:bodyPr>
          <a:lstStyle/>
          <a:p>
            <a:pPr algn="ctr"/>
            <a:r>
              <a:rPr lang="en-US" sz="1600" i="1" dirty="0">
                <a:latin typeface="Calibri" pitchFamily="34" charset="0"/>
                <a:cs typeface="Calibri" pitchFamily="34" charset="0"/>
              </a:rPr>
              <a:t>Se ad </a:t>
            </a:r>
            <a:r>
              <a:rPr lang="en-US" sz="1600" i="1" dirty="0" err="1">
                <a:latin typeface="Calibri" pitchFamily="34" charset="0"/>
                <a:cs typeface="Calibri" pitchFamily="34" charset="0"/>
              </a:rPr>
              <a:t>ogni</a:t>
            </a:r>
            <a:r>
              <a:rPr lang="en-US" sz="1600" i="1" dirty="0">
                <a:latin typeface="Calibri" pitchFamily="34" charset="0"/>
                <a:cs typeface="Calibri" pitchFamily="34" charset="0"/>
              </a:rPr>
              <a:t> </a:t>
            </a:r>
            <a:r>
              <a:rPr lang="en-US" sz="1600" i="1" dirty="0" err="1">
                <a:latin typeface="Calibri" pitchFamily="34" charset="0"/>
                <a:cs typeface="Calibri" pitchFamily="34" charset="0"/>
              </a:rPr>
              <a:t>unità</a:t>
            </a:r>
            <a:r>
              <a:rPr lang="en-US" sz="1600" i="1" dirty="0">
                <a:latin typeface="Calibri" pitchFamily="34" charset="0"/>
                <a:cs typeface="Calibri" pitchFamily="34" charset="0"/>
              </a:rPr>
              <a:t> </a:t>
            </a:r>
            <a:r>
              <a:rPr lang="en-US" sz="1600" i="1" dirty="0" err="1">
                <a:latin typeface="Calibri" pitchFamily="34" charset="0"/>
                <a:cs typeface="Calibri" pitchFamily="34" charset="0"/>
              </a:rPr>
              <a:t>della</a:t>
            </a:r>
            <a:r>
              <a:rPr lang="en-US" sz="1600" i="1" dirty="0">
                <a:latin typeface="Calibri" pitchFamily="34" charset="0"/>
                <a:cs typeface="Calibri" pitchFamily="34" charset="0"/>
              </a:rPr>
              <a:t> </a:t>
            </a:r>
            <a:r>
              <a:rPr lang="en-US" sz="1600" i="1" dirty="0" err="1">
                <a:latin typeface="Calibri" pitchFamily="34" charset="0"/>
                <a:cs typeface="Calibri" pitchFamily="34" charset="0"/>
              </a:rPr>
              <a:t>popolazione</a:t>
            </a:r>
            <a:r>
              <a:rPr lang="en-US" sz="1600" i="1" dirty="0">
                <a:latin typeface="Calibri" pitchFamily="34" charset="0"/>
                <a:cs typeface="Calibri" pitchFamily="34" charset="0"/>
              </a:rPr>
              <a:t> </a:t>
            </a:r>
            <a:r>
              <a:rPr lang="en-US" sz="1600" i="1" dirty="0" err="1">
                <a:latin typeface="Calibri" pitchFamily="34" charset="0"/>
                <a:cs typeface="Calibri" pitchFamily="34" charset="0"/>
              </a:rPr>
              <a:t>si</a:t>
            </a:r>
            <a:r>
              <a:rPr lang="en-US" sz="1600" i="1" dirty="0">
                <a:latin typeface="Calibri" pitchFamily="34" charset="0"/>
                <a:cs typeface="Calibri" pitchFamily="34" charset="0"/>
              </a:rPr>
              <a:t> </a:t>
            </a:r>
            <a:r>
              <a:rPr lang="en-US" sz="1600" i="1" dirty="0" err="1">
                <a:latin typeface="Calibri" pitchFamily="34" charset="0"/>
                <a:cs typeface="Calibri" pitchFamily="34" charset="0"/>
              </a:rPr>
              <a:t>associa</a:t>
            </a:r>
            <a:r>
              <a:rPr lang="en-US" sz="1600" i="1" dirty="0">
                <a:latin typeface="Calibri" pitchFamily="34" charset="0"/>
                <a:cs typeface="Calibri" pitchFamily="34" charset="0"/>
              </a:rPr>
              <a:t> un </a:t>
            </a:r>
            <a:r>
              <a:rPr lang="en-US" sz="1600" i="1" dirty="0" err="1">
                <a:latin typeface="Calibri" pitchFamily="34" charset="0"/>
                <a:cs typeface="Calibri" pitchFamily="34" charset="0"/>
              </a:rPr>
              <a:t>numero</a:t>
            </a:r>
            <a:r>
              <a:rPr lang="en-US" sz="1600" i="1" dirty="0">
                <a:latin typeface="Calibri" pitchFamily="34" charset="0"/>
                <a:cs typeface="Calibri" pitchFamily="34" charset="0"/>
              </a:rPr>
              <a:t> e </a:t>
            </a:r>
            <a:r>
              <a:rPr lang="en-US" sz="1600" i="1" dirty="0" err="1">
                <a:latin typeface="Calibri" pitchFamily="34" charset="0"/>
                <a:cs typeface="Calibri" pitchFamily="34" charset="0"/>
              </a:rPr>
              <a:t>si</a:t>
            </a:r>
            <a:r>
              <a:rPr lang="en-US" sz="1600" i="1" dirty="0">
                <a:latin typeface="Calibri" pitchFamily="34" charset="0"/>
                <a:cs typeface="Calibri" pitchFamily="34" charset="0"/>
              </a:rPr>
              <a:t> </a:t>
            </a:r>
            <a:r>
              <a:rPr lang="en-US" sz="1600" i="1" dirty="0" err="1">
                <a:latin typeface="Calibri" pitchFamily="34" charset="0"/>
                <a:cs typeface="Calibri" pitchFamily="34" charset="0"/>
              </a:rPr>
              <a:t>procede</a:t>
            </a:r>
            <a:r>
              <a:rPr lang="en-US" sz="1600" i="1" dirty="0">
                <a:latin typeface="Calibri" pitchFamily="34" charset="0"/>
                <a:cs typeface="Calibri" pitchFamily="34" charset="0"/>
              </a:rPr>
              <a:t> </a:t>
            </a:r>
            <a:r>
              <a:rPr lang="en-US" sz="1600" i="1" dirty="0" err="1">
                <a:latin typeface="Calibri" pitchFamily="34" charset="0"/>
                <a:cs typeface="Calibri" pitchFamily="34" charset="0"/>
              </a:rPr>
              <a:t>alla</a:t>
            </a:r>
            <a:endParaRPr lang="en-US" sz="1600" i="1" dirty="0">
              <a:latin typeface="Calibri" pitchFamily="34" charset="0"/>
              <a:cs typeface="Calibri" pitchFamily="34" charset="0"/>
            </a:endParaRPr>
          </a:p>
          <a:p>
            <a:pPr algn="ctr"/>
            <a:r>
              <a:rPr lang="en-US" sz="1600" i="1" dirty="0" err="1">
                <a:latin typeface="Calibri" pitchFamily="34" charset="0"/>
                <a:cs typeface="Calibri" pitchFamily="34" charset="0"/>
              </a:rPr>
              <a:t>estrazione</a:t>
            </a:r>
            <a:r>
              <a:rPr lang="en-US" sz="1600" i="1" dirty="0">
                <a:latin typeface="Calibri" pitchFamily="34" charset="0"/>
                <a:cs typeface="Calibri" pitchFamily="34" charset="0"/>
              </a:rPr>
              <a:t> </a:t>
            </a:r>
            <a:r>
              <a:rPr lang="en-US" sz="1600" i="1" dirty="0" err="1">
                <a:latin typeface="Calibri" pitchFamily="34" charset="0"/>
                <a:cs typeface="Calibri" pitchFamily="34" charset="0"/>
              </a:rPr>
              <a:t>casuale</a:t>
            </a:r>
            <a:r>
              <a:rPr lang="en-US" sz="1600" i="1" dirty="0">
                <a:latin typeface="Calibri" pitchFamily="34" charset="0"/>
                <a:cs typeface="Calibri" pitchFamily="34" charset="0"/>
              </a:rPr>
              <a:t> </a:t>
            </a:r>
            <a:r>
              <a:rPr lang="en-US" sz="1600" i="1" dirty="0" err="1">
                <a:latin typeface="Calibri" pitchFamily="34" charset="0"/>
                <a:cs typeface="Calibri" pitchFamily="34" charset="0"/>
              </a:rPr>
              <a:t>dei</a:t>
            </a:r>
            <a:r>
              <a:rPr lang="en-US" sz="1600" i="1" dirty="0">
                <a:latin typeface="Calibri" pitchFamily="34" charset="0"/>
                <a:cs typeface="Calibri" pitchFamily="34" charset="0"/>
              </a:rPr>
              <a:t> </a:t>
            </a:r>
            <a:r>
              <a:rPr lang="en-US" sz="1600" i="1" dirty="0" err="1">
                <a:latin typeface="Calibri" pitchFamily="34" charset="0"/>
                <a:cs typeface="Calibri" pitchFamily="34" charset="0"/>
              </a:rPr>
              <a:t>numeri</a:t>
            </a:r>
            <a:r>
              <a:rPr lang="en-US" sz="1600" i="1" dirty="0">
                <a:latin typeface="Calibri" pitchFamily="34" charset="0"/>
                <a:cs typeface="Calibri" pitchFamily="34" charset="0"/>
              </a:rPr>
              <a:t> </a:t>
            </a:r>
            <a:r>
              <a:rPr lang="en-US" sz="1600" i="1" dirty="0" err="1">
                <a:latin typeface="Calibri" pitchFamily="34" charset="0"/>
                <a:cs typeface="Calibri" pitchFamily="34" charset="0"/>
              </a:rPr>
              <a:t>allora</a:t>
            </a:r>
            <a:r>
              <a:rPr lang="en-US" sz="1600" i="1" dirty="0">
                <a:latin typeface="Calibri" pitchFamily="34" charset="0"/>
                <a:cs typeface="Calibri" pitchFamily="34" charset="0"/>
              </a:rPr>
              <a:t> </a:t>
            </a:r>
            <a:r>
              <a:rPr lang="en-US" sz="1600" i="1" dirty="0" err="1">
                <a:latin typeface="Calibri" pitchFamily="34" charset="0"/>
                <a:cs typeface="Calibri" pitchFamily="34" charset="0"/>
              </a:rPr>
              <a:t>si</a:t>
            </a:r>
            <a:r>
              <a:rPr lang="en-US" sz="1600" i="1" dirty="0">
                <a:latin typeface="Calibri" pitchFamily="34" charset="0"/>
                <a:cs typeface="Calibri" pitchFamily="34" charset="0"/>
              </a:rPr>
              <a:t> </a:t>
            </a:r>
            <a:r>
              <a:rPr lang="en-US" sz="1600" i="1" dirty="0" err="1">
                <a:latin typeface="Calibri" pitchFamily="34" charset="0"/>
                <a:cs typeface="Calibri" pitchFamily="34" charset="0"/>
              </a:rPr>
              <a:t>compone</a:t>
            </a:r>
            <a:r>
              <a:rPr lang="en-US" sz="1600" i="1" dirty="0">
                <a:latin typeface="Calibri" pitchFamily="34" charset="0"/>
                <a:cs typeface="Calibri" pitchFamily="34" charset="0"/>
              </a:rPr>
              <a:t> un </a:t>
            </a:r>
            <a:r>
              <a:rPr lang="en-US" sz="1600" i="1" dirty="0" err="1">
                <a:latin typeface="Calibri" pitchFamily="34" charset="0"/>
                <a:cs typeface="Calibri" pitchFamily="34" charset="0"/>
              </a:rPr>
              <a:t>campione</a:t>
            </a:r>
            <a:r>
              <a:rPr lang="en-US" sz="1600" i="1" dirty="0">
                <a:latin typeface="Calibri" pitchFamily="34" charset="0"/>
                <a:cs typeface="Calibri" pitchFamily="34" charset="0"/>
              </a:rPr>
              <a:t> </a:t>
            </a:r>
            <a:r>
              <a:rPr lang="en-US" sz="1600" i="1" dirty="0" err="1">
                <a:latin typeface="Calibri" pitchFamily="34" charset="0"/>
                <a:cs typeface="Calibri" pitchFamily="34" charset="0"/>
              </a:rPr>
              <a:t>casuale</a:t>
            </a:r>
            <a:endParaRPr lang="en-US" sz="1600" i="1" dirty="0">
              <a:latin typeface="Calibri" pitchFamily="34" charset="0"/>
              <a:cs typeface="Calibri" pitchFamily="34" charset="0"/>
            </a:endParaRPr>
          </a:p>
        </p:txBody>
      </p:sp>
      <p:sp>
        <p:nvSpPr>
          <p:cNvPr id="26" name="AutoShape 11"/>
          <p:cNvSpPr>
            <a:spLocks noChangeArrowheads="1"/>
          </p:cNvSpPr>
          <p:nvPr/>
        </p:nvSpPr>
        <p:spPr bwMode="auto">
          <a:xfrm>
            <a:off x="1547664" y="6151667"/>
            <a:ext cx="468000" cy="18000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sz="1700">
              <a:latin typeface="Calibri" pitchFamily="34" charset="0"/>
              <a:cs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73" name="Text Box 9"/>
          <p:cNvSpPr txBox="1">
            <a:spLocks noChangeArrowheads="1"/>
          </p:cNvSpPr>
          <p:nvPr/>
        </p:nvSpPr>
        <p:spPr bwMode="auto">
          <a:xfrm>
            <a:off x="2771800" y="1700808"/>
            <a:ext cx="6048697"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it-IT" sz="1700" dirty="0">
                <a:latin typeface="Calibri" pitchFamily="34" charset="0"/>
                <a:cs typeface="Calibri" pitchFamily="34" charset="0"/>
              </a:rPr>
              <a:t>Immaginando di avere un’urna con all’interno </a:t>
            </a:r>
            <a:r>
              <a:rPr lang="it-IT" sz="1700" b="1" dirty="0">
                <a:latin typeface="Calibri" pitchFamily="34" charset="0"/>
                <a:cs typeface="Calibri" pitchFamily="34" charset="0"/>
              </a:rPr>
              <a:t>N</a:t>
            </a:r>
            <a:r>
              <a:rPr lang="it-IT" sz="1700" dirty="0">
                <a:latin typeface="Calibri" pitchFamily="34" charset="0"/>
                <a:cs typeface="Calibri" pitchFamily="34" charset="0"/>
              </a:rPr>
              <a:t> palline numerate, possiamo estrarre un certo numero di palline in due modi diversi:</a:t>
            </a:r>
            <a:endParaRPr lang="it-IT" sz="1700" u="sng" dirty="0">
              <a:latin typeface="Calibri" pitchFamily="34" charset="0"/>
              <a:cs typeface="Calibri" pitchFamily="34" charset="0"/>
            </a:endParaRPr>
          </a:p>
        </p:txBody>
      </p:sp>
      <p:pic>
        <p:nvPicPr>
          <p:cNvPr id="113675" name="Picture 11" descr="j022109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287" y="1772816"/>
            <a:ext cx="1304925" cy="1196975"/>
          </a:xfrm>
          <a:prstGeom prst="rect">
            <a:avLst/>
          </a:prstGeom>
          <a:noFill/>
          <a:extLst>
            <a:ext uri="{909E8E84-426E-40DD-AFC4-6F175D3DCCD1}">
              <a14:hiddenFill xmlns:a14="http://schemas.microsoft.com/office/drawing/2010/main">
                <a:solidFill>
                  <a:srgbClr val="FFFFFF"/>
                </a:solidFill>
              </a14:hiddenFill>
            </a:ext>
          </a:extLst>
        </p:spPr>
      </p:pic>
      <p:sp>
        <p:nvSpPr>
          <p:cNvPr id="113676" name="Oval 12"/>
          <p:cNvSpPr>
            <a:spLocks noChangeArrowheads="1"/>
          </p:cNvSpPr>
          <p:nvPr/>
        </p:nvSpPr>
        <p:spPr bwMode="auto">
          <a:xfrm>
            <a:off x="643062" y="2349078"/>
            <a:ext cx="144463"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77" name="Oval 13"/>
          <p:cNvSpPr>
            <a:spLocks noChangeArrowheads="1"/>
          </p:cNvSpPr>
          <p:nvPr/>
        </p:nvSpPr>
        <p:spPr bwMode="auto">
          <a:xfrm>
            <a:off x="858962" y="2564978"/>
            <a:ext cx="144463"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78" name="Oval 14"/>
          <p:cNvSpPr>
            <a:spLocks noChangeArrowheads="1"/>
          </p:cNvSpPr>
          <p:nvPr/>
        </p:nvSpPr>
        <p:spPr bwMode="auto">
          <a:xfrm>
            <a:off x="931987" y="2349078"/>
            <a:ext cx="144463"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79" name="Oval 15"/>
          <p:cNvSpPr>
            <a:spLocks noChangeArrowheads="1"/>
          </p:cNvSpPr>
          <p:nvPr/>
        </p:nvSpPr>
        <p:spPr bwMode="auto">
          <a:xfrm>
            <a:off x="500187" y="2250653"/>
            <a:ext cx="144463"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0" name="Oval 16"/>
          <p:cNvSpPr>
            <a:spLocks noChangeArrowheads="1"/>
          </p:cNvSpPr>
          <p:nvPr/>
        </p:nvSpPr>
        <p:spPr bwMode="auto">
          <a:xfrm>
            <a:off x="1219325" y="2349078"/>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1" name="Oval 17"/>
          <p:cNvSpPr>
            <a:spLocks noChangeArrowheads="1"/>
          </p:cNvSpPr>
          <p:nvPr/>
        </p:nvSpPr>
        <p:spPr bwMode="auto">
          <a:xfrm>
            <a:off x="931987" y="2131591"/>
            <a:ext cx="144463"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2" name="Oval 18"/>
          <p:cNvSpPr>
            <a:spLocks noChangeArrowheads="1"/>
          </p:cNvSpPr>
          <p:nvPr/>
        </p:nvSpPr>
        <p:spPr bwMode="auto">
          <a:xfrm>
            <a:off x="1076450" y="2204616"/>
            <a:ext cx="144462"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3" name="Oval 19"/>
          <p:cNvSpPr>
            <a:spLocks noChangeArrowheads="1"/>
          </p:cNvSpPr>
          <p:nvPr/>
        </p:nvSpPr>
        <p:spPr bwMode="auto">
          <a:xfrm>
            <a:off x="787525" y="2420516"/>
            <a:ext cx="144462"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4" name="Oval 20"/>
          <p:cNvSpPr>
            <a:spLocks noChangeArrowheads="1"/>
          </p:cNvSpPr>
          <p:nvPr/>
        </p:nvSpPr>
        <p:spPr bwMode="auto">
          <a:xfrm>
            <a:off x="1076450" y="2491953"/>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5" name="Oval 21"/>
          <p:cNvSpPr>
            <a:spLocks noChangeArrowheads="1"/>
          </p:cNvSpPr>
          <p:nvPr/>
        </p:nvSpPr>
        <p:spPr bwMode="auto">
          <a:xfrm>
            <a:off x="643062" y="2466553"/>
            <a:ext cx="144463"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6" name="Oval 22"/>
          <p:cNvSpPr>
            <a:spLocks noChangeArrowheads="1"/>
          </p:cNvSpPr>
          <p:nvPr/>
        </p:nvSpPr>
        <p:spPr bwMode="auto">
          <a:xfrm>
            <a:off x="787525" y="2204616"/>
            <a:ext cx="144462"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7" name="Oval 23"/>
          <p:cNvSpPr>
            <a:spLocks noChangeArrowheads="1"/>
          </p:cNvSpPr>
          <p:nvPr/>
        </p:nvSpPr>
        <p:spPr bwMode="auto">
          <a:xfrm>
            <a:off x="1074862" y="2322091"/>
            <a:ext cx="144463"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8" name="Oval 24"/>
          <p:cNvSpPr>
            <a:spLocks noChangeArrowheads="1"/>
          </p:cNvSpPr>
          <p:nvPr/>
        </p:nvSpPr>
        <p:spPr bwMode="auto">
          <a:xfrm>
            <a:off x="1003425" y="2609428"/>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89" name="Oval 25"/>
          <p:cNvSpPr>
            <a:spLocks noChangeArrowheads="1"/>
          </p:cNvSpPr>
          <p:nvPr/>
        </p:nvSpPr>
        <p:spPr bwMode="auto">
          <a:xfrm>
            <a:off x="785937" y="2322091"/>
            <a:ext cx="144463"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0" name="Oval 26"/>
          <p:cNvSpPr>
            <a:spLocks noChangeArrowheads="1"/>
          </p:cNvSpPr>
          <p:nvPr/>
        </p:nvSpPr>
        <p:spPr bwMode="auto">
          <a:xfrm>
            <a:off x="1003425" y="2466553"/>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1" name="Oval 27"/>
          <p:cNvSpPr>
            <a:spLocks noChangeArrowheads="1"/>
          </p:cNvSpPr>
          <p:nvPr/>
        </p:nvSpPr>
        <p:spPr bwMode="auto">
          <a:xfrm>
            <a:off x="858962" y="2680866"/>
            <a:ext cx="144463"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2" name="Oval 28"/>
          <p:cNvSpPr>
            <a:spLocks noChangeArrowheads="1"/>
          </p:cNvSpPr>
          <p:nvPr/>
        </p:nvSpPr>
        <p:spPr bwMode="auto">
          <a:xfrm>
            <a:off x="1219325" y="2177628"/>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3" name="Oval 29"/>
          <p:cNvSpPr>
            <a:spLocks noChangeArrowheads="1"/>
          </p:cNvSpPr>
          <p:nvPr/>
        </p:nvSpPr>
        <p:spPr bwMode="auto">
          <a:xfrm>
            <a:off x="643062" y="2177628"/>
            <a:ext cx="144463"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4" name="Oval 30"/>
          <p:cNvSpPr>
            <a:spLocks noChangeArrowheads="1"/>
          </p:cNvSpPr>
          <p:nvPr/>
        </p:nvSpPr>
        <p:spPr bwMode="auto">
          <a:xfrm>
            <a:off x="714500" y="2609428"/>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5" name="Oval 31"/>
          <p:cNvSpPr>
            <a:spLocks noChangeArrowheads="1"/>
          </p:cNvSpPr>
          <p:nvPr/>
        </p:nvSpPr>
        <p:spPr bwMode="auto">
          <a:xfrm>
            <a:off x="2084512" y="1772816"/>
            <a:ext cx="144463" cy="144462"/>
          </a:xfrm>
          <a:prstGeom prst="ellipse">
            <a:avLst/>
          </a:prstGeom>
          <a:gradFill rotWithShape="1">
            <a:gsLst>
              <a:gs pos="0">
                <a:schemeClr val="bg1"/>
              </a:gs>
              <a:gs pos="100000">
                <a:schemeClr val="bg1">
                  <a:gamma/>
                  <a:shade val="76078"/>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cxnSp>
        <p:nvCxnSpPr>
          <p:cNvPr id="113696" name="AutoShape 32"/>
          <p:cNvCxnSpPr>
            <a:cxnSpLocks noChangeShapeType="1"/>
            <a:stCxn id="113698" idx="0"/>
            <a:endCxn id="113695" idx="1"/>
          </p:cNvCxnSpPr>
          <p:nvPr/>
        </p:nvCxnSpPr>
        <p:spPr bwMode="auto">
          <a:xfrm rot="16200000">
            <a:off x="1315369" y="1410071"/>
            <a:ext cx="406400" cy="1173163"/>
          </a:xfrm>
          <a:prstGeom prst="curvedConnector3">
            <a:avLst>
              <a:gd name="adj1" fmla="val 161329"/>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3697" name="AutoShape 33"/>
          <p:cNvCxnSpPr>
            <a:cxnSpLocks noChangeShapeType="1"/>
            <a:stCxn id="113695" idx="4"/>
            <a:endCxn id="113698" idx="3"/>
          </p:cNvCxnSpPr>
          <p:nvPr/>
        </p:nvCxnSpPr>
        <p:spPr bwMode="auto">
          <a:xfrm rot="5400000">
            <a:off x="1457449" y="1823616"/>
            <a:ext cx="606425" cy="793750"/>
          </a:xfrm>
          <a:prstGeom prst="curvedConnector2">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3698" name="Rectangle 34"/>
          <p:cNvSpPr>
            <a:spLocks noChangeArrowheads="1"/>
          </p:cNvSpPr>
          <p:nvPr/>
        </p:nvSpPr>
        <p:spPr bwMode="auto">
          <a:xfrm>
            <a:off x="500187" y="2199853"/>
            <a:ext cx="86360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699" name="Oval 35"/>
          <p:cNvSpPr>
            <a:spLocks noChangeArrowheads="1"/>
          </p:cNvSpPr>
          <p:nvPr/>
        </p:nvSpPr>
        <p:spPr bwMode="auto">
          <a:xfrm>
            <a:off x="1724150" y="1772816"/>
            <a:ext cx="144462" cy="144462"/>
          </a:xfrm>
          <a:prstGeom prst="ellipse">
            <a:avLst/>
          </a:prstGeom>
          <a:gradFill rotWithShape="1">
            <a:gsLst>
              <a:gs pos="0">
                <a:schemeClr val="bg1"/>
              </a:gs>
              <a:gs pos="100000">
                <a:schemeClr val="bg1">
                  <a:gamma/>
                  <a:shade val="76078"/>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cxnSp>
        <p:nvCxnSpPr>
          <p:cNvPr id="113700" name="AutoShape 36"/>
          <p:cNvCxnSpPr>
            <a:cxnSpLocks noChangeShapeType="1"/>
            <a:stCxn id="113698" idx="0"/>
            <a:endCxn id="113699" idx="0"/>
          </p:cNvCxnSpPr>
          <p:nvPr/>
        </p:nvCxnSpPr>
        <p:spPr bwMode="auto">
          <a:xfrm rot="16200000">
            <a:off x="1151062" y="1553741"/>
            <a:ext cx="427037" cy="865188"/>
          </a:xfrm>
          <a:prstGeom prst="curvedConnector3">
            <a:avLst>
              <a:gd name="adj1" fmla="val 153532"/>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3701" name="AutoShape 37"/>
          <p:cNvCxnSpPr>
            <a:cxnSpLocks noChangeShapeType="1"/>
            <a:stCxn id="113699" idx="4"/>
            <a:endCxn id="113698" idx="3"/>
          </p:cNvCxnSpPr>
          <p:nvPr/>
        </p:nvCxnSpPr>
        <p:spPr bwMode="auto">
          <a:xfrm rot="5400000">
            <a:off x="1277268" y="2003797"/>
            <a:ext cx="606425" cy="433388"/>
          </a:xfrm>
          <a:prstGeom prst="curvedConnector2">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3702" name="Text Box 38"/>
          <p:cNvSpPr txBox="1">
            <a:spLocks noChangeArrowheads="1"/>
          </p:cNvSpPr>
          <p:nvPr/>
        </p:nvSpPr>
        <p:spPr bwMode="auto">
          <a:xfrm>
            <a:off x="2651358" y="2492896"/>
            <a:ext cx="6421205" cy="1944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700" dirty="0">
                <a:ln w="18415" cmpd="sng">
                  <a:solidFill>
                    <a:srgbClr val="9A0000"/>
                  </a:solidFill>
                  <a:prstDash val="solid"/>
                </a:ln>
                <a:solidFill>
                  <a:srgbClr val="9A0000"/>
                </a:solidFill>
                <a:latin typeface="Calibri" pitchFamily="34" charset="0"/>
                <a:cs typeface="Calibri" pitchFamily="34" charset="0"/>
              </a:rPr>
              <a:t>(1)  selezione con </a:t>
            </a:r>
            <a:r>
              <a:rPr lang="it-IT" sz="1700" dirty="0" err="1">
                <a:ln w="18415" cmpd="sng">
                  <a:solidFill>
                    <a:srgbClr val="9A0000"/>
                  </a:solidFill>
                  <a:prstDash val="solid"/>
                </a:ln>
                <a:solidFill>
                  <a:srgbClr val="9A0000"/>
                </a:solidFill>
                <a:latin typeface="Calibri" pitchFamily="34" charset="0"/>
                <a:cs typeface="Calibri" pitchFamily="34" charset="0"/>
              </a:rPr>
              <a:t>reimmissione</a:t>
            </a:r>
            <a:r>
              <a:rPr lang="it-IT" sz="1700" dirty="0">
                <a:ln w="18415" cmpd="sng">
                  <a:solidFill>
                    <a:srgbClr val="9A0000"/>
                  </a:solidFill>
                  <a:prstDash val="solid"/>
                </a:ln>
                <a:solidFill>
                  <a:srgbClr val="9A0000"/>
                </a:solidFill>
                <a:latin typeface="Calibri" pitchFamily="34" charset="0"/>
                <a:cs typeface="Calibri" pitchFamily="34" charset="0"/>
              </a:rPr>
              <a:t> (bernoulliana)</a:t>
            </a:r>
          </a:p>
          <a:p>
            <a:r>
              <a:rPr lang="it-IT" sz="1700" dirty="0">
                <a:latin typeface="Calibri" pitchFamily="34" charset="0"/>
                <a:cs typeface="Calibri" pitchFamily="34" charset="0"/>
              </a:rPr>
              <a:t>La probabilità </a:t>
            </a:r>
            <a:r>
              <a:rPr lang="it-IT" sz="1700" b="1" i="1" dirty="0" err="1">
                <a:latin typeface="Calibri" pitchFamily="34" charset="0"/>
                <a:cs typeface="Calibri" pitchFamily="34" charset="0"/>
              </a:rPr>
              <a:t>p</a:t>
            </a:r>
            <a:r>
              <a:rPr lang="it-IT" sz="1700" b="1" i="1" baseline="-25000" dirty="0" err="1">
                <a:latin typeface="Calibri" pitchFamily="34" charset="0"/>
                <a:cs typeface="Calibri" pitchFamily="34" charset="0"/>
              </a:rPr>
              <a:t>i</a:t>
            </a:r>
            <a:r>
              <a:rPr lang="it-IT" sz="1700" dirty="0">
                <a:latin typeface="Calibri" pitchFamily="34" charset="0"/>
                <a:cs typeface="Calibri" pitchFamily="34" charset="0"/>
              </a:rPr>
              <a:t> di estrarre una pallina </a:t>
            </a:r>
            <a:r>
              <a:rPr lang="it-IT" sz="1700" b="1" i="1" dirty="0">
                <a:latin typeface="Calibri" pitchFamily="34" charset="0"/>
                <a:cs typeface="Calibri" pitchFamily="34" charset="0"/>
              </a:rPr>
              <a:t>i</a:t>
            </a:r>
            <a:r>
              <a:rPr lang="it-IT" sz="1700" dirty="0">
                <a:latin typeface="Calibri" pitchFamily="34" charset="0"/>
                <a:cs typeface="Calibri" pitchFamily="34" charset="0"/>
              </a:rPr>
              <a:t> è costante -&gt; la </a:t>
            </a:r>
            <a:r>
              <a:rPr lang="it-IT" sz="1700" dirty="0" err="1">
                <a:latin typeface="Calibri" pitchFamily="34" charset="0"/>
                <a:cs typeface="Calibri" pitchFamily="34" charset="0"/>
              </a:rPr>
              <a:t>reimmissione</a:t>
            </a:r>
            <a:r>
              <a:rPr lang="it-IT" sz="1700" dirty="0">
                <a:latin typeface="Calibri" pitchFamily="34" charset="0"/>
                <a:cs typeface="Calibri" pitchFamily="34" charset="0"/>
              </a:rPr>
              <a:t> dopo l’identificazione ricrea la situazione di partenza a ogni estrazione</a:t>
            </a:r>
            <a:endParaRPr lang="it-IT" sz="700" dirty="0">
              <a:latin typeface="Calibri" pitchFamily="34" charset="0"/>
              <a:cs typeface="Calibri" pitchFamily="34" charset="0"/>
            </a:endParaRPr>
          </a:p>
          <a:p>
            <a:endParaRPr lang="it-IT" sz="700" dirty="0">
              <a:latin typeface="Calibri" pitchFamily="34" charset="0"/>
              <a:cs typeface="Calibri" pitchFamily="34" charset="0"/>
            </a:endParaRPr>
          </a:p>
          <a:p>
            <a:r>
              <a:rPr lang="it-IT" sz="1700" dirty="0">
                <a:latin typeface="Calibri" pitchFamily="34" charset="0"/>
                <a:cs typeface="Calibri" pitchFamily="34" charset="0"/>
              </a:rPr>
              <a:t>La </a:t>
            </a:r>
            <a:r>
              <a:rPr lang="it-IT" sz="1700" b="1" dirty="0">
                <a:latin typeface="Calibri" pitchFamily="34" charset="0"/>
                <a:cs typeface="Calibri" pitchFamily="34" charset="0"/>
              </a:rPr>
              <a:t>probabilità di inclusione</a:t>
            </a:r>
            <a:r>
              <a:rPr lang="it-IT" sz="1700" dirty="0">
                <a:latin typeface="Calibri" pitchFamily="34" charset="0"/>
                <a:cs typeface="Calibri" pitchFamily="34" charset="0"/>
              </a:rPr>
              <a:t> è la probabilità di includere nel campione l’</a:t>
            </a:r>
            <a:r>
              <a:rPr lang="it-IT" sz="1700" i="1" dirty="0">
                <a:latin typeface="Calibri" pitchFamily="34" charset="0"/>
                <a:cs typeface="Calibri" pitchFamily="34" charset="0"/>
              </a:rPr>
              <a:t>i</a:t>
            </a:r>
            <a:r>
              <a:rPr lang="it-IT" sz="1700" i="1" baseline="30000" dirty="0">
                <a:latin typeface="Calibri" pitchFamily="34" charset="0"/>
                <a:cs typeface="Calibri" pitchFamily="34" charset="0"/>
              </a:rPr>
              <a:t> </a:t>
            </a:r>
            <a:r>
              <a:rPr lang="it-IT" sz="1700" dirty="0">
                <a:latin typeface="Calibri" pitchFamily="34" charset="0"/>
                <a:cs typeface="Calibri" pitchFamily="34" charset="0"/>
              </a:rPr>
              <a:t>-</a:t>
            </a:r>
            <a:r>
              <a:rPr lang="it-IT" sz="1700" baseline="30000" dirty="0">
                <a:latin typeface="Calibri" pitchFamily="34" charset="0"/>
                <a:cs typeface="Calibri" pitchFamily="34" charset="0"/>
              </a:rPr>
              <a:t> </a:t>
            </a:r>
            <a:r>
              <a:rPr lang="it-IT" sz="1700" dirty="0">
                <a:latin typeface="Calibri" pitchFamily="34" charset="0"/>
                <a:cs typeface="Calibri" pitchFamily="34" charset="0"/>
              </a:rPr>
              <a:t>esima unità: </a:t>
            </a:r>
            <a:r>
              <a:rPr lang="el-GR" sz="1700" b="1" dirty="0">
                <a:latin typeface="Calibri" pitchFamily="34" charset="0"/>
                <a:cs typeface="Calibri" pitchFamily="34" charset="0"/>
              </a:rPr>
              <a:t>π</a:t>
            </a:r>
            <a:r>
              <a:rPr lang="it-IT" sz="1700" b="1" i="1" baseline="-25000" dirty="0">
                <a:latin typeface="Calibri" pitchFamily="34" charset="0"/>
                <a:cs typeface="Calibri" pitchFamily="34" charset="0"/>
              </a:rPr>
              <a:t>i</a:t>
            </a:r>
            <a:r>
              <a:rPr lang="it-IT" sz="1700" b="1" dirty="0">
                <a:latin typeface="Calibri" pitchFamily="34" charset="0"/>
                <a:cs typeface="Calibri" pitchFamily="34" charset="0"/>
              </a:rPr>
              <a:t> = n</a:t>
            </a:r>
            <a:r>
              <a:rPr lang="it-IT" sz="1700" b="1" baseline="-25000" dirty="0">
                <a:latin typeface="Calibri" pitchFamily="34" charset="0"/>
                <a:cs typeface="Calibri" pitchFamily="34" charset="0"/>
              </a:rPr>
              <a:t> </a:t>
            </a:r>
            <a:r>
              <a:rPr lang="it-IT" sz="1700" b="1" i="1" dirty="0" err="1">
                <a:latin typeface="Calibri" pitchFamily="34" charset="0"/>
                <a:cs typeface="Calibri" pitchFamily="34" charset="0"/>
              </a:rPr>
              <a:t>p</a:t>
            </a:r>
            <a:r>
              <a:rPr lang="it-IT" sz="1700" b="1" i="1" baseline="-25000" dirty="0" err="1">
                <a:latin typeface="Calibri" pitchFamily="34" charset="0"/>
                <a:cs typeface="Calibri" pitchFamily="34" charset="0"/>
              </a:rPr>
              <a:t>i</a:t>
            </a:r>
            <a:endParaRPr lang="it-IT" sz="1700" b="1" i="1" baseline="-25000" dirty="0">
              <a:latin typeface="Calibri" pitchFamily="34" charset="0"/>
              <a:cs typeface="Calibri" pitchFamily="34" charset="0"/>
            </a:endParaRPr>
          </a:p>
          <a:p>
            <a:endParaRPr lang="it-IT" sz="1700" baseline="-25000" dirty="0">
              <a:latin typeface="Calibri" pitchFamily="34" charset="0"/>
              <a:cs typeface="Calibri" pitchFamily="34" charset="0"/>
            </a:endParaRPr>
          </a:p>
          <a:p>
            <a:r>
              <a:rPr lang="it-IT" sz="1700" dirty="0">
                <a:latin typeface="Calibri" pitchFamily="34" charset="0"/>
                <a:cs typeface="Calibri" pitchFamily="34" charset="0"/>
              </a:rPr>
              <a:t>Se la probabilità iniziale è costante:</a:t>
            </a:r>
          </a:p>
        </p:txBody>
      </p:sp>
      <p:graphicFrame>
        <p:nvGraphicFramePr>
          <p:cNvPr id="113704" name="Object 40"/>
          <p:cNvGraphicFramePr>
            <a:graphicFrameLocks noChangeAspect="1"/>
          </p:cNvGraphicFramePr>
          <p:nvPr>
            <p:extLst>
              <p:ext uri="{D42A27DB-BD31-4B8C-83A1-F6EECF244321}">
                <p14:modId xmlns:p14="http://schemas.microsoft.com/office/powerpoint/2010/main" val="873578437"/>
              </p:ext>
            </p:extLst>
          </p:nvPr>
        </p:nvGraphicFramePr>
        <p:xfrm>
          <a:off x="5940152" y="3928993"/>
          <a:ext cx="720080" cy="637785"/>
        </p:xfrm>
        <a:graphic>
          <a:graphicData uri="http://schemas.openxmlformats.org/presentationml/2006/ole">
            <mc:AlternateContent xmlns:mc="http://schemas.openxmlformats.org/markup-compatibility/2006">
              <mc:Choice xmlns:v="urn:schemas-microsoft-com:vml" Requires="v">
                <p:oleObj spid="_x0000_s113776" name="Equazione" r:id="rId4" imgW="444240" imgH="393480" progId="Equation.3">
                  <p:embed/>
                </p:oleObj>
              </mc:Choice>
              <mc:Fallback>
                <p:oleObj name="Equazione" r:id="rId4" imgW="444240" imgH="393480" progId="Equation.3">
                  <p:embed/>
                  <p:pic>
                    <p:nvPicPr>
                      <p:cNvPr id="0" name="Object 40"/>
                      <p:cNvPicPr>
                        <a:picLocks noChangeAspect="1" noChangeArrowheads="1"/>
                      </p:cNvPicPr>
                      <p:nvPr/>
                    </p:nvPicPr>
                    <p:blipFill>
                      <a:blip r:embed="rId5"/>
                      <a:srcRect/>
                      <a:stretch>
                        <a:fillRect/>
                      </a:stretch>
                    </p:blipFill>
                    <p:spPr bwMode="auto">
                      <a:xfrm>
                        <a:off x="5940152" y="3928993"/>
                        <a:ext cx="720080" cy="637785"/>
                      </a:xfrm>
                      <a:prstGeom prst="rect">
                        <a:avLst/>
                      </a:prstGeom>
                      <a:noFill/>
                      <a:ln w="12700">
                        <a:noFill/>
                        <a:miter lim="800000"/>
                        <a:headEnd/>
                        <a:tailEnd/>
                      </a:ln>
                      <a:effectLst/>
                      <a:extLst/>
                    </p:spPr>
                  </p:pic>
                </p:oleObj>
              </mc:Fallback>
            </mc:AlternateContent>
          </a:graphicData>
        </a:graphic>
      </p:graphicFrame>
      <p:sp>
        <p:nvSpPr>
          <p:cNvPr id="113706" name="AutoShape 42"/>
          <p:cNvSpPr>
            <a:spLocks noChangeArrowheads="1"/>
          </p:cNvSpPr>
          <p:nvPr/>
        </p:nvSpPr>
        <p:spPr bwMode="auto">
          <a:xfrm>
            <a:off x="1945159" y="2564904"/>
            <a:ext cx="682625" cy="22225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a:p>
        </p:txBody>
      </p:sp>
      <p:sp>
        <p:nvSpPr>
          <p:cNvPr id="113710" name="Oval 46"/>
          <p:cNvSpPr>
            <a:spLocks noChangeArrowheads="1"/>
          </p:cNvSpPr>
          <p:nvPr/>
        </p:nvSpPr>
        <p:spPr bwMode="auto">
          <a:xfrm>
            <a:off x="860550" y="3495253"/>
            <a:ext cx="144462" cy="144463"/>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711" name="Oval 47"/>
          <p:cNvSpPr>
            <a:spLocks noChangeArrowheads="1"/>
          </p:cNvSpPr>
          <p:nvPr/>
        </p:nvSpPr>
        <p:spPr bwMode="auto">
          <a:xfrm>
            <a:off x="1219325" y="3350791"/>
            <a:ext cx="144462"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13712" name="Oval 48"/>
          <p:cNvSpPr>
            <a:spLocks noChangeArrowheads="1"/>
          </p:cNvSpPr>
          <p:nvPr/>
        </p:nvSpPr>
        <p:spPr bwMode="auto">
          <a:xfrm>
            <a:off x="427162" y="3350791"/>
            <a:ext cx="144463" cy="144462"/>
          </a:xfrm>
          <a:prstGeom prst="ellipse">
            <a:avLst/>
          </a:prstGeom>
          <a:gradFill rotWithShape="1">
            <a:gsLst>
              <a:gs pos="0">
                <a:schemeClr val="bg1"/>
              </a:gs>
              <a:gs pos="100000">
                <a:schemeClr val="bg1">
                  <a:gamma/>
                  <a:shade val="79216"/>
                  <a:invGamma/>
                </a:schemeClr>
              </a:gs>
            </a:gsLst>
            <a:path path="rect">
              <a:fillToRect r="100000" b="100000"/>
            </a:path>
          </a:gra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cxnSp>
        <p:nvCxnSpPr>
          <p:cNvPr id="113713" name="AutoShape 49"/>
          <p:cNvCxnSpPr>
            <a:cxnSpLocks noChangeShapeType="1"/>
            <a:stCxn id="113698" idx="2"/>
            <a:endCxn id="113712" idx="7"/>
          </p:cNvCxnSpPr>
          <p:nvPr/>
        </p:nvCxnSpPr>
        <p:spPr bwMode="auto">
          <a:xfrm flipH="1">
            <a:off x="550987" y="2847553"/>
            <a:ext cx="381000" cy="523875"/>
          </a:xfrm>
          <a:prstGeom prst="straightConnector1">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3714" name="AutoShape 50"/>
          <p:cNvCxnSpPr>
            <a:cxnSpLocks noChangeShapeType="1"/>
            <a:stCxn id="113698" idx="2"/>
            <a:endCxn id="113711" idx="0"/>
          </p:cNvCxnSpPr>
          <p:nvPr/>
        </p:nvCxnSpPr>
        <p:spPr bwMode="auto">
          <a:xfrm>
            <a:off x="931987" y="2847553"/>
            <a:ext cx="360363" cy="503238"/>
          </a:xfrm>
          <a:prstGeom prst="straightConnector1">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3715" name="AutoShape 51"/>
          <p:cNvCxnSpPr>
            <a:cxnSpLocks noChangeShapeType="1"/>
            <a:stCxn id="113698" idx="2"/>
            <a:endCxn id="113710" idx="0"/>
          </p:cNvCxnSpPr>
          <p:nvPr/>
        </p:nvCxnSpPr>
        <p:spPr bwMode="auto">
          <a:xfrm>
            <a:off x="931987" y="2847553"/>
            <a:ext cx="1588" cy="647700"/>
          </a:xfrm>
          <a:prstGeom prst="straightConnector1">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3716" name="WordArt 52"/>
          <p:cNvSpPr>
            <a:spLocks noChangeAspect="1" noChangeArrowheads="1" noChangeShapeType="1" noTextEdit="1"/>
          </p:cNvSpPr>
          <p:nvPr/>
        </p:nvSpPr>
        <p:spPr bwMode="auto">
          <a:xfrm>
            <a:off x="2339752" y="1556792"/>
            <a:ext cx="255588" cy="17303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b="1" kern="10" dirty="0">
                <a:ln w="9525">
                  <a:solidFill>
                    <a:srgbClr val="000000"/>
                  </a:solidFill>
                  <a:round/>
                  <a:headEnd/>
                  <a:tailEnd/>
                </a:ln>
                <a:solidFill>
                  <a:srgbClr val="9A0000"/>
                </a:solidFill>
                <a:latin typeface="Harlow Solid Italic"/>
              </a:rPr>
              <a:t>(1)</a:t>
            </a:r>
          </a:p>
        </p:txBody>
      </p:sp>
      <p:sp>
        <p:nvSpPr>
          <p:cNvPr id="113717" name="WordArt 53"/>
          <p:cNvSpPr>
            <a:spLocks noChangeAspect="1" noChangeArrowheads="1" noChangeShapeType="1" noTextEdit="1"/>
          </p:cNvSpPr>
          <p:nvPr/>
        </p:nvSpPr>
        <p:spPr bwMode="auto">
          <a:xfrm>
            <a:off x="179512" y="3034878"/>
            <a:ext cx="255588" cy="1730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b="1" kern="10" dirty="0">
                <a:ln w="9525">
                  <a:solidFill>
                    <a:srgbClr val="000000"/>
                  </a:solidFill>
                  <a:round/>
                  <a:headEnd/>
                  <a:tailEnd/>
                </a:ln>
                <a:solidFill>
                  <a:srgbClr val="9A0000"/>
                </a:solidFill>
                <a:latin typeface="Harlow Solid Italic"/>
              </a:rPr>
              <a:t>(2)</a:t>
            </a:r>
          </a:p>
        </p:txBody>
      </p:sp>
      <p:sp>
        <p:nvSpPr>
          <p:cNvPr id="48" name="Rettangolo 47"/>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50"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10</a:t>
            </a:fld>
            <a:r>
              <a:rPr lang="it-IT" sz="2000" b="1" kern="0" dirty="0">
                <a:solidFill>
                  <a:sysClr val="window" lastClr="FFFFFF"/>
                </a:solidFill>
                <a:latin typeface="Calibri" pitchFamily="34" charset="0"/>
                <a:cs typeface="Calibri" pitchFamily="34" charset="0"/>
              </a:rPr>
              <a:t> – Selezione con e senza </a:t>
            </a:r>
            <a:r>
              <a:rPr lang="it-IT" sz="2000" b="1" kern="0" dirty="0" err="1">
                <a:solidFill>
                  <a:sysClr val="window" lastClr="FFFFFF"/>
                </a:solidFill>
                <a:latin typeface="Calibri" pitchFamily="34" charset="0"/>
                <a:cs typeface="Calibri" pitchFamily="34" charset="0"/>
              </a:rPr>
              <a:t>reimmissione</a:t>
            </a:r>
            <a:endParaRPr lang="it-IT" sz="2000" b="1" kern="0" dirty="0">
              <a:solidFill>
                <a:sysClr val="window" lastClr="FFFFFF"/>
              </a:solidFill>
              <a:latin typeface="Calibri" pitchFamily="34" charset="0"/>
              <a:cs typeface="Calibri" pitchFamily="34" charset="0"/>
            </a:endParaRPr>
          </a:p>
        </p:txBody>
      </p:sp>
      <p:sp>
        <p:nvSpPr>
          <p:cNvPr id="52" name="Text Box 44"/>
          <p:cNvSpPr txBox="1">
            <a:spLocks noChangeArrowheads="1"/>
          </p:cNvSpPr>
          <p:nvPr/>
        </p:nvSpPr>
        <p:spPr bwMode="auto">
          <a:xfrm>
            <a:off x="2627857" y="4721081"/>
            <a:ext cx="6480647"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ts val="0"/>
              </a:spcBef>
            </a:pPr>
            <a:r>
              <a:rPr lang="it-IT" sz="1700" dirty="0">
                <a:ln w="18415" cmpd="sng">
                  <a:solidFill>
                    <a:srgbClr val="9A0000"/>
                  </a:solidFill>
                  <a:prstDash val="solid"/>
                </a:ln>
                <a:solidFill>
                  <a:srgbClr val="9A0000"/>
                </a:solidFill>
                <a:latin typeface="Calibri" pitchFamily="34" charset="0"/>
                <a:cs typeface="Calibri" pitchFamily="34" charset="0"/>
              </a:rPr>
              <a:t>(2)  selezione senza </a:t>
            </a:r>
            <a:r>
              <a:rPr lang="it-IT" sz="1700" dirty="0" err="1">
                <a:ln w="18415" cmpd="sng">
                  <a:solidFill>
                    <a:srgbClr val="9A0000"/>
                  </a:solidFill>
                  <a:prstDash val="solid"/>
                </a:ln>
                <a:solidFill>
                  <a:srgbClr val="9A0000"/>
                </a:solidFill>
                <a:latin typeface="Calibri" pitchFamily="34" charset="0"/>
                <a:cs typeface="Calibri" pitchFamily="34" charset="0"/>
              </a:rPr>
              <a:t>reimmissione</a:t>
            </a:r>
            <a:endParaRPr lang="it-IT" sz="1700" dirty="0">
              <a:ln w="18415" cmpd="sng">
                <a:solidFill>
                  <a:srgbClr val="9A0000"/>
                </a:solidFill>
                <a:prstDash val="solid"/>
              </a:ln>
              <a:solidFill>
                <a:srgbClr val="9A0000"/>
              </a:solidFill>
              <a:latin typeface="Calibri" pitchFamily="34" charset="0"/>
              <a:cs typeface="Calibri" pitchFamily="34" charset="0"/>
            </a:endParaRPr>
          </a:p>
          <a:p>
            <a:pPr>
              <a:spcBef>
                <a:spcPts val="0"/>
              </a:spcBef>
            </a:pPr>
            <a:r>
              <a:rPr lang="it-IT" sz="1700" dirty="0">
                <a:latin typeface="Calibri" pitchFamily="34" charset="0"/>
                <a:cs typeface="Calibri" pitchFamily="34" charset="0"/>
              </a:rPr>
              <a:t>La probabilità di selezione varia ad ogni passo: a partire dalla seconda</a:t>
            </a:r>
          </a:p>
          <a:p>
            <a:pPr>
              <a:spcBef>
                <a:spcPts val="0"/>
              </a:spcBef>
            </a:pPr>
            <a:r>
              <a:rPr lang="it-IT" sz="1700" dirty="0">
                <a:latin typeface="Calibri" pitchFamily="34" charset="0"/>
                <a:cs typeface="Calibri" pitchFamily="34" charset="0"/>
              </a:rPr>
              <a:t>unità estratta dipende dall’esito delle selezioni precedenti</a:t>
            </a:r>
          </a:p>
          <a:p>
            <a:pPr>
              <a:spcBef>
                <a:spcPts val="0"/>
              </a:spcBef>
            </a:pPr>
            <a:endParaRPr lang="it-IT" sz="700" dirty="0">
              <a:latin typeface="Calibri" pitchFamily="34" charset="0"/>
              <a:cs typeface="Calibri" pitchFamily="34" charset="0"/>
            </a:endParaRPr>
          </a:p>
          <a:p>
            <a:pPr>
              <a:spcBef>
                <a:spcPts val="0"/>
              </a:spcBef>
            </a:pPr>
            <a:r>
              <a:rPr lang="it-IT" sz="1700" dirty="0">
                <a:latin typeface="Calibri" pitchFamily="34" charset="0"/>
                <a:cs typeface="Calibri" pitchFamily="34" charset="0"/>
              </a:rPr>
              <a:t>Si dimostra che con una probabilità di selezione costante anche in questo caso la probabilità totale di inclusione è pari a </a:t>
            </a:r>
            <a:r>
              <a:rPr lang="el-GR" sz="1700" b="1" dirty="0">
                <a:latin typeface="Calibri" pitchFamily="34" charset="0"/>
                <a:cs typeface="Calibri" pitchFamily="34" charset="0"/>
              </a:rPr>
              <a:t>π</a:t>
            </a:r>
            <a:r>
              <a:rPr lang="it-IT" sz="1700" b="1" i="1" baseline="-25000" dirty="0">
                <a:latin typeface="Calibri" pitchFamily="34" charset="0"/>
                <a:cs typeface="Calibri" pitchFamily="34" charset="0"/>
              </a:rPr>
              <a:t>i</a:t>
            </a:r>
            <a:r>
              <a:rPr lang="it-IT" sz="1700" b="1" dirty="0">
                <a:latin typeface="Calibri" pitchFamily="34" charset="0"/>
                <a:cs typeface="Calibri" pitchFamily="34" charset="0"/>
              </a:rPr>
              <a:t> = n/N</a:t>
            </a:r>
          </a:p>
          <a:p>
            <a:pPr>
              <a:spcBef>
                <a:spcPts val="0"/>
              </a:spcBef>
            </a:pPr>
            <a:endParaRPr lang="it-IT" sz="1700" dirty="0">
              <a:latin typeface="Calibri" pitchFamily="34" charset="0"/>
              <a:cs typeface="Calibri" pitchFamily="34" charset="0"/>
            </a:endParaRPr>
          </a:p>
          <a:p>
            <a:pPr>
              <a:spcBef>
                <a:spcPts val="0"/>
              </a:spcBef>
            </a:pPr>
            <a:r>
              <a:rPr lang="it-IT" sz="1700" dirty="0">
                <a:latin typeface="Calibri" pitchFamily="34" charset="0"/>
                <a:cs typeface="Calibri" pitchFamily="34" charset="0"/>
              </a:rPr>
              <a:t>Una particolare selezione senza </a:t>
            </a:r>
            <a:r>
              <a:rPr lang="it-IT" sz="1700" dirty="0" err="1">
                <a:latin typeface="Calibri" pitchFamily="34" charset="0"/>
                <a:cs typeface="Calibri" pitchFamily="34" charset="0"/>
              </a:rPr>
              <a:t>reimmissione</a:t>
            </a:r>
            <a:r>
              <a:rPr lang="it-IT" sz="1700" dirty="0">
                <a:latin typeface="Calibri" pitchFamily="34" charset="0"/>
                <a:cs typeface="Calibri" pitchFamily="34" charset="0"/>
              </a:rPr>
              <a:t> è quella </a:t>
            </a:r>
            <a:r>
              <a:rPr lang="it-IT" sz="1700" dirty="0">
                <a:ln>
                  <a:solidFill>
                    <a:schemeClr val="tx1"/>
                  </a:solidFill>
                </a:ln>
                <a:latin typeface="Calibri" pitchFamily="34" charset="0"/>
                <a:cs typeface="Calibri" pitchFamily="34" charset="0"/>
              </a:rPr>
              <a:t>in blocco</a:t>
            </a:r>
          </a:p>
        </p:txBody>
      </p:sp>
      <p:sp>
        <p:nvSpPr>
          <p:cNvPr id="54" name="AutoShape 42"/>
          <p:cNvSpPr>
            <a:spLocks noChangeArrowheads="1"/>
          </p:cNvSpPr>
          <p:nvPr/>
        </p:nvSpPr>
        <p:spPr bwMode="auto">
          <a:xfrm>
            <a:off x="1945159" y="4793089"/>
            <a:ext cx="682625" cy="22225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80" name="Rectangle 16"/>
          <p:cNvSpPr>
            <a:spLocks noChangeArrowheads="1"/>
          </p:cNvSpPr>
          <p:nvPr/>
        </p:nvSpPr>
        <p:spPr bwMode="auto">
          <a:xfrm>
            <a:off x="2987675" y="5157192"/>
            <a:ext cx="3097213" cy="504056"/>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2479" name="Rectangle 15"/>
          <p:cNvSpPr>
            <a:spLocks noChangeArrowheads="1"/>
          </p:cNvSpPr>
          <p:nvPr/>
        </p:nvSpPr>
        <p:spPr bwMode="auto">
          <a:xfrm>
            <a:off x="3851920" y="4149080"/>
            <a:ext cx="1439863" cy="432048"/>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2478" name="Text Box 14"/>
          <p:cNvSpPr txBox="1">
            <a:spLocks noChangeArrowheads="1"/>
          </p:cNvSpPr>
          <p:nvPr/>
        </p:nvSpPr>
        <p:spPr bwMode="auto">
          <a:xfrm>
            <a:off x="179338" y="1628800"/>
            <a:ext cx="8785150" cy="5062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it-IT" sz="1700" dirty="0">
                <a:latin typeface="Calibri" pitchFamily="34" charset="0"/>
                <a:cs typeface="Calibri" pitchFamily="34" charset="0"/>
              </a:rPr>
              <a:t>Si mettono in sequenza le unità e se ne estrae una ogni tante, a partire da una scelta casualmente</a:t>
            </a:r>
          </a:p>
          <a:p>
            <a:pPr eaLnBrk="0" hangingPunct="0"/>
            <a:endParaRPr lang="it-IT" sz="1700" dirty="0">
              <a:latin typeface="Calibri" pitchFamily="34" charset="0"/>
              <a:cs typeface="Calibri" pitchFamily="34" charset="0"/>
            </a:endParaRPr>
          </a:p>
          <a:p>
            <a:pPr eaLnBrk="0" hangingPunct="0"/>
            <a:endParaRPr lang="it-IT" sz="1700" dirty="0">
              <a:latin typeface="Calibri" pitchFamily="34" charset="0"/>
              <a:cs typeface="Calibri" pitchFamily="34" charset="0"/>
            </a:endParaRPr>
          </a:p>
          <a:p>
            <a:pPr eaLnBrk="0" hangingPunct="0"/>
            <a:endParaRPr lang="it-IT" sz="1700" dirty="0">
              <a:latin typeface="Calibri" pitchFamily="34" charset="0"/>
              <a:cs typeface="Calibri" pitchFamily="34" charset="0"/>
            </a:endParaRPr>
          </a:p>
          <a:p>
            <a:pPr eaLnBrk="0" hangingPunct="0"/>
            <a:endParaRPr lang="it-IT" sz="1700" dirty="0">
              <a:latin typeface="Calibri" pitchFamily="34" charset="0"/>
              <a:cs typeface="Calibri" pitchFamily="34" charset="0"/>
            </a:endParaRPr>
          </a:p>
          <a:p>
            <a:pPr eaLnBrk="0" hangingPunct="0"/>
            <a:endParaRPr lang="it-IT" sz="1700" dirty="0">
              <a:latin typeface="Calibri" pitchFamily="34" charset="0"/>
              <a:cs typeface="Calibri" pitchFamily="34" charset="0"/>
            </a:endParaRPr>
          </a:p>
          <a:p>
            <a:pPr eaLnBrk="0" hangingPunct="0"/>
            <a:r>
              <a:rPr lang="it-IT" sz="1700" dirty="0">
                <a:latin typeface="Calibri" pitchFamily="34" charset="0"/>
                <a:cs typeface="Calibri" pitchFamily="34" charset="0"/>
              </a:rPr>
              <a:t>Il </a:t>
            </a:r>
            <a:r>
              <a:rPr lang="it-IT" sz="1700" b="1" dirty="0">
                <a:latin typeface="Calibri" pitchFamily="34" charset="0"/>
                <a:cs typeface="Calibri" pitchFamily="34" charset="0"/>
              </a:rPr>
              <a:t>passo di campionamento</a:t>
            </a:r>
            <a:r>
              <a:rPr lang="it-IT" sz="1700" dirty="0">
                <a:latin typeface="Calibri" pitchFamily="34" charset="0"/>
                <a:cs typeface="Calibri" pitchFamily="34" charset="0"/>
              </a:rPr>
              <a:t> si determina sulla base del rapporto </a:t>
            </a:r>
            <a:r>
              <a:rPr lang="it-IT" sz="1700" b="1" dirty="0">
                <a:latin typeface="Calibri" pitchFamily="34" charset="0"/>
                <a:cs typeface="Calibri" pitchFamily="34" charset="0"/>
              </a:rPr>
              <a:t>k = N/n</a:t>
            </a:r>
          </a:p>
          <a:p>
            <a:pPr eaLnBrk="0" hangingPunct="0"/>
            <a:endParaRPr lang="it-IT" sz="1700" dirty="0">
              <a:latin typeface="Calibri" pitchFamily="34" charset="0"/>
              <a:cs typeface="Calibri" pitchFamily="34" charset="0"/>
            </a:endParaRPr>
          </a:p>
          <a:p>
            <a:pPr eaLnBrk="0" hangingPunct="0"/>
            <a:r>
              <a:rPr lang="it-IT" sz="1700" dirty="0">
                <a:latin typeface="Calibri" pitchFamily="34" charset="0"/>
                <a:cs typeface="Calibri" pitchFamily="34" charset="0"/>
              </a:rPr>
              <a:t>La posizione dell’unità da cui partire </a:t>
            </a:r>
            <a:r>
              <a:rPr lang="it-IT" sz="1700" b="1" i="1" dirty="0">
                <a:latin typeface="Calibri" pitchFamily="34" charset="0"/>
                <a:cs typeface="Calibri" pitchFamily="34" charset="0"/>
              </a:rPr>
              <a:t>r</a:t>
            </a:r>
            <a:r>
              <a:rPr lang="it-IT" sz="1700" baseline="-25000" dirty="0">
                <a:latin typeface="Calibri" pitchFamily="34" charset="0"/>
                <a:cs typeface="Calibri" pitchFamily="34" charset="0"/>
              </a:rPr>
              <a:t>  </a:t>
            </a:r>
            <a:r>
              <a:rPr lang="it-IT" sz="1700" dirty="0">
                <a:latin typeface="Calibri" pitchFamily="34" charset="0"/>
                <a:cs typeface="Calibri" pitchFamily="34" charset="0"/>
              </a:rPr>
              <a:t>è:</a:t>
            </a:r>
          </a:p>
          <a:p>
            <a:pPr eaLnBrk="0" hangingPunct="0"/>
            <a:endParaRPr lang="it-IT" sz="1700" dirty="0">
              <a:latin typeface="Calibri" pitchFamily="34" charset="0"/>
              <a:cs typeface="Calibri" pitchFamily="34" charset="0"/>
            </a:endParaRPr>
          </a:p>
          <a:p>
            <a:pPr algn="ctr" eaLnBrk="0" hangingPunct="0"/>
            <a:r>
              <a:rPr lang="it-IT" sz="1700" dirty="0">
                <a:latin typeface="Calibri" pitchFamily="34" charset="0"/>
                <a:cs typeface="Calibri" pitchFamily="34" charset="0"/>
              </a:rPr>
              <a:t>1 </a:t>
            </a:r>
            <a:r>
              <a:rPr lang="it-IT" sz="1700" dirty="0">
                <a:latin typeface="Calibri" pitchFamily="34" charset="0"/>
                <a:cs typeface="Calibri" pitchFamily="34" charset="0"/>
                <a:sym typeface="Symbol" pitchFamily="18" charset="2"/>
              </a:rPr>
              <a:t> </a:t>
            </a:r>
            <a:r>
              <a:rPr lang="it-IT" sz="1700" i="1" dirty="0">
                <a:latin typeface="Calibri" pitchFamily="34" charset="0"/>
                <a:cs typeface="Calibri" pitchFamily="34" charset="0"/>
                <a:sym typeface="Symbol" pitchFamily="18" charset="2"/>
              </a:rPr>
              <a:t>r</a:t>
            </a:r>
            <a:r>
              <a:rPr lang="it-IT" sz="1700" dirty="0">
                <a:latin typeface="Calibri" pitchFamily="34" charset="0"/>
                <a:cs typeface="Calibri" pitchFamily="34" charset="0"/>
              </a:rPr>
              <a:t> </a:t>
            </a:r>
            <a:r>
              <a:rPr lang="it-IT" sz="1700" dirty="0">
                <a:latin typeface="Calibri" pitchFamily="34" charset="0"/>
                <a:cs typeface="Calibri" pitchFamily="34" charset="0"/>
                <a:sym typeface="Symbol" pitchFamily="18" charset="2"/>
              </a:rPr>
              <a:t> k</a:t>
            </a:r>
          </a:p>
          <a:p>
            <a:pPr eaLnBrk="0" hangingPunct="0"/>
            <a:endParaRPr lang="it-IT" sz="1700" dirty="0">
              <a:latin typeface="Calibri" pitchFamily="34" charset="0"/>
              <a:cs typeface="Calibri" pitchFamily="34" charset="0"/>
              <a:sym typeface="Symbol" pitchFamily="18" charset="2"/>
            </a:endParaRPr>
          </a:p>
          <a:p>
            <a:pPr eaLnBrk="0" hangingPunct="0"/>
            <a:r>
              <a:rPr lang="it-IT" sz="1700" dirty="0">
                <a:latin typeface="Calibri" pitchFamily="34" charset="0"/>
                <a:cs typeface="Calibri" pitchFamily="34" charset="0"/>
                <a:sym typeface="Symbol" pitchFamily="18" charset="2"/>
              </a:rPr>
              <a:t>Si includono nel campione le </a:t>
            </a:r>
            <a:r>
              <a:rPr lang="it-IT" sz="1700" b="1" dirty="0">
                <a:latin typeface="Calibri" pitchFamily="34" charset="0"/>
                <a:cs typeface="Calibri" pitchFamily="34" charset="0"/>
                <a:sym typeface="Symbol" pitchFamily="18" charset="2"/>
              </a:rPr>
              <a:t>n</a:t>
            </a:r>
            <a:r>
              <a:rPr lang="it-IT" sz="1700" dirty="0">
                <a:latin typeface="Calibri" pitchFamily="34" charset="0"/>
                <a:cs typeface="Calibri" pitchFamily="34" charset="0"/>
                <a:sym typeface="Symbol" pitchFamily="18" charset="2"/>
              </a:rPr>
              <a:t> unità che si trovano nelle posizioni:</a:t>
            </a:r>
          </a:p>
          <a:p>
            <a:pPr eaLnBrk="0" hangingPunct="0"/>
            <a:endParaRPr lang="it-IT" sz="1700" dirty="0">
              <a:latin typeface="Calibri" pitchFamily="34" charset="0"/>
              <a:cs typeface="Calibri" pitchFamily="34" charset="0"/>
              <a:sym typeface="Symbol" pitchFamily="18" charset="2"/>
            </a:endParaRPr>
          </a:p>
          <a:p>
            <a:pPr algn="ctr" eaLnBrk="0" hangingPunct="0"/>
            <a:r>
              <a:rPr lang="it-IT" sz="1700" dirty="0">
                <a:latin typeface="Calibri" pitchFamily="34" charset="0"/>
                <a:cs typeface="Calibri" pitchFamily="34" charset="0"/>
                <a:sym typeface="Symbol" pitchFamily="18" charset="2"/>
              </a:rPr>
              <a:t>r; r + k; r + 2k; … ; r + (n-1)k </a:t>
            </a:r>
          </a:p>
          <a:p>
            <a:pPr eaLnBrk="0" hangingPunct="0"/>
            <a:endParaRPr lang="it-IT" sz="1700" dirty="0">
              <a:latin typeface="Calibri" pitchFamily="34" charset="0"/>
              <a:cs typeface="Calibri" pitchFamily="34" charset="0"/>
              <a:sym typeface="Symbol" pitchFamily="18" charset="2"/>
            </a:endParaRPr>
          </a:p>
          <a:p>
            <a:pPr eaLnBrk="0" hangingPunct="0"/>
            <a:endParaRPr lang="it-IT" sz="1700" dirty="0">
              <a:latin typeface="Calibri" pitchFamily="34" charset="0"/>
              <a:cs typeface="Calibri" pitchFamily="34" charset="0"/>
              <a:sym typeface="Symbol" pitchFamily="18" charset="2"/>
            </a:endParaRPr>
          </a:p>
          <a:p>
            <a:pPr eaLnBrk="0" hangingPunct="0"/>
            <a:r>
              <a:rPr lang="it-IT" sz="1700" dirty="0">
                <a:latin typeface="Calibri" pitchFamily="34" charset="0"/>
                <a:cs typeface="Calibri" pitchFamily="34" charset="0"/>
                <a:sym typeface="Symbol" pitchFamily="18" charset="2"/>
              </a:rPr>
              <a:t>La probabilità di includere un’unità nel campione è costante e pari al valore reciproco del passo di campionamento</a:t>
            </a:r>
          </a:p>
        </p:txBody>
      </p:sp>
      <p:grpSp>
        <p:nvGrpSpPr>
          <p:cNvPr id="2" name="Gruppo 1"/>
          <p:cNvGrpSpPr/>
          <p:nvPr/>
        </p:nvGrpSpPr>
        <p:grpSpPr>
          <a:xfrm>
            <a:off x="1260475" y="2346970"/>
            <a:ext cx="6840538" cy="361950"/>
            <a:chOff x="1260475" y="1989138"/>
            <a:chExt cx="6840538" cy="361950"/>
          </a:xfrm>
        </p:grpSpPr>
        <p:sp>
          <p:nvSpPr>
            <p:cNvPr id="62481" name="Oval 17"/>
            <p:cNvSpPr>
              <a:spLocks noChangeArrowheads="1"/>
            </p:cNvSpPr>
            <p:nvPr/>
          </p:nvSpPr>
          <p:spPr bwMode="auto">
            <a:xfrm>
              <a:off x="1260475"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2" name="Oval 18"/>
            <p:cNvSpPr>
              <a:spLocks noChangeArrowheads="1"/>
            </p:cNvSpPr>
            <p:nvPr/>
          </p:nvSpPr>
          <p:spPr bwMode="auto">
            <a:xfrm>
              <a:off x="154940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3" name="Oval 19"/>
            <p:cNvSpPr>
              <a:spLocks noChangeArrowheads="1"/>
            </p:cNvSpPr>
            <p:nvPr/>
          </p:nvSpPr>
          <p:spPr bwMode="auto">
            <a:xfrm>
              <a:off x="1835150" y="2132013"/>
              <a:ext cx="215900" cy="217487"/>
            </a:xfrm>
            <a:prstGeom prst="ellipse">
              <a:avLst/>
            </a:prstGeom>
            <a:solidFill>
              <a:srgbClr val="9A0000"/>
            </a:solidFill>
            <a:ln w="9525">
              <a:solidFill>
                <a:schemeClr val="tx1"/>
              </a:solidFill>
              <a:round/>
              <a:headEnd/>
              <a:tailEnd/>
            </a:ln>
            <a:effectLst/>
            <a:extLst/>
          </p:spPr>
          <p:txBody>
            <a:bodyPr wrap="none" anchor="ctr"/>
            <a:lstStyle/>
            <a:p>
              <a:endParaRPr lang="it-IT"/>
            </a:p>
          </p:txBody>
        </p:sp>
        <p:sp>
          <p:nvSpPr>
            <p:cNvPr id="62484" name="Oval 20"/>
            <p:cNvSpPr>
              <a:spLocks noChangeArrowheads="1"/>
            </p:cNvSpPr>
            <p:nvPr/>
          </p:nvSpPr>
          <p:spPr bwMode="auto">
            <a:xfrm>
              <a:off x="2124075"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5" name="Oval 21"/>
            <p:cNvSpPr>
              <a:spLocks noChangeArrowheads="1"/>
            </p:cNvSpPr>
            <p:nvPr/>
          </p:nvSpPr>
          <p:spPr bwMode="auto">
            <a:xfrm>
              <a:off x="241300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6" name="Oval 22"/>
            <p:cNvSpPr>
              <a:spLocks noChangeArrowheads="1"/>
            </p:cNvSpPr>
            <p:nvPr/>
          </p:nvSpPr>
          <p:spPr bwMode="auto">
            <a:xfrm>
              <a:off x="2701925"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7" name="Oval 23"/>
            <p:cNvSpPr>
              <a:spLocks noChangeArrowheads="1"/>
            </p:cNvSpPr>
            <p:nvPr/>
          </p:nvSpPr>
          <p:spPr bwMode="auto">
            <a:xfrm>
              <a:off x="2989263"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8" name="Oval 24"/>
            <p:cNvSpPr>
              <a:spLocks noChangeArrowheads="1"/>
            </p:cNvSpPr>
            <p:nvPr/>
          </p:nvSpPr>
          <p:spPr bwMode="auto">
            <a:xfrm>
              <a:off x="327660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89" name="Oval 25"/>
            <p:cNvSpPr>
              <a:spLocks noChangeArrowheads="1"/>
            </p:cNvSpPr>
            <p:nvPr/>
          </p:nvSpPr>
          <p:spPr bwMode="auto">
            <a:xfrm>
              <a:off x="3563938" y="2132013"/>
              <a:ext cx="215900" cy="217487"/>
            </a:xfrm>
            <a:prstGeom prst="ellipse">
              <a:avLst/>
            </a:prstGeom>
            <a:solidFill>
              <a:srgbClr val="9A0000"/>
            </a:solidFill>
            <a:ln w="9525">
              <a:solidFill>
                <a:schemeClr val="tx1"/>
              </a:solidFill>
              <a:round/>
              <a:headEnd/>
              <a:tailEnd/>
            </a:ln>
            <a:effectLst/>
            <a:extLst/>
          </p:spPr>
          <p:txBody>
            <a:bodyPr wrap="none" anchor="ctr"/>
            <a:lstStyle/>
            <a:p>
              <a:endParaRPr lang="it-IT"/>
            </a:p>
          </p:txBody>
        </p:sp>
        <p:sp>
          <p:nvSpPr>
            <p:cNvPr id="62490" name="Oval 26"/>
            <p:cNvSpPr>
              <a:spLocks noChangeArrowheads="1"/>
            </p:cNvSpPr>
            <p:nvPr/>
          </p:nvSpPr>
          <p:spPr bwMode="auto">
            <a:xfrm>
              <a:off x="385445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1" name="Oval 27"/>
            <p:cNvSpPr>
              <a:spLocks noChangeArrowheads="1"/>
            </p:cNvSpPr>
            <p:nvPr/>
          </p:nvSpPr>
          <p:spPr bwMode="auto">
            <a:xfrm>
              <a:off x="4141788"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2" name="Oval 28"/>
            <p:cNvSpPr>
              <a:spLocks noChangeArrowheads="1"/>
            </p:cNvSpPr>
            <p:nvPr/>
          </p:nvSpPr>
          <p:spPr bwMode="auto">
            <a:xfrm>
              <a:off x="4429125"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3" name="Oval 29"/>
            <p:cNvSpPr>
              <a:spLocks noChangeArrowheads="1"/>
            </p:cNvSpPr>
            <p:nvPr/>
          </p:nvSpPr>
          <p:spPr bwMode="auto">
            <a:xfrm>
              <a:off x="471805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4" name="Oval 30"/>
            <p:cNvSpPr>
              <a:spLocks noChangeArrowheads="1"/>
            </p:cNvSpPr>
            <p:nvPr/>
          </p:nvSpPr>
          <p:spPr bwMode="auto">
            <a:xfrm>
              <a:off x="5006975"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5" name="Oval 31"/>
            <p:cNvSpPr>
              <a:spLocks noChangeArrowheads="1"/>
            </p:cNvSpPr>
            <p:nvPr/>
          </p:nvSpPr>
          <p:spPr bwMode="auto">
            <a:xfrm>
              <a:off x="5292725" y="2132013"/>
              <a:ext cx="215900" cy="217487"/>
            </a:xfrm>
            <a:prstGeom prst="ellipse">
              <a:avLst/>
            </a:prstGeom>
            <a:solidFill>
              <a:srgbClr val="9A0000"/>
            </a:solidFill>
            <a:ln w="9525">
              <a:solidFill>
                <a:schemeClr val="tx1"/>
              </a:solidFill>
              <a:round/>
              <a:headEnd/>
              <a:tailEnd/>
            </a:ln>
            <a:effectLst/>
            <a:extLst/>
          </p:spPr>
          <p:txBody>
            <a:bodyPr wrap="none" anchor="ctr"/>
            <a:lstStyle/>
            <a:p>
              <a:endParaRPr lang="it-IT"/>
            </a:p>
          </p:txBody>
        </p:sp>
        <p:sp>
          <p:nvSpPr>
            <p:cNvPr id="62496" name="Oval 32"/>
            <p:cNvSpPr>
              <a:spLocks noChangeArrowheads="1"/>
            </p:cNvSpPr>
            <p:nvPr/>
          </p:nvSpPr>
          <p:spPr bwMode="auto">
            <a:xfrm>
              <a:off x="558165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7" name="Oval 33"/>
            <p:cNvSpPr>
              <a:spLocks noChangeArrowheads="1"/>
            </p:cNvSpPr>
            <p:nvPr/>
          </p:nvSpPr>
          <p:spPr bwMode="auto">
            <a:xfrm>
              <a:off x="5868988"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8" name="Oval 34"/>
            <p:cNvSpPr>
              <a:spLocks noChangeArrowheads="1"/>
            </p:cNvSpPr>
            <p:nvPr/>
          </p:nvSpPr>
          <p:spPr bwMode="auto">
            <a:xfrm>
              <a:off x="6157913"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499" name="Oval 35"/>
            <p:cNvSpPr>
              <a:spLocks noChangeArrowheads="1"/>
            </p:cNvSpPr>
            <p:nvPr/>
          </p:nvSpPr>
          <p:spPr bwMode="auto">
            <a:xfrm>
              <a:off x="6445250"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500" name="Oval 36"/>
            <p:cNvSpPr>
              <a:spLocks noChangeArrowheads="1"/>
            </p:cNvSpPr>
            <p:nvPr/>
          </p:nvSpPr>
          <p:spPr bwMode="auto">
            <a:xfrm>
              <a:off x="6732588"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501" name="Oval 37"/>
            <p:cNvSpPr>
              <a:spLocks noChangeArrowheads="1"/>
            </p:cNvSpPr>
            <p:nvPr/>
          </p:nvSpPr>
          <p:spPr bwMode="auto">
            <a:xfrm>
              <a:off x="7019925" y="2132013"/>
              <a:ext cx="215900" cy="217487"/>
            </a:xfrm>
            <a:prstGeom prst="ellipse">
              <a:avLst/>
            </a:prstGeom>
            <a:solidFill>
              <a:srgbClr val="9A0000"/>
            </a:solidFill>
            <a:ln w="9525">
              <a:solidFill>
                <a:schemeClr val="tx1"/>
              </a:solidFill>
              <a:round/>
              <a:headEnd/>
              <a:tailEnd/>
            </a:ln>
            <a:effectLst/>
            <a:extLst/>
          </p:spPr>
          <p:txBody>
            <a:bodyPr wrap="none" anchor="ctr"/>
            <a:lstStyle/>
            <a:p>
              <a:endParaRPr lang="it-IT"/>
            </a:p>
          </p:txBody>
        </p:sp>
        <p:sp>
          <p:nvSpPr>
            <p:cNvPr id="62502" name="Oval 38"/>
            <p:cNvSpPr>
              <a:spLocks noChangeArrowheads="1"/>
            </p:cNvSpPr>
            <p:nvPr/>
          </p:nvSpPr>
          <p:spPr bwMode="auto">
            <a:xfrm>
              <a:off x="7310438"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503" name="Oval 39"/>
            <p:cNvSpPr>
              <a:spLocks noChangeArrowheads="1"/>
            </p:cNvSpPr>
            <p:nvPr/>
          </p:nvSpPr>
          <p:spPr bwMode="auto">
            <a:xfrm>
              <a:off x="7597775"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62504" name="Oval 40"/>
            <p:cNvSpPr>
              <a:spLocks noChangeArrowheads="1"/>
            </p:cNvSpPr>
            <p:nvPr/>
          </p:nvSpPr>
          <p:spPr bwMode="auto">
            <a:xfrm>
              <a:off x="7885113" y="1989138"/>
              <a:ext cx="215900" cy="217487"/>
            </a:xfrm>
            <a:prstGeom prst="ellipse">
              <a:avLst/>
            </a:prstGeom>
            <a:gradFill rotWithShape="1">
              <a:gsLst>
                <a:gs pos="0">
                  <a:schemeClr val="bg1"/>
                </a:gs>
                <a:gs pos="100000">
                  <a:schemeClr val="bg1">
                    <a:gamma/>
                    <a:shade val="69804"/>
                    <a:invGamma/>
                  </a:schemeClr>
                </a:gs>
              </a:gsLst>
              <a:path path="rect">
                <a:fillToRect r="100000" b="10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cxnSp>
          <p:nvCxnSpPr>
            <p:cNvPr id="62505" name="AutoShape 41"/>
            <p:cNvCxnSpPr>
              <a:cxnSpLocks noChangeShapeType="1"/>
              <a:stCxn id="62483" idx="4"/>
              <a:endCxn id="62489" idx="4"/>
            </p:cNvCxnSpPr>
            <p:nvPr/>
          </p:nvCxnSpPr>
          <p:spPr bwMode="auto">
            <a:xfrm rot="16200000" flipH="1">
              <a:off x="2806700" y="1485900"/>
              <a:ext cx="1588" cy="1728788"/>
            </a:xfrm>
            <a:prstGeom prst="curvedConnector3">
              <a:avLst>
                <a:gd name="adj1" fmla="val 14300000"/>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506" name="AutoShape 42"/>
            <p:cNvCxnSpPr>
              <a:cxnSpLocks noChangeShapeType="1"/>
              <a:stCxn id="62489" idx="4"/>
              <a:endCxn id="62495" idx="4"/>
            </p:cNvCxnSpPr>
            <p:nvPr/>
          </p:nvCxnSpPr>
          <p:spPr bwMode="auto">
            <a:xfrm rot="16200000" flipH="1">
              <a:off x="4535488" y="1485900"/>
              <a:ext cx="1588" cy="1728787"/>
            </a:xfrm>
            <a:prstGeom prst="curvedConnector3">
              <a:avLst>
                <a:gd name="adj1" fmla="val 14300000"/>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507" name="AutoShape 43"/>
            <p:cNvCxnSpPr>
              <a:cxnSpLocks noChangeShapeType="1"/>
              <a:stCxn id="62495" idx="4"/>
              <a:endCxn id="62501" idx="4"/>
            </p:cNvCxnSpPr>
            <p:nvPr/>
          </p:nvCxnSpPr>
          <p:spPr bwMode="auto">
            <a:xfrm rot="16200000" flipH="1">
              <a:off x="6263481" y="1486694"/>
              <a:ext cx="1588" cy="1727200"/>
            </a:xfrm>
            <a:prstGeom prst="curvedConnector3">
              <a:avLst>
                <a:gd name="adj1" fmla="val 14300000"/>
              </a:avLst>
            </a:prstGeom>
            <a:noFill/>
            <a:ln w="9525">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34" name="Rettangolo 33"/>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36"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11</a:t>
            </a:fld>
            <a:r>
              <a:rPr lang="it-IT" sz="2000" b="1" kern="0" dirty="0">
                <a:solidFill>
                  <a:sysClr val="window" lastClr="FFFFFF"/>
                </a:solidFill>
                <a:latin typeface="Calibri" pitchFamily="34" charset="0"/>
                <a:cs typeface="Calibri" pitchFamily="34" charset="0"/>
              </a:rPr>
              <a:t> – Selezione sistematica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0"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12</a:t>
            </a:fld>
            <a:r>
              <a:rPr lang="it-IT" sz="2000" b="1" kern="0" dirty="0">
                <a:solidFill>
                  <a:sysClr val="window" lastClr="FFFFFF"/>
                </a:solidFill>
                <a:latin typeface="Calibri" pitchFamily="34" charset="0"/>
                <a:cs typeface="Calibri" pitchFamily="34" charset="0"/>
              </a:rPr>
              <a:t> – Il campionamento casuale semplice</a:t>
            </a:r>
          </a:p>
        </p:txBody>
      </p:sp>
      <p:sp>
        <p:nvSpPr>
          <p:cNvPr id="12" name="Rettangolo 11"/>
          <p:cNvSpPr/>
          <p:nvPr/>
        </p:nvSpPr>
        <p:spPr>
          <a:xfrm>
            <a:off x="251521" y="1815782"/>
            <a:ext cx="8712967" cy="4493538"/>
          </a:xfrm>
          <a:prstGeom prst="rect">
            <a:avLst/>
          </a:prstGeom>
        </p:spPr>
        <p:txBody>
          <a:bodyPr wrap="square">
            <a:spAutoFit/>
          </a:bodyPr>
          <a:lstStyle/>
          <a:p>
            <a:r>
              <a:rPr lang="it-IT" sz="1700" dirty="0">
                <a:latin typeface="Calibri" pitchFamily="34" charset="0"/>
                <a:cs typeface="Calibri" pitchFamily="34" charset="0"/>
              </a:rPr>
              <a:t>È lo schema di riferimento della statistica: i campioni selezionati con tale disegno possono essere confrontare con quelli ottenuti da altri disegni complessi per valutarne la bontà</a:t>
            </a: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r>
              <a:rPr lang="it-IT" sz="1700" dirty="0">
                <a:latin typeface="Calibri" pitchFamily="34" charset="0"/>
                <a:cs typeface="Calibri" pitchFamily="34" charset="0"/>
              </a:rPr>
              <a:t>Nel campionamento casuale semplice si possono utilizzare tutti i tipi di estrazione, anche se i più sono quello </a:t>
            </a:r>
            <a:r>
              <a:rPr lang="it-IT" sz="1700" u="sng" dirty="0">
                <a:latin typeface="Calibri" pitchFamily="34" charset="0"/>
                <a:cs typeface="Calibri" pitchFamily="34" charset="0"/>
              </a:rPr>
              <a:t>senza ripetizione</a:t>
            </a:r>
            <a:r>
              <a:rPr lang="it-IT" sz="1700" dirty="0">
                <a:latin typeface="Calibri" pitchFamily="34" charset="0"/>
                <a:cs typeface="Calibri" pitchFamily="34" charset="0"/>
              </a:rPr>
              <a:t> e quello </a:t>
            </a:r>
            <a:r>
              <a:rPr lang="it-IT" sz="1700" u="sng" dirty="0">
                <a:latin typeface="Calibri" pitchFamily="34" charset="0"/>
                <a:cs typeface="Calibri" pitchFamily="34" charset="0"/>
              </a:rPr>
              <a:t>sistematico</a:t>
            </a: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r>
              <a:rPr lang="it-IT" sz="1700" dirty="0">
                <a:latin typeface="Calibri" pitchFamily="34" charset="0"/>
                <a:cs typeface="Calibri" pitchFamily="34" charset="0"/>
              </a:rPr>
              <a:t>Spesso è il punto di partenza per la costruzione di campioni che seguono schemi complessi</a:t>
            </a: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r>
              <a:rPr lang="it-IT" sz="1700" dirty="0">
                <a:latin typeface="Calibri" pitchFamily="34" charset="0"/>
                <a:cs typeface="Calibri" pitchFamily="34" charset="0"/>
              </a:rPr>
              <a:t>       Nella realtà è uno schema di campionamento raramente applicato perché:</a:t>
            </a:r>
          </a:p>
          <a:p>
            <a:endParaRPr lang="it-IT" sz="700" dirty="0">
              <a:latin typeface="Calibri" pitchFamily="34" charset="0"/>
              <a:cs typeface="Calibri" pitchFamily="34" charset="0"/>
            </a:endParaRPr>
          </a:p>
          <a:p>
            <a:pPr marL="1080000" indent="-342900">
              <a:buFont typeface="+mj-lt"/>
              <a:buAutoNum type="arabicParenR"/>
            </a:pPr>
            <a:r>
              <a:rPr lang="it-IT" sz="1700" dirty="0">
                <a:latin typeface="Calibri" pitchFamily="34" charset="0"/>
                <a:cs typeface="Calibri" pitchFamily="34" charset="0"/>
              </a:rPr>
              <a:t>risulta “pesante” sia relativamente ai costi di rilevazione dei dati che all’organizzazione della rilevazione stessa</a:t>
            </a:r>
          </a:p>
          <a:p>
            <a:pPr marL="1080000" indent="-228600">
              <a:buFont typeface="+mj-lt"/>
              <a:buAutoNum type="arabicParenR"/>
            </a:pPr>
            <a:endParaRPr lang="it-IT" sz="700" dirty="0">
              <a:latin typeface="Calibri" pitchFamily="34" charset="0"/>
              <a:cs typeface="Calibri" pitchFamily="34" charset="0"/>
            </a:endParaRPr>
          </a:p>
          <a:p>
            <a:pPr marL="1080000" indent="-342900">
              <a:buFont typeface="+mj-lt"/>
              <a:buAutoNum type="arabicParenR"/>
            </a:pPr>
            <a:r>
              <a:rPr lang="it-IT" sz="1700" dirty="0">
                <a:latin typeface="Calibri" pitchFamily="34" charset="0"/>
                <a:cs typeface="Calibri" pitchFamily="34" charset="0"/>
              </a:rPr>
              <a:t>non utilizza informazioni a priori sulla popolazione o sulle caratteristiche</a:t>
            </a:r>
          </a:p>
          <a:p>
            <a:pPr marL="737100"/>
            <a:r>
              <a:rPr lang="it-IT" sz="1700" dirty="0">
                <a:latin typeface="Calibri" pitchFamily="34" charset="0"/>
                <a:cs typeface="Calibri" pitchFamily="34" charset="0"/>
              </a:rPr>
              <a:t>       distributive delle variabili</a:t>
            </a:r>
          </a:p>
        </p:txBody>
      </p:sp>
    </p:spTree>
    <p:extLst>
      <p:ext uri="{BB962C8B-B14F-4D97-AF65-F5344CB8AC3E}">
        <p14:creationId xmlns:p14="http://schemas.microsoft.com/office/powerpoint/2010/main" val="53081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3"/>
          <p:cNvSpPr txBox="1">
            <a:spLocks noChangeArrowheads="1"/>
          </p:cNvSpPr>
          <p:nvPr/>
        </p:nvSpPr>
        <p:spPr bwMode="auto">
          <a:xfrm>
            <a:off x="830064" y="5206841"/>
            <a:ext cx="7846392" cy="1246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a:solidFill>
                  <a:schemeClr val="tx1"/>
                </a:solidFill>
                <a:latin typeface="Arial" charset="0"/>
                <a:cs typeface="Arial" charset="0"/>
              </a:defRPr>
            </a:lvl1pPr>
            <a:lvl2pPr marL="914400" indent="-457200">
              <a:defRPr>
                <a:solidFill>
                  <a:schemeClr val="tx1"/>
                </a:solidFill>
                <a:latin typeface="Arial" charset="0"/>
                <a:cs typeface="Arial" charset="0"/>
              </a:defRPr>
            </a:lvl2pPr>
            <a:lvl3pPr marL="1371600" indent="-457200">
              <a:defRPr>
                <a:solidFill>
                  <a:schemeClr val="tx1"/>
                </a:solidFill>
                <a:latin typeface="Arial" charset="0"/>
                <a:cs typeface="Arial" charset="0"/>
              </a:defRPr>
            </a:lvl3pPr>
            <a:lvl4pPr marL="1828800" indent="-457200">
              <a:defRPr>
                <a:solidFill>
                  <a:schemeClr val="tx1"/>
                </a:solidFill>
                <a:latin typeface="Arial" charset="0"/>
                <a:cs typeface="Arial" charset="0"/>
              </a:defRPr>
            </a:lvl4pPr>
            <a:lvl5pPr marL="2286000" indent="-457200">
              <a:defRPr>
                <a:solidFill>
                  <a:schemeClr val="tx1"/>
                </a:solidFill>
                <a:latin typeface="Arial" charset="0"/>
                <a:cs typeface="Arial" charset="0"/>
              </a:defRPr>
            </a:lvl5pPr>
            <a:lvl6pPr marL="2743200" indent="-457200" fontAlgn="base">
              <a:spcBef>
                <a:spcPct val="0"/>
              </a:spcBef>
              <a:spcAft>
                <a:spcPct val="0"/>
              </a:spcAft>
              <a:defRPr>
                <a:solidFill>
                  <a:schemeClr val="tx1"/>
                </a:solidFill>
                <a:latin typeface="Arial" charset="0"/>
                <a:cs typeface="Arial" charset="0"/>
              </a:defRPr>
            </a:lvl6pPr>
            <a:lvl7pPr marL="3200400" indent="-457200" fontAlgn="base">
              <a:spcBef>
                <a:spcPct val="0"/>
              </a:spcBef>
              <a:spcAft>
                <a:spcPct val="0"/>
              </a:spcAft>
              <a:defRPr>
                <a:solidFill>
                  <a:schemeClr val="tx1"/>
                </a:solidFill>
                <a:latin typeface="Arial" charset="0"/>
                <a:cs typeface="Arial" charset="0"/>
              </a:defRPr>
            </a:lvl7pPr>
            <a:lvl8pPr marL="3657600" indent="-457200" fontAlgn="base">
              <a:spcBef>
                <a:spcPct val="0"/>
              </a:spcBef>
              <a:spcAft>
                <a:spcPct val="0"/>
              </a:spcAft>
              <a:defRPr>
                <a:solidFill>
                  <a:schemeClr val="tx1"/>
                </a:solidFill>
                <a:latin typeface="Arial" charset="0"/>
                <a:cs typeface="Arial" charset="0"/>
              </a:defRPr>
            </a:lvl8pPr>
            <a:lvl9pPr marL="4114800" indent="-457200" fontAlgn="base">
              <a:spcBef>
                <a:spcPct val="0"/>
              </a:spcBef>
              <a:spcAft>
                <a:spcPct val="0"/>
              </a:spcAft>
              <a:defRPr>
                <a:solidFill>
                  <a:schemeClr val="tx1"/>
                </a:solidFill>
                <a:latin typeface="Arial" charset="0"/>
                <a:cs typeface="Arial" charset="0"/>
              </a:defRPr>
            </a:lvl9pPr>
          </a:lstStyle>
          <a:p>
            <a:pPr eaLnBrk="0" hangingPunct="0">
              <a:buClr>
                <a:srgbClr val="FF3300"/>
              </a:buClr>
              <a:buSzPct val="150000"/>
            </a:pPr>
            <a:r>
              <a:rPr lang="it-IT" sz="1700" dirty="0">
                <a:latin typeface="Calibri" pitchFamily="34" charset="0"/>
                <a:cs typeface="Calibri" pitchFamily="34" charset="0"/>
              </a:rPr>
              <a:t>Perché </a:t>
            </a:r>
            <a:r>
              <a:rPr lang="it-IT" sz="1700" i="1" dirty="0">
                <a:latin typeface="Calibri" pitchFamily="34" charset="0"/>
                <a:cs typeface="Calibri" pitchFamily="34" charset="0"/>
              </a:rPr>
              <a:t>stratificare</a:t>
            </a:r>
            <a:r>
              <a:rPr lang="it-IT" sz="1700" dirty="0">
                <a:latin typeface="Calibri" pitchFamily="34" charset="0"/>
                <a:cs typeface="Calibri" pitchFamily="34" charset="0"/>
              </a:rPr>
              <a:t>?</a:t>
            </a:r>
          </a:p>
          <a:p>
            <a:pPr marL="0" indent="0" eaLnBrk="0" hangingPunct="0">
              <a:buClr>
                <a:srgbClr val="FF0000"/>
              </a:buClr>
              <a:buSzPct val="150000"/>
            </a:pPr>
            <a:endParaRPr lang="it-IT" sz="700" dirty="0">
              <a:latin typeface="Calibri" pitchFamily="34" charset="0"/>
              <a:cs typeface="Calibri" pitchFamily="34" charset="0"/>
            </a:endParaRPr>
          </a:p>
          <a:p>
            <a:pPr marL="285750" indent="-285750" eaLnBrk="0" hangingPunct="0">
              <a:buClr>
                <a:srgbClr val="9A0000"/>
              </a:buClr>
              <a:buSzPct val="125000"/>
              <a:buFont typeface="Wingdings" pitchFamily="2" charset="2"/>
              <a:buChar char="ü"/>
            </a:pPr>
            <a:r>
              <a:rPr lang="it-IT" sz="1700" dirty="0">
                <a:latin typeface="Calibri" pitchFamily="34" charset="0"/>
                <a:cs typeface="Calibri" pitchFamily="34" charset="0"/>
              </a:rPr>
              <a:t> per evidenziare insiemi di unità significative per la ricerca</a:t>
            </a:r>
          </a:p>
          <a:p>
            <a:pPr marL="285750" indent="-285750" eaLnBrk="0" hangingPunct="0">
              <a:buClr>
                <a:srgbClr val="9A0000"/>
              </a:buClr>
              <a:buSzPct val="125000"/>
              <a:buFont typeface="Wingdings" pitchFamily="2" charset="2"/>
              <a:buChar char="ü"/>
            </a:pPr>
            <a:r>
              <a:rPr lang="it-IT" sz="1700" dirty="0">
                <a:latin typeface="Calibri" pitchFamily="34" charset="0"/>
                <a:cs typeface="Calibri" pitchFamily="34" charset="0"/>
              </a:rPr>
              <a:t> per separare sottopopolazioni con caratteristiche speciali</a:t>
            </a:r>
          </a:p>
          <a:p>
            <a:pPr marL="285750" indent="-285750" eaLnBrk="0" hangingPunct="0">
              <a:buClr>
                <a:srgbClr val="9A0000"/>
              </a:buClr>
              <a:buSzPct val="125000"/>
              <a:buFont typeface="Wingdings" pitchFamily="2" charset="2"/>
              <a:buChar char="ü"/>
            </a:pPr>
            <a:r>
              <a:rPr lang="it-IT" sz="1700" dirty="0">
                <a:latin typeface="Calibri" pitchFamily="34" charset="0"/>
                <a:cs typeface="Calibri" pitchFamily="34" charset="0"/>
              </a:rPr>
              <a:t> per utilizzare informazioni note, mantenendo la casualità dell’estrazione</a:t>
            </a:r>
          </a:p>
        </p:txBody>
      </p:sp>
      <p:sp>
        <p:nvSpPr>
          <p:cNvPr id="74762" name="Text Box 10"/>
          <p:cNvSpPr txBox="1">
            <a:spLocks noChangeArrowheads="1"/>
          </p:cNvSpPr>
          <p:nvPr/>
        </p:nvSpPr>
        <p:spPr bwMode="auto">
          <a:xfrm>
            <a:off x="395536" y="1661319"/>
            <a:ext cx="8424936"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700" b="1" dirty="0">
                <a:ln>
                  <a:solidFill>
                    <a:srgbClr val="9A0000"/>
                  </a:solidFill>
                </a:ln>
                <a:solidFill>
                  <a:srgbClr val="9A0000"/>
                </a:solidFill>
                <a:latin typeface="Calibri" pitchFamily="34" charset="0"/>
                <a:cs typeface="Calibri" pitchFamily="34" charset="0"/>
              </a:rPr>
              <a:t>Stratificare</a:t>
            </a:r>
            <a:r>
              <a:rPr lang="it-IT" sz="1700" dirty="0">
                <a:latin typeface="Calibri" pitchFamily="34" charset="0"/>
                <a:cs typeface="Calibri" pitchFamily="34" charset="0"/>
              </a:rPr>
              <a:t> un collettivo consiste nel ripartirlo in sottopopolazioni, dette </a:t>
            </a:r>
            <a:r>
              <a:rPr lang="it-IT" sz="1700" dirty="0">
                <a:ln>
                  <a:solidFill>
                    <a:schemeClr val="tx1"/>
                  </a:solidFill>
                </a:ln>
                <a:latin typeface="Calibri" pitchFamily="34" charset="0"/>
                <a:cs typeface="Calibri" pitchFamily="34" charset="0"/>
              </a:rPr>
              <a:t>strati</a:t>
            </a:r>
            <a:r>
              <a:rPr lang="it-IT" sz="1700" dirty="0">
                <a:latin typeface="Calibri" pitchFamily="34" charset="0"/>
                <a:cs typeface="Calibri" pitchFamily="34" charset="0"/>
              </a:rPr>
              <a:t>, il più possibile</a:t>
            </a:r>
          </a:p>
          <a:p>
            <a:r>
              <a:rPr lang="it-IT" sz="1700" dirty="0">
                <a:latin typeface="Calibri" pitchFamily="34" charset="0"/>
                <a:cs typeface="Calibri" pitchFamily="34" charset="0"/>
              </a:rPr>
              <a:t>omogenee rispetto alla variabile oggetto di studio, utilizzando una variabile ad essa correlata</a:t>
            </a:r>
          </a:p>
        </p:txBody>
      </p:sp>
      <p:sp>
        <p:nvSpPr>
          <p:cNvPr id="13" name="Rettangolo 12"/>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5"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13</a:t>
            </a:fld>
            <a:r>
              <a:rPr lang="it-IT" sz="2000" b="1" kern="0" dirty="0">
                <a:solidFill>
                  <a:sysClr val="window" lastClr="FFFFFF"/>
                </a:solidFill>
                <a:latin typeface="Calibri" pitchFamily="34" charset="0"/>
                <a:cs typeface="Calibri" pitchFamily="34" charset="0"/>
              </a:rPr>
              <a:t> – La stratificazione</a:t>
            </a:r>
          </a:p>
        </p:txBody>
      </p:sp>
      <p:sp>
        <p:nvSpPr>
          <p:cNvPr id="5" name="Rettangolo arrotondato 4"/>
          <p:cNvSpPr/>
          <p:nvPr/>
        </p:nvSpPr>
        <p:spPr>
          <a:xfrm>
            <a:off x="1619672" y="2996372"/>
            <a:ext cx="1512168" cy="50405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it-IT" sz="1600" b="1" dirty="0">
                <a:ln>
                  <a:solidFill>
                    <a:schemeClr val="tx1"/>
                  </a:solidFill>
                </a:ln>
                <a:solidFill>
                  <a:schemeClr val="tx1"/>
                </a:solidFill>
                <a:latin typeface="Calibri" pitchFamily="34" charset="0"/>
                <a:cs typeface="Calibri" pitchFamily="34" charset="0"/>
              </a:rPr>
              <a:t>stima del reddito</a:t>
            </a:r>
          </a:p>
        </p:txBody>
      </p:sp>
      <p:sp>
        <p:nvSpPr>
          <p:cNvPr id="21" name="Rettangolo arrotondato 20"/>
          <p:cNvSpPr/>
          <p:nvPr/>
        </p:nvSpPr>
        <p:spPr>
          <a:xfrm>
            <a:off x="4860032" y="2996372"/>
            <a:ext cx="1512168" cy="504056"/>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it-IT" sz="1600" b="1" dirty="0">
                <a:ln>
                  <a:solidFill>
                    <a:schemeClr val="tx1"/>
                  </a:solidFill>
                </a:ln>
                <a:solidFill>
                  <a:schemeClr val="tx1"/>
                </a:solidFill>
                <a:latin typeface="Calibri" pitchFamily="34" charset="0"/>
                <a:cs typeface="Calibri" pitchFamily="34" charset="0"/>
              </a:rPr>
              <a:t>professione</a:t>
            </a:r>
          </a:p>
        </p:txBody>
      </p:sp>
      <p:cxnSp>
        <p:nvCxnSpPr>
          <p:cNvPr id="7" name="Connettore 2 6"/>
          <p:cNvCxnSpPr>
            <a:stCxn id="5" idx="3"/>
            <a:endCxn id="21" idx="1"/>
          </p:cNvCxnSpPr>
          <p:nvPr/>
        </p:nvCxnSpPr>
        <p:spPr>
          <a:xfrm>
            <a:off x="3131840" y="3248400"/>
            <a:ext cx="1728192" cy="0"/>
          </a:xfrm>
          <a:prstGeom prst="straightConnector1">
            <a:avLst/>
          </a:prstGeom>
          <a:ln w="19050">
            <a:tailEnd type="arrow"/>
          </a:ln>
        </p:spPr>
        <p:style>
          <a:lnRef idx="2">
            <a:schemeClr val="dk1"/>
          </a:lnRef>
          <a:fillRef idx="0">
            <a:schemeClr val="dk1"/>
          </a:fillRef>
          <a:effectRef idx="1">
            <a:schemeClr val="dk1"/>
          </a:effectRef>
          <a:fontRef idx="minor">
            <a:schemeClr val="tx1"/>
          </a:fontRef>
        </p:style>
      </p:cxnSp>
      <p:sp>
        <p:nvSpPr>
          <p:cNvPr id="8" name="CasellaDiTesto 7"/>
          <p:cNvSpPr txBox="1"/>
          <p:nvPr/>
        </p:nvSpPr>
        <p:spPr>
          <a:xfrm>
            <a:off x="3203848" y="2996372"/>
            <a:ext cx="1656184" cy="307777"/>
          </a:xfrm>
          <a:prstGeom prst="rect">
            <a:avLst/>
          </a:prstGeom>
          <a:noFill/>
        </p:spPr>
        <p:txBody>
          <a:bodyPr wrap="square" rtlCol="0">
            <a:spAutoFit/>
          </a:bodyPr>
          <a:lstStyle/>
          <a:p>
            <a:r>
              <a:rPr lang="it-IT" sz="1400" dirty="0">
                <a:ln>
                  <a:solidFill>
                    <a:schemeClr val="tx1"/>
                  </a:solidFill>
                </a:ln>
                <a:latin typeface="Calibri" pitchFamily="34" charset="0"/>
                <a:cs typeface="Calibri" pitchFamily="34" charset="0"/>
              </a:rPr>
              <a:t>variabile correlata</a:t>
            </a:r>
          </a:p>
        </p:txBody>
      </p:sp>
      <p:sp>
        <p:nvSpPr>
          <p:cNvPr id="9" name="Rettangolo 8"/>
          <p:cNvSpPr/>
          <p:nvPr/>
        </p:nvSpPr>
        <p:spPr>
          <a:xfrm>
            <a:off x="1368152" y="3573016"/>
            <a:ext cx="5220072" cy="1169551"/>
          </a:xfrm>
          <a:prstGeom prst="rect">
            <a:avLst/>
          </a:prstGeom>
        </p:spPr>
        <p:txBody>
          <a:bodyPr wrap="square">
            <a:spAutoFit/>
          </a:bodyPr>
          <a:lstStyle/>
          <a:p>
            <a:pPr marL="342900" indent="-342900">
              <a:buFont typeface="+mj-lt"/>
              <a:buAutoNum type="arabicParenR"/>
            </a:pPr>
            <a:r>
              <a:rPr lang="it-IT" sz="1400" b="1" dirty="0">
                <a:latin typeface="Calibri" pitchFamily="34" charset="0"/>
                <a:cs typeface="Calibri" pitchFamily="34" charset="0"/>
              </a:rPr>
              <a:t>Si estrae un campione da ciascun strato mediante uno schema di campionamento casuale semplice</a:t>
            </a:r>
          </a:p>
          <a:p>
            <a:pPr marL="342900" indent="-342900">
              <a:buFont typeface="+mj-lt"/>
              <a:buAutoNum type="arabicParenR"/>
            </a:pPr>
            <a:r>
              <a:rPr lang="it-IT" sz="1400" b="1" dirty="0">
                <a:latin typeface="Calibri" pitchFamily="34" charset="0"/>
                <a:cs typeface="Calibri" pitchFamily="34" charset="0"/>
              </a:rPr>
              <a:t>Si calcola la media in ciascuno degli strati</a:t>
            </a:r>
          </a:p>
          <a:p>
            <a:pPr marL="342900" indent="-342900">
              <a:buFont typeface="+mj-lt"/>
              <a:buAutoNum type="arabicParenR"/>
            </a:pPr>
            <a:r>
              <a:rPr lang="it-IT" sz="1400" b="1" dirty="0">
                <a:latin typeface="Calibri" pitchFamily="34" charset="0"/>
                <a:cs typeface="Calibri" pitchFamily="34" charset="0"/>
              </a:rPr>
              <a:t>Si stima la media attraverso la media ponderata delle medie campionarie, con peso pari alla numerosità di ogni strato</a:t>
            </a:r>
          </a:p>
        </p:txBody>
      </p:sp>
      <p:sp>
        <p:nvSpPr>
          <p:cNvPr id="10" name="CasellaDiTesto 9"/>
          <p:cNvSpPr txBox="1"/>
          <p:nvPr/>
        </p:nvSpPr>
        <p:spPr>
          <a:xfrm>
            <a:off x="467544" y="2780928"/>
            <a:ext cx="1008112" cy="323165"/>
          </a:xfrm>
          <a:prstGeom prst="rect">
            <a:avLst/>
          </a:prstGeom>
          <a:noFill/>
        </p:spPr>
        <p:txBody>
          <a:bodyPr wrap="square" rtlCol="0">
            <a:spAutoFit/>
          </a:bodyPr>
          <a:lstStyle/>
          <a:p>
            <a:r>
              <a:rPr lang="it-IT" sz="1500" dirty="0">
                <a:ln w="18415" cmpd="sng">
                  <a:solidFill>
                    <a:schemeClr val="tx1"/>
                  </a:solidFill>
                  <a:prstDash val="solid"/>
                </a:ln>
                <a:latin typeface="Calibri" pitchFamily="34" charset="0"/>
                <a:cs typeface="Calibri" pitchFamily="34" charset="0"/>
              </a:rPr>
              <a:t>ESEMPIO</a:t>
            </a:r>
          </a:p>
        </p:txBody>
      </p:sp>
      <p:sp>
        <p:nvSpPr>
          <p:cNvPr id="11" name="CasellaDiTesto 10"/>
          <p:cNvSpPr txBox="1"/>
          <p:nvPr/>
        </p:nvSpPr>
        <p:spPr>
          <a:xfrm>
            <a:off x="6876256" y="2636912"/>
            <a:ext cx="1728192" cy="323165"/>
          </a:xfrm>
          <a:prstGeom prst="rect">
            <a:avLst/>
          </a:prstGeom>
          <a:noFill/>
        </p:spPr>
        <p:txBody>
          <a:bodyPr wrap="square" rtlCol="0">
            <a:spAutoFit/>
          </a:bodyPr>
          <a:lstStyle/>
          <a:p>
            <a:r>
              <a:rPr lang="it-IT" sz="1500" dirty="0">
                <a:ln>
                  <a:solidFill>
                    <a:srgbClr val="9A0000"/>
                  </a:solidFill>
                </a:ln>
                <a:solidFill>
                  <a:srgbClr val="9A0000"/>
                </a:solidFill>
                <a:latin typeface="Calibri" pitchFamily="34" charset="0"/>
                <a:cs typeface="Calibri" pitchFamily="34" charset="0"/>
              </a:rPr>
              <a:t>operaio</a:t>
            </a:r>
          </a:p>
        </p:txBody>
      </p:sp>
      <p:sp>
        <p:nvSpPr>
          <p:cNvPr id="28" name="CasellaDiTesto 27"/>
          <p:cNvSpPr txBox="1"/>
          <p:nvPr/>
        </p:nvSpPr>
        <p:spPr>
          <a:xfrm>
            <a:off x="6876256" y="2924944"/>
            <a:ext cx="1728192" cy="323165"/>
          </a:xfrm>
          <a:prstGeom prst="rect">
            <a:avLst/>
          </a:prstGeom>
          <a:noFill/>
        </p:spPr>
        <p:txBody>
          <a:bodyPr wrap="square" rtlCol="0">
            <a:spAutoFit/>
          </a:bodyPr>
          <a:lstStyle/>
          <a:p>
            <a:r>
              <a:rPr lang="it-IT" sz="1500" dirty="0">
                <a:ln>
                  <a:solidFill>
                    <a:srgbClr val="9A0000"/>
                  </a:solidFill>
                </a:ln>
                <a:solidFill>
                  <a:srgbClr val="9A0000"/>
                </a:solidFill>
                <a:latin typeface="Calibri" pitchFamily="34" charset="0"/>
                <a:cs typeface="Calibri" pitchFamily="34" charset="0"/>
              </a:rPr>
              <a:t>impiegato</a:t>
            </a:r>
          </a:p>
        </p:txBody>
      </p:sp>
      <p:sp>
        <p:nvSpPr>
          <p:cNvPr id="29" name="CasellaDiTesto 28"/>
          <p:cNvSpPr txBox="1"/>
          <p:nvPr/>
        </p:nvSpPr>
        <p:spPr>
          <a:xfrm>
            <a:off x="6876256" y="3212976"/>
            <a:ext cx="1728192" cy="323165"/>
          </a:xfrm>
          <a:prstGeom prst="rect">
            <a:avLst/>
          </a:prstGeom>
          <a:noFill/>
        </p:spPr>
        <p:txBody>
          <a:bodyPr wrap="square" rtlCol="0">
            <a:spAutoFit/>
          </a:bodyPr>
          <a:lstStyle/>
          <a:p>
            <a:r>
              <a:rPr lang="it-IT" sz="1500" dirty="0">
                <a:ln>
                  <a:solidFill>
                    <a:srgbClr val="9A0000"/>
                  </a:solidFill>
                </a:ln>
                <a:solidFill>
                  <a:srgbClr val="9A0000"/>
                </a:solidFill>
                <a:latin typeface="Calibri" pitchFamily="34" charset="0"/>
                <a:cs typeface="Calibri" pitchFamily="34" charset="0"/>
              </a:rPr>
              <a:t>dirigente</a:t>
            </a:r>
          </a:p>
        </p:txBody>
      </p:sp>
      <p:sp>
        <p:nvSpPr>
          <p:cNvPr id="30" name="CasellaDiTesto 29"/>
          <p:cNvSpPr txBox="1"/>
          <p:nvPr/>
        </p:nvSpPr>
        <p:spPr>
          <a:xfrm>
            <a:off x="6876256" y="3501008"/>
            <a:ext cx="1728192" cy="323165"/>
          </a:xfrm>
          <a:prstGeom prst="rect">
            <a:avLst/>
          </a:prstGeom>
          <a:noFill/>
        </p:spPr>
        <p:txBody>
          <a:bodyPr wrap="square" rtlCol="0">
            <a:spAutoFit/>
          </a:bodyPr>
          <a:lstStyle/>
          <a:p>
            <a:r>
              <a:rPr lang="it-IT" sz="1500" dirty="0" err="1">
                <a:ln>
                  <a:solidFill>
                    <a:srgbClr val="9A0000"/>
                  </a:solidFill>
                </a:ln>
                <a:solidFill>
                  <a:srgbClr val="9A0000"/>
                </a:solidFill>
                <a:latin typeface="Calibri" pitchFamily="34" charset="0"/>
                <a:cs typeface="Calibri" pitchFamily="34" charset="0"/>
              </a:rPr>
              <a:t>lib</a:t>
            </a:r>
            <a:r>
              <a:rPr lang="it-IT" sz="1500" dirty="0">
                <a:ln>
                  <a:solidFill>
                    <a:srgbClr val="9A0000"/>
                  </a:solidFill>
                </a:ln>
                <a:solidFill>
                  <a:srgbClr val="9A0000"/>
                </a:solidFill>
                <a:latin typeface="Calibri" pitchFamily="34" charset="0"/>
                <a:cs typeface="Calibri" pitchFamily="34" charset="0"/>
              </a:rPr>
              <a:t>. professionista</a:t>
            </a:r>
          </a:p>
        </p:txBody>
      </p:sp>
      <p:cxnSp>
        <p:nvCxnSpPr>
          <p:cNvPr id="18" name="Connettore 2 17"/>
          <p:cNvCxnSpPr>
            <a:stCxn id="21" idx="3"/>
            <a:endCxn id="11" idx="1"/>
          </p:cNvCxnSpPr>
          <p:nvPr/>
        </p:nvCxnSpPr>
        <p:spPr>
          <a:xfrm flipV="1">
            <a:off x="6372200" y="2798495"/>
            <a:ext cx="504056" cy="449905"/>
          </a:xfrm>
          <a:prstGeom prst="straightConnector1">
            <a:avLst/>
          </a:prstGeom>
          <a:ln w="19050">
            <a:tailEnd type="arrow"/>
          </a:ln>
        </p:spPr>
        <p:style>
          <a:lnRef idx="2">
            <a:schemeClr val="dk1"/>
          </a:lnRef>
          <a:fillRef idx="0">
            <a:schemeClr val="dk1"/>
          </a:fillRef>
          <a:effectRef idx="1">
            <a:schemeClr val="dk1"/>
          </a:effectRef>
          <a:fontRef idx="minor">
            <a:schemeClr val="tx1"/>
          </a:fontRef>
        </p:style>
      </p:cxnSp>
      <p:cxnSp>
        <p:nvCxnSpPr>
          <p:cNvPr id="20" name="Connettore 2 19"/>
          <p:cNvCxnSpPr>
            <a:stCxn id="21" idx="3"/>
            <a:endCxn id="30" idx="1"/>
          </p:cNvCxnSpPr>
          <p:nvPr/>
        </p:nvCxnSpPr>
        <p:spPr>
          <a:xfrm>
            <a:off x="6372200" y="3248400"/>
            <a:ext cx="504056" cy="414191"/>
          </a:xfrm>
          <a:prstGeom prst="straightConnector1">
            <a:avLst/>
          </a:prstGeom>
          <a:ln w="19050">
            <a:tailEnd type="arrow"/>
          </a:ln>
        </p:spPr>
        <p:style>
          <a:lnRef idx="2">
            <a:schemeClr val="dk1"/>
          </a:lnRef>
          <a:fillRef idx="0">
            <a:schemeClr val="dk1"/>
          </a:fillRef>
          <a:effectRef idx="1">
            <a:schemeClr val="dk1"/>
          </a:effectRef>
          <a:fontRef idx="minor">
            <a:schemeClr val="tx1"/>
          </a:fontRef>
        </p:style>
      </p:cxnSp>
      <p:cxnSp>
        <p:nvCxnSpPr>
          <p:cNvPr id="23" name="Connettore 2 22"/>
          <p:cNvCxnSpPr>
            <a:stCxn id="21" idx="3"/>
            <a:endCxn id="28" idx="1"/>
          </p:cNvCxnSpPr>
          <p:nvPr/>
        </p:nvCxnSpPr>
        <p:spPr>
          <a:xfrm flipV="1">
            <a:off x="6372200" y="3086527"/>
            <a:ext cx="504056" cy="161873"/>
          </a:xfrm>
          <a:prstGeom prst="straightConnector1">
            <a:avLst/>
          </a:prstGeom>
          <a:ln w="19050">
            <a:tailEnd type="arrow"/>
          </a:ln>
        </p:spPr>
        <p:style>
          <a:lnRef idx="2">
            <a:schemeClr val="dk1"/>
          </a:lnRef>
          <a:fillRef idx="0">
            <a:schemeClr val="dk1"/>
          </a:fillRef>
          <a:effectRef idx="1">
            <a:schemeClr val="dk1"/>
          </a:effectRef>
          <a:fontRef idx="minor">
            <a:schemeClr val="tx1"/>
          </a:fontRef>
        </p:style>
      </p:cxnSp>
      <p:cxnSp>
        <p:nvCxnSpPr>
          <p:cNvPr id="25" name="Connettore 2 24"/>
          <p:cNvCxnSpPr>
            <a:stCxn id="21" idx="3"/>
            <a:endCxn id="29" idx="1"/>
          </p:cNvCxnSpPr>
          <p:nvPr/>
        </p:nvCxnSpPr>
        <p:spPr>
          <a:xfrm>
            <a:off x="6372200" y="3248400"/>
            <a:ext cx="504056" cy="126159"/>
          </a:xfrm>
          <a:prstGeom prst="straightConnector1">
            <a:avLst/>
          </a:prstGeom>
          <a:ln w="19050">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91" name="AutoShape 15"/>
          <p:cNvSpPr>
            <a:spLocks noChangeArrowheads="1"/>
          </p:cNvSpPr>
          <p:nvPr/>
        </p:nvSpPr>
        <p:spPr bwMode="auto">
          <a:xfrm>
            <a:off x="465459" y="5589289"/>
            <a:ext cx="8281988" cy="1008063"/>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sz="1700">
              <a:latin typeface="Calibri" pitchFamily="34" charset="0"/>
              <a:cs typeface="Calibri" pitchFamily="34" charset="0"/>
            </a:endParaRPr>
          </a:p>
        </p:txBody>
      </p:sp>
      <p:sp>
        <p:nvSpPr>
          <p:cNvPr id="75779" name="Text Box 3"/>
          <p:cNvSpPr txBox="1">
            <a:spLocks noChangeArrowheads="1"/>
          </p:cNvSpPr>
          <p:nvPr/>
        </p:nvSpPr>
        <p:spPr bwMode="auto">
          <a:xfrm>
            <a:off x="539552" y="1628800"/>
            <a:ext cx="8136904" cy="87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cs typeface="Arial" charset="0"/>
              </a:defRPr>
            </a:lvl1pPr>
            <a:lvl2pPr marL="1035050" indent="-457200">
              <a:defRPr>
                <a:solidFill>
                  <a:schemeClr val="tx1"/>
                </a:solidFill>
                <a:latin typeface="Arial" charset="0"/>
                <a:cs typeface="Arial" charset="0"/>
              </a:defRPr>
            </a:lvl2pPr>
            <a:lvl3pPr marL="1682750" indent="-457200">
              <a:defRPr>
                <a:solidFill>
                  <a:schemeClr val="tx1"/>
                </a:solidFill>
                <a:latin typeface="Arial" charset="0"/>
                <a:cs typeface="Arial" charset="0"/>
              </a:defRPr>
            </a:lvl3pPr>
            <a:lvl4pPr marL="2330450" indent="-457200">
              <a:defRPr>
                <a:solidFill>
                  <a:schemeClr val="tx1"/>
                </a:solidFill>
                <a:latin typeface="Arial" charset="0"/>
                <a:cs typeface="Arial" charset="0"/>
              </a:defRPr>
            </a:lvl4pPr>
            <a:lvl5pPr marL="2978150" indent="-457200">
              <a:defRPr>
                <a:solidFill>
                  <a:schemeClr val="tx1"/>
                </a:solidFill>
                <a:latin typeface="Arial" charset="0"/>
                <a:cs typeface="Arial" charset="0"/>
              </a:defRPr>
            </a:lvl5pPr>
            <a:lvl6pPr marL="3435350" indent="-457200" fontAlgn="base">
              <a:spcBef>
                <a:spcPct val="0"/>
              </a:spcBef>
              <a:spcAft>
                <a:spcPct val="0"/>
              </a:spcAft>
              <a:defRPr>
                <a:solidFill>
                  <a:schemeClr val="tx1"/>
                </a:solidFill>
                <a:latin typeface="Arial" charset="0"/>
                <a:cs typeface="Arial" charset="0"/>
              </a:defRPr>
            </a:lvl6pPr>
            <a:lvl7pPr marL="3892550" indent="-457200" fontAlgn="base">
              <a:spcBef>
                <a:spcPct val="0"/>
              </a:spcBef>
              <a:spcAft>
                <a:spcPct val="0"/>
              </a:spcAft>
              <a:defRPr>
                <a:solidFill>
                  <a:schemeClr val="tx1"/>
                </a:solidFill>
                <a:latin typeface="Arial" charset="0"/>
                <a:cs typeface="Arial" charset="0"/>
              </a:defRPr>
            </a:lvl7pPr>
            <a:lvl8pPr marL="4349750" indent="-457200" fontAlgn="base">
              <a:spcBef>
                <a:spcPct val="0"/>
              </a:spcBef>
              <a:spcAft>
                <a:spcPct val="0"/>
              </a:spcAft>
              <a:defRPr>
                <a:solidFill>
                  <a:schemeClr val="tx1"/>
                </a:solidFill>
                <a:latin typeface="Arial" charset="0"/>
                <a:cs typeface="Arial" charset="0"/>
              </a:defRPr>
            </a:lvl8pPr>
            <a:lvl9pPr marL="4806950" indent="-457200" fontAlgn="base">
              <a:spcBef>
                <a:spcPct val="0"/>
              </a:spcBef>
              <a:spcAft>
                <a:spcPct val="0"/>
              </a:spcAft>
              <a:defRPr>
                <a:solidFill>
                  <a:schemeClr val="tx1"/>
                </a:solidFill>
                <a:latin typeface="Arial" charset="0"/>
                <a:cs typeface="Arial" charset="0"/>
              </a:defRPr>
            </a:lvl9pPr>
          </a:lstStyle>
          <a:p>
            <a:pPr eaLnBrk="0" hangingPunct="0">
              <a:buClr>
                <a:srgbClr val="FF3300"/>
              </a:buClr>
              <a:buSzPct val="150000"/>
            </a:pPr>
            <a:r>
              <a:rPr lang="it-IT" sz="1700" dirty="0">
                <a:latin typeface="Calibri" pitchFamily="34" charset="0"/>
                <a:cs typeface="Calibri" pitchFamily="34" charset="0"/>
              </a:rPr>
              <a:t>Individuare sottopopolazioni che siano al massimo omogenee rispetto alla variabile (o alle variabili) da rilevare comporta stime più efficienti di quelle che è possibile ottenere con un campione casuale semplice (di pari numerosità)</a:t>
            </a:r>
            <a:endParaRPr lang="it-IT" sz="1700" i="1" dirty="0">
              <a:latin typeface="Calibri" pitchFamily="34" charset="0"/>
              <a:cs typeface="Calibri" pitchFamily="34" charset="0"/>
            </a:endParaRPr>
          </a:p>
        </p:txBody>
      </p:sp>
      <p:sp>
        <p:nvSpPr>
          <p:cNvPr id="75786" name="Text Box 10"/>
          <p:cNvSpPr txBox="1">
            <a:spLocks noChangeArrowheads="1"/>
          </p:cNvSpPr>
          <p:nvPr/>
        </p:nvSpPr>
        <p:spPr bwMode="auto">
          <a:xfrm>
            <a:off x="395537" y="2780928"/>
            <a:ext cx="8712967" cy="2446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rgbClr val="00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cs typeface="Arial" charset="0"/>
              </a:defRPr>
            </a:lvl1pPr>
            <a:lvl2pPr marL="1035050" indent="-457200">
              <a:defRPr>
                <a:solidFill>
                  <a:schemeClr val="tx1"/>
                </a:solidFill>
                <a:latin typeface="Arial" charset="0"/>
                <a:cs typeface="Arial" charset="0"/>
              </a:defRPr>
            </a:lvl2pPr>
            <a:lvl3pPr marL="1682750" indent="-457200">
              <a:defRPr>
                <a:solidFill>
                  <a:schemeClr val="tx1"/>
                </a:solidFill>
                <a:latin typeface="Arial" charset="0"/>
                <a:cs typeface="Arial" charset="0"/>
              </a:defRPr>
            </a:lvl3pPr>
            <a:lvl4pPr marL="2330450" indent="-457200">
              <a:defRPr>
                <a:solidFill>
                  <a:schemeClr val="tx1"/>
                </a:solidFill>
                <a:latin typeface="Arial" charset="0"/>
                <a:cs typeface="Arial" charset="0"/>
              </a:defRPr>
            </a:lvl4pPr>
            <a:lvl5pPr marL="2978150" indent="-457200">
              <a:defRPr>
                <a:solidFill>
                  <a:schemeClr val="tx1"/>
                </a:solidFill>
                <a:latin typeface="Arial" charset="0"/>
                <a:cs typeface="Arial" charset="0"/>
              </a:defRPr>
            </a:lvl5pPr>
            <a:lvl6pPr marL="3435350" indent="-457200" fontAlgn="base">
              <a:spcBef>
                <a:spcPct val="0"/>
              </a:spcBef>
              <a:spcAft>
                <a:spcPct val="0"/>
              </a:spcAft>
              <a:defRPr>
                <a:solidFill>
                  <a:schemeClr val="tx1"/>
                </a:solidFill>
                <a:latin typeface="Arial" charset="0"/>
                <a:cs typeface="Arial" charset="0"/>
              </a:defRPr>
            </a:lvl6pPr>
            <a:lvl7pPr marL="3892550" indent="-457200" fontAlgn="base">
              <a:spcBef>
                <a:spcPct val="0"/>
              </a:spcBef>
              <a:spcAft>
                <a:spcPct val="0"/>
              </a:spcAft>
              <a:defRPr>
                <a:solidFill>
                  <a:schemeClr val="tx1"/>
                </a:solidFill>
                <a:latin typeface="Arial" charset="0"/>
                <a:cs typeface="Arial" charset="0"/>
              </a:defRPr>
            </a:lvl7pPr>
            <a:lvl8pPr marL="4349750" indent="-457200" fontAlgn="base">
              <a:spcBef>
                <a:spcPct val="0"/>
              </a:spcBef>
              <a:spcAft>
                <a:spcPct val="0"/>
              </a:spcAft>
              <a:defRPr>
                <a:solidFill>
                  <a:schemeClr val="tx1"/>
                </a:solidFill>
                <a:latin typeface="Arial" charset="0"/>
                <a:cs typeface="Arial" charset="0"/>
              </a:defRPr>
            </a:lvl8pPr>
            <a:lvl9pPr marL="4806950" indent="-457200" fontAlgn="base">
              <a:spcBef>
                <a:spcPct val="0"/>
              </a:spcBef>
              <a:spcAft>
                <a:spcPct val="0"/>
              </a:spcAft>
              <a:defRPr>
                <a:solidFill>
                  <a:schemeClr val="tx1"/>
                </a:solidFill>
                <a:latin typeface="Arial" charset="0"/>
                <a:cs typeface="Arial" charset="0"/>
              </a:defRPr>
            </a:lvl9pPr>
          </a:lstStyle>
          <a:p>
            <a:pPr eaLnBrk="0" hangingPunct="0">
              <a:buClr>
                <a:srgbClr val="FF3300"/>
              </a:buClr>
              <a:buSzPct val="150000"/>
            </a:pPr>
            <a:r>
              <a:rPr lang="it-IT" sz="1700" dirty="0">
                <a:latin typeface="Calibri" pitchFamily="34" charset="0"/>
                <a:cs typeface="Calibri" pitchFamily="34" charset="0"/>
              </a:rPr>
              <a:t>Se la popolazione </a:t>
            </a:r>
            <a:r>
              <a:rPr lang="it-IT" sz="1700" b="1" dirty="0">
                <a:latin typeface="Calibri" pitchFamily="34" charset="0"/>
                <a:cs typeface="Calibri" pitchFamily="34" charset="0"/>
              </a:rPr>
              <a:t>P</a:t>
            </a:r>
            <a:r>
              <a:rPr lang="it-IT" sz="1700" dirty="0">
                <a:latin typeface="Calibri" pitchFamily="34" charset="0"/>
                <a:cs typeface="Calibri" pitchFamily="34" charset="0"/>
              </a:rPr>
              <a:t> è suddivisa in </a:t>
            </a:r>
            <a:r>
              <a:rPr lang="it-IT" sz="1700" b="1" dirty="0">
                <a:latin typeface="Calibri" pitchFamily="34" charset="0"/>
                <a:cs typeface="Calibri" pitchFamily="34" charset="0"/>
              </a:rPr>
              <a:t>H</a:t>
            </a:r>
            <a:r>
              <a:rPr lang="it-IT" sz="1700" dirty="0">
                <a:latin typeface="Calibri" pitchFamily="34" charset="0"/>
                <a:cs typeface="Calibri" pitchFamily="34" charset="0"/>
              </a:rPr>
              <a:t> strati allora ogni strato </a:t>
            </a:r>
            <a:r>
              <a:rPr lang="it-IT" sz="1700" b="1" dirty="0" err="1">
                <a:latin typeface="Calibri" pitchFamily="34" charset="0"/>
                <a:cs typeface="Calibri" pitchFamily="34" charset="0"/>
              </a:rPr>
              <a:t>P</a:t>
            </a:r>
            <a:r>
              <a:rPr lang="it-IT" sz="1700" b="1" baseline="-25000" dirty="0" err="1">
                <a:latin typeface="Calibri" pitchFamily="34" charset="0"/>
                <a:cs typeface="Calibri" pitchFamily="34" charset="0"/>
              </a:rPr>
              <a:t>h</a:t>
            </a:r>
            <a:r>
              <a:rPr lang="it-IT" sz="1700" dirty="0">
                <a:latin typeface="Calibri" pitchFamily="34" charset="0"/>
                <a:cs typeface="Calibri" pitchFamily="34" charset="0"/>
              </a:rPr>
              <a:t> è una sottopopolazione quindi:</a:t>
            </a:r>
          </a:p>
          <a:p>
            <a:pPr algn="just" eaLnBrk="0" hangingPunct="0">
              <a:buClr>
                <a:srgbClr val="FF3300"/>
              </a:buClr>
              <a:buSzPct val="150000"/>
            </a:pPr>
            <a:endParaRPr lang="it-IT" sz="1700" dirty="0">
              <a:latin typeface="Calibri" pitchFamily="34" charset="0"/>
              <a:cs typeface="Calibri" pitchFamily="34" charset="0"/>
            </a:endParaRPr>
          </a:p>
          <a:p>
            <a:pPr algn="just" eaLnBrk="0" hangingPunct="0">
              <a:buClr>
                <a:srgbClr val="FF3300"/>
              </a:buClr>
              <a:buSzPct val="150000"/>
            </a:pPr>
            <a:endParaRPr lang="it-IT" sz="1700" dirty="0">
              <a:latin typeface="Calibri" pitchFamily="34" charset="0"/>
              <a:cs typeface="Calibri" pitchFamily="34" charset="0"/>
            </a:endParaRPr>
          </a:p>
          <a:p>
            <a:pPr algn="just" eaLnBrk="0" hangingPunct="0">
              <a:buClr>
                <a:srgbClr val="FF3300"/>
              </a:buClr>
              <a:buSzPct val="150000"/>
            </a:pPr>
            <a:r>
              <a:rPr lang="it-IT" sz="1700" dirty="0">
                <a:latin typeface="Calibri" pitchFamily="34" charset="0"/>
                <a:cs typeface="Calibri" pitchFamily="34" charset="0"/>
              </a:rPr>
              <a:t>             </a:t>
            </a:r>
          </a:p>
          <a:p>
            <a:pPr algn="just" eaLnBrk="0" hangingPunct="0">
              <a:buClr>
                <a:srgbClr val="FF3300"/>
              </a:buClr>
              <a:buSzPct val="150000"/>
            </a:pPr>
            <a:r>
              <a:rPr lang="it-IT" sz="1700" dirty="0">
                <a:latin typeface="Calibri" pitchFamily="34" charset="0"/>
                <a:cs typeface="Calibri" pitchFamily="34" charset="0"/>
              </a:rPr>
              <a:t>Il campione </a:t>
            </a:r>
            <a:r>
              <a:rPr lang="it-IT" sz="1700" b="1" dirty="0" err="1">
                <a:latin typeface="Calibri" pitchFamily="34" charset="0"/>
                <a:cs typeface="Calibri" pitchFamily="34" charset="0"/>
              </a:rPr>
              <a:t>C</a:t>
            </a:r>
            <a:r>
              <a:rPr lang="it-IT" sz="1700" b="1" baseline="-25000" dirty="0" err="1">
                <a:latin typeface="Calibri" pitchFamily="34" charset="0"/>
                <a:cs typeface="Calibri" pitchFamily="34" charset="0"/>
              </a:rPr>
              <a:t>h</a:t>
            </a:r>
            <a:r>
              <a:rPr lang="it-IT" sz="1700" baseline="-25000" dirty="0">
                <a:latin typeface="Calibri" pitchFamily="34" charset="0"/>
                <a:cs typeface="Calibri" pitchFamily="34" charset="0"/>
              </a:rPr>
              <a:t> </a:t>
            </a:r>
            <a:r>
              <a:rPr lang="it-IT" sz="1700" dirty="0">
                <a:latin typeface="Calibri" pitchFamily="34" charset="0"/>
                <a:cs typeface="Calibri" pitchFamily="34" charset="0"/>
              </a:rPr>
              <a:t>estratto dallo strato </a:t>
            </a:r>
            <a:r>
              <a:rPr lang="it-IT" sz="1700" b="1" dirty="0">
                <a:latin typeface="Calibri" pitchFamily="34" charset="0"/>
                <a:cs typeface="Calibri" pitchFamily="34" charset="0"/>
              </a:rPr>
              <a:t>H</a:t>
            </a:r>
            <a:r>
              <a:rPr lang="it-IT" sz="1700" dirty="0">
                <a:latin typeface="Calibri" pitchFamily="34" charset="0"/>
                <a:cs typeface="Calibri" pitchFamily="34" charset="0"/>
              </a:rPr>
              <a:t> è idoneo a rappresentarlo e</a:t>
            </a:r>
          </a:p>
          <a:p>
            <a:pPr algn="just" eaLnBrk="0" hangingPunct="0">
              <a:buClr>
                <a:srgbClr val="FF3300"/>
              </a:buClr>
              <a:buSzPct val="150000"/>
            </a:pPr>
            <a:endParaRPr lang="it-IT" sz="1700" dirty="0">
              <a:latin typeface="Calibri" pitchFamily="34" charset="0"/>
              <a:cs typeface="Calibri" pitchFamily="34" charset="0"/>
            </a:endParaRPr>
          </a:p>
          <a:p>
            <a:pPr algn="just" eaLnBrk="0" hangingPunct="0">
              <a:buClr>
                <a:srgbClr val="FF3300"/>
              </a:buClr>
              <a:buSzPct val="150000"/>
            </a:pPr>
            <a:endParaRPr lang="it-IT" sz="1700" dirty="0">
              <a:latin typeface="Calibri" pitchFamily="34" charset="0"/>
              <a:cs typeface="Calibri" pitchFamily="34" charset="0"/>
            </a:endParaRPr>
          </a:p>
          <a:p>
            <a:pPr algn="just" eaLnBrk="0" hangingPunct="0">
              <a:buClr>
                <a:srgbClr val="FF3300"/>
              </a:buClr>
              <a:buSzPct val="150000"/>
            </a:pPr>
            <a:endParaRPr lang="it-IT" sz="1700" dirty="0">
              <a:latin typeface="Calibri" pitchFamily="34" charset="0"/>
              <a:cs typeface="Calibri" pitchFamily="34" charset="0"/>
            </a:endParaRPr>
          </a:p>
          <a:p>
            <a:pPr algn="just" eaLnBrk="0" hangingPunct="0">
              <a:buClr>
                <a:srgbClr val="FF3300"/>
              </a:buClr>
              <a:buSzPct val="150000"/>
            </a:pPr>
            <a:r>
              <a:rPr lang="it-IT" sz="1700" dirty="0">
                <a:latin typeface="Calibri" pitchFamily="34" charset="0"/>
                <a:cs typeface="Calibri" pitchFamily="34" charset="0"/>
              </a:rPr>
              <a:t>rappresenta l’intera popolazione P</a:t>
            </a:r>
          </a:p>
        </p:txBody>
      </p:sp>
      <p:graphicFrame>
        <p:nvGraphicFramePr>
          <p:cNvPr id="75787" name="Object 11"/>
          <p:cNvGraphicFramePr>
            <a:graphicFrameLocks noChangeAspect="1"/>
          </p:cNvGraphicFramePr>
          <p:nvPr>
            <p:extLst>
              <p:ext uri="{D42A27DB-BD31-4B8C-83A1-F6EECF244321}">
                <p14:modId xmlns:p14="http://schemas.microsoft.com/office/powerpoint/2010/main" val="636083878"/>
              </p:ext>
            </p:extLst>
          </p:nvPr>
        </p:nvGraphicFramePr>
        <p:xfrm>
          <a:off x="4104227" y="3211528"/>
          <a:ext cx="1327406" cy="564642"/>
        </p:xfrm>
        <a:graphic>
          <a:graphicData uri="http://schemas.openxmlformats.org/presentationml/2006/ole">
            <mc:AlternateContent xmlns:mc="http://schemas.openxmlformats.org/markup-compatibility/2006">
              <mc:Choice xmlns:v="urn:schemas-microsoft-com:vml" Requires="v">
                <p:oleObj spid="_x0000_s75906" name="Equation" r:id="rId3" imgW="672840" imgH="304560" progId="Equation.DSMT4">
                  <p:embed/>
                </p:oleObj>
              </mc:Choice>
              <mc:Fallback>
                <p:oleObj name="Equation" r:id="rId3" imgW="672840" imgH="304560" progId="Equation.DSMT4">
                  <p:embed/>
                  <p:pic>
                    <p:nvPicPr>
                      <p:cNvPr id="0" name="Object 11"/>
                      <p:cNvPicPr preferRelativeResize="0">
                        <a:picLocks noChangeAspect="1" noChangeArrowheads="1"/>
                      </p:cNvPicPr>
                      <p:nvPr/>
                    </p:nvPicPr>
                    <p:blipFill>
                      <a:blip r:embed="rId4"/>
                      <a:srcRect/>
                      <a:stretch>
                        <a:fillRect/>
                      </a:stretch>
                    </p:blipFill>
                    <p:spPr bwMode="auto">
                      <a:xfrm>
                        <a:off x="4104227" y="3211528"/>
                        <a:ext cx="1327406" cy="564642"/>
                      </a:xfrm>
                      <a:prstGeom prst="rect">
                        <a:avLst/>
                      </a:prstGeom>
                      <a:noFill/>
                      <a:ln w="12700">
                        <a:noFill/>
                        <a:miter lim="800000"/>
                        <a:headEnd/>
                        <a:tailEnd/>
                      </a:ln>
                      <a:effectLst/>
                      <a:extLst/>
                    </p:spPr>
                  </p:pic>
                </p:oleObj>
              </mc:Fallback>
            </mc:AlternateContent>
          </a:graphicData>
        </a:graphic>
      </p:graphicFrame>
      <p:graphicFrame>
        <p:nvGraphicFramePr>
          <p:cNvPr id="75788" name="Object 12"/>
          <p:cNvGraphicFramePr>
            <a:graphicFrameLocks noChangeAspect="1"/>
          </p:cNvGraphicFramePr>
          <p:nvPr>
            <p:extLst>
              <p:ext uri="{D42A27DB-BD31-4B8C-83A1-F6EECF244321}">
                <p14:modId xmlns:p14="http://schemas.microsoft.com/office/powerpoint/2010/main" val="4043960399"/>
              </p:ext>
            </p:extLst>
          </p:nvPr>
        </p:nvGraphicFramePr>
        <p:xfrm>
          <a:off x="4091535" y="4276740"/>
          <a:ext cx="1337301" cy="564643"/>
        </p:xfrm>
        <a:graphic>
          <a:graphicData uri="http://schemas.openxmlformats.org/presentationml/2006/ole">
            <mc:AlternateContent xmlns:mc="http://schemas.openxmlformats.org/markup-compatibility/2006">
              <mc:Choice xmlns:v="urn:schemas-microsoft-com:vml" Requires="v">
                <p:oleObj spid="_x0000_s75907" name="Equation" r:id="rId5" imgW="711000" imgH="304560" progId="Equation.DSMT4">
                  <p:embed/>
                </p:oleObj>
              </mc:Choice>
              <mc:Fallback>
                <p:oleObj name="Equation" r:id="rId5" imgW="711000" imgH="304560" progId="Equation.DSMT4">
                  <p:embed/>
                  <p:pic>
                    <p:nvPicPr>
                      <p:cNvPr id="0" name="Object 12"/>
                      <p:cNvPicPr preferRelativeResize="0">
                        <a:picLocks noChangeAspect="1" noChangeArrowheads="1"/>
                      </p:cNvPicPr>
                      <p:nvPr/>
                    </p:nvPicPr>
                    <p:blipFill>
                      <a:blip r:embed="rId6"/>
                      <a:srcRect/>
                      <a:stretch>
                        <a:fillRect/>
                      </a:stretch>
                    </p:blipFill>
                    <p:spPr bwMode="auto">
                      <a:xfrm>
                        <a:off x="4091535" y="4276740"/>
                        <a:ext cx="1337301" cy="564643"/>
                      </a:xfrm>
                      <a:prstGeom prst="rect">
                        <a:avLst/>
                      </a:prstGeom>
                      <a:noFill/>
                      <a:ln w="12700">
                        <a:noFill/>
                        <a:miter lim="800000"/>
                        <a:headEnd/>
                        <a:tailEnd/>
                      </a:ln>
                      <a:effectLst/>
                      <a:extLst/>
                    </p:spPr>
                  </p:pic>
                </p:oleObj>
              </mc:Fallback>
            </mc:AlternateContent>
          </a:graphicData>
        </a:graphic>
      </p:graphicFrame>
      <p:sp>
        <p:nvSpPr>
          <p:cNvPr id="75790" name="Rectangle 14"/>
          <p:cNvSpPr>
            <a:spLocks noChangeArrowheads="1"/>
          </p:cNvSpPr>
          <p:nvPr/>
        </p:nvSpPr>
        <p:spPr bwMode="auto">
          <a:xfrm>
            <a:off x="1187127" y="5660727"/>
            <a:ext cx="7417321" cy="87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700" dirty="0">
                <a:ln>
                  <a:solidFill>
                    <a:schemeClr val="tx1"/>
                  </a:solidFill>
                </a:ln>
                <a:latin typeface="Calibri" pitchFamily="34" charset="0"/>
                <a:cs typeface="Calibri" pitchFamily="34" charset="0"/>
              </a:rPr>
              <a:t>N.B.</a:t>
            </a:r>
          </a:p>
          <a:p>
            <a:r>
              <a:rPr lang="it-IT" sz="1700" dirty="0">
                <a:latin typeface="Calibri" pitchFamily="34" charset="0"/>
                <a:cs typeface="Calibri" pitchFamily="34" charset="0"/>
              </a:rPr>
              <a:t>Le caratteristiche per la stratificazione devono essere note prima della selezione</a:t>
            </a:r>
          </a:p>
          <a:p>
            <a:r>
              <a:rPr lang="it-IT" sz="1700" dirty="0">
                <a:latin typeface="Calibri" pitchFamily="34" charset="0"/>
                <a:cs typeface="Calibri" pitchFamily="34" charset="0"/>
              </a:rPr>
              <a:t>Ogni unità statistica deve appartenere ad uno e ad un solo strato</a:t>
            </a:r>
          </a:p>
        </p:txBody>
      </p:sp>
      <p:sp>
        <p:nvSpPr>
          <p:cNvPr id="10" name="Rettangolo 9"/>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2"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14</a:t>
            </a:fld>
            <a:r>
              <a:rPr lang="it-IT" sz="2000" b="1" kern="0" dirty="0">
                <a:solidFill>
                  <a:sysClr val="window" lastClr="FFFFFF"/>
                </a:solidFill>
                <a:latin typeface="Calibri" pitchFamily="34" charset="0"/>
                <a:cs typeface="Calibri" pitchFamily="34" charset="0"/>
              </a:rPr>
              <a:t> – Campionamento Stratificato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ttangolo arrotondato 28"/>
          <p:cNvSpPr/>
          <p:nvPr/>
        </p:nvSpPr>
        <p:spPr>
          <a:xfrm>
            <a:off x="1825078" y="5157304"/>
            <a:ext cx="3600000" cy="1008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latin typeface="Calibri" pitchFamily="34" charset="0"/>
              <a:cs typeface="Calibri" pitchFamily="34" charset="0"/>
            </a:endParaRPr>
          </a:p>
        </p:txBody>
      </p:sp>
      <p:sp>
        <p:nvSpPr>
          <p:cNvPr id="24" name="Rettangolo arrotondato 23"/>
          <p:cNvSpPr/>
          <p:nvPr/>
        </p:nvSpPr>
        <p:spPr>
          <a:xfrm>
            <a:off x="1825078" y="3042232"/>
            <a:ext cx="3600000" cy="1008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latin typeface="Calibri" pitchFamily="34" charset="0"/>
              <a:cs typeface="Calibri" pitchFamily="34" charset="0"/>
            </a:endParaRPr>
          </a:p>
        </p:txBody>
      </p:sp>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15</a:t>
            </a:fld>
            <a:r>
              <a:rPr lang="it-IT" sz="2000" b="1" kern="0" dirty="0">
                <a:solidFill>
                  <a:sysClr val="window" lastClr="FFFFFF"/>
                </a:solidFill>
                <a:latin typeface="Calibri" pitchFamily="34" charset="0"/>
                <a:cs typeface="Calibri" pitchFamily="34" charset="0"/>
              </a:rPr>
              <a:t> – Campionamento stratificato proporzionale</a:t>
            </a:r>
          </a:p>
        </p:txBody>
      </p:sp>
      <p:sp>
        <p:nvSpPr>
          <p:cNvPr id="25" name="Freccia a destra 24"/>
          <p:cNvSpPr/>
          <p:nvPr/>
        </p:nvSpPr>
        <p:spPr>
          <a:xfrm>
            <a:off x="4129334" y="3078336"/>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26" name="Freccia a destra 25"/>
          <p:cNvSpPr/>
          <p:nvPr/>
        </p:nvSpPr>
        <p:spPr>
          <a:xfrm>
            <a:off x="4129334" y="3330336"/>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27" name="Freccia a destra 26"/>
          <p:cNvSpPr/>
          <p:nvPr/>
        </p:nvSpPr>
        <p:spPr>
          <a:xfrm>
            <a:off x="4129334" y="3582336"/>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28" name="Freccia a destra 27"/>
          <p:cNvSpPr/>
          <p:nvPr/>
        </p:nvSpPr>
        <p:spPr>
          <a:xfrm>
            <a:off x="4129334" y="3834336"/>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30" name="Ovale 29"/>
          <p:cNvSpPr/>
          <p:nvPr/>
        </p:nvSpPr>
        <p:spPr>
          <a:xfrm>
            <a:off x="6721766" y="3150336"/>
            <a:ext cx="1296000" cy="8280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it-IT" sz="1600" dirty="0">
                <a:ln>
                  <a:solidFill>
                    <a:schemeClr val="tx1"/>
                  </a:solidFill>
                </a:ln>
                <a:solidFill>
                  <a:schemeClr val="tx1"/>
                </a:solidFill>
                <a:latin typeface="Calibri" pitchFamily="34" charset="0"/>
                <a:cs typeface="Calibri" pitchFamily="34" charset="0"/>
              </a:rPr>
              <a:t>n = 3000</a:t>
            </a:r>
          </a:p>
        </p:txBody>
      </p:sp>
      <p:cxnSp>
        <p:nvCxnSpPr>
          <p:cNvPr id="32" name="Connettore 2 31"/>
          <p:cNvCxnSpPr>
            <a:stCxn id="24" idx="3"/>
            <a:endCxn id="30" idx="2"/>
          </p:cNvCxnSpPr>
          <p:nvPr/>
        </p:nvCxnSpPr>
        <p:spPr>
          <a:xfrm>
            <a:off x="5425078" y="3546232"/>
            <a:ext cx="1296688" cy="181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6" name="Connettore 7 35"/>
          <p:cNvCxnSpPr>
            <a:stCxn id="30" idx="5"/>
            <a:endCxn id="29" idx="3"/>
          </p:cNvCxnSpPr>
          <p:nvPr/>
        </p:nvCxnSpPr>
        <p:spPr>
          <a:xfrm rot="5400000">
            <a:off x="5724412" y="3557745"/>
            <a:ext cx="1804226" cy="2402893"/>
          </a:xfrm>
          <a:prstGeom prst="curvedConnector2">
            <a:avLst/>
          </a:prstGeom>
          <a:ln>
            <a:tailEnd type="arrow"/>
          </a:ln>
        </p:spPr>
        <p:style>
          <a:lnRef idx="3">
            <a:schemeClr val="dk1"/>
          </a:lnRef>
          <a:fillRef idx="0">
            <a:schemeClr val="dk1"/>
          </a:fillRef>
          <a:effectRef idx="2">
            <a:schemeClr val="dk1"/>
          </a:effectRef>
          <a:fontRef idx="minor">
            <a:schemeClr val="tx1"/>
          </a:fontRef>
        </p:style>
      </p:cxnSp>
      <p:sp>
        <p:nvSpPr>
          <p:cNvPr id="3" name="Rettangolo 2"/>
          <p:cNvSpPr/>
          <p:nvPr/>
        </p:nvSpPr>
        <p:spPr>
          <a:xfrm>
            <a:off x="961876" y="2759437"/>
            <a:ext cx="7498556" cy="3477875"/>
          </a:xfrm>
          <a:prstGeom prst="rect">
            <a:avLst/>
          </a:prstGeom>
        </p:spPr>
        <p:txBody>
          <a:bodyPr wrap="square">
            <a:spAutoFit/>
          </a:bodyPr>
          <a:lstStyle/>
          <a:p>
            <a:pPr lvl="2"/>
            <a:r>
              <a:rPr lang="it-IT" sz="1700" b="1" dirty="0">
                <a:ln>
                  <a:solidFill>
                    <a:schemeClr val="tx1"/>
                  </a:solidFill>
                </a:ln>
                <a:latin typeface="Calibri" pitchFamily="34" charset="0"/>
                <a:cs typeface="Calibri" pitchFamily="34" charset="0"/>
              </a:rPr>
              <a:t>&gt; Popolazione occupati</a:t>
            </a:r>
          </a:p>
          <a:p>
            <a:pPr lvl="2"/>
            <a:r>
              <a:rPr lang="it-IT" sz="1600" b="1" dirty="0">
                <a:latin typeface="Calibri" pitchFamily="34" charset="0"/>
                <a:cs typeface="Calibri" pitchFamily="34" charset="0"/>
              </a:rPr>
              <a:t>- </a:t>
            </a:r>
            <a:r>
              <a:rPr lang="it-IT" sz="1600" b="1" dirty="0">
                <a:ln>
                  <a:solidFill>
                    <a:schemeClr val="tx1"/>
                  </a:solidFill>
                </a:ln>
                <a:latin typeface="Calibri" pitchFamily="34" charset="0"/>
                <a:cs typeface="Calibri" pitchFamily="34" charset="0"/>
              </a:rPr>
              <a:t>operai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35%</a:t>
            </a:r>
          </a:p>
          <a:p>
            <a:r>
              <a:rPr lang="it-IT" sz="1600" dirty="0">
                <a:latin typeface="Calibri" pitchFamily="34" charset="0"/>
                <a:cs typeface="Calibri" pitchFamily="34" charset="0"/>
              </a:rPr>
              <a:t>	</a:t>
            </a:r>
            <a:r>
              <a:rPr lang="it-IT" sz="1600" b="1" dirty="0">
                <a:latin typeface="Calibri" pitchFamily="34" charset="0"/>
                <a:cs typeface="Calibri" pitchFamily="34" charset="0"/>
              </a:rPr>
              <a:t>- </a:t>
            </a:r>
            <a:r>
              <a:rPr lang="it-IT" sz="1600" b="1" dirty="0">
                <a:ln>
                  <a:solidFill>
                    <a:schemeClr val="tx1"/>
                  </a:solidFill>
                </a:ln>
                <a:latin typeface="Calibri" pitchFamily="34" charset="0"/>
                <a:cs typeface="Calibri" pitchFamily="34" charset="0"/>
              </a:rPr>
              <a:t>impiegati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45%</a:t>
            </a:r>
          </a:p>
          <a:p>
            <a:r>
              <a:rPr lang="it-IT" sz="1600" dirty="0">
                <a:latin typeface="Calibri" pitchFamily="34" charset="0"/>
                <a:cs typeface="Calibri" pitchFamily="34" charset="0"/>
              </a:rPr>
              <a:t>	</a:t>
            </a:r>
            <a:r>
              <a:rPr lang="it-IT" sz="1600" b="1" dirty="0">
                <a:latin typeface="Calibri" pitchFamily="34" charset="0"/>
                <a:cs typeface="Calibri" pitchFamily="34" charset="0"/>
              </a:rPr>
              <a:t>- </a:t>
            </a:r>
            <a:r>
              <a:rPr lang="it-IT" sz="1600" b="1" dirty="0">
                <a:ln>
                  <a:solidFill>
                    <a:schemeClr val="tx1"/>
                  </a:solidFill>
                </a:ln>
                <a:latin typeface="Calibri" pitchFamily="34" charset="0"/>
                <a:cs typeface="Calibri" pitchFamily="34" charset="0"/>
              </a:rPr>
              <a:t>dirigenti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15%</a:t>
            </a:r>
          </a:p>
          <a:p>
            <a:r>
              <a:rPr lang="it-IT" sz="1600" dirty="0">
                <a:latin typeface="Calibri" pitchFamily="34" charset="0"/>
                <a:cs typeface="Calibri" pitchFamily="34" charset="0"/>
              </a:rPr>
              <a:t>	</a:t>
            </a:r>
            <a:r>
              <a:rPr lang="it-IT" sz="1600" b="1" dirty="0">
                <a:latin typeface="Calibri" pitchFamily="34" charset="0"/>
                <a:cs typeface="Calibri" pitchFamily="34" charset="0"/>
              </a:rPr>
              <a:t>- </a:t>
            </a:r>
            <a:r>
              <a:rPr lang="it-IT" sz="1600" b="1" dirty="0" err="1">
                <a:ln>
                  <a:solidFill>
                    <a:schemeClr val="tx1"/>
                  </a:solidFill>
                </a:ln>
                <a:latin typeface="Calibri" pitchFamily="34" charset="0"/>
                <a:cs typeface="Calibri" pitchFamily="34" charset="0"/>
              </a:rPr>
              <a:t>lib</a:t>
            </a:r>
            <a:r>
              <a:rPr lang="it-IT" sz="1600" b="1" dirty="0">
                <a:ln>
                  <a:solidFill>
                    <a:schemeClr val="tx1"/>
                  </a:solidFill>
                </a:ln>
                <a:latin typeface="Calibri" pitchFamily="34" charset="0"/>
                <a:cs typeface="Calibri" pitchFamily="34" charset="0"/>
              </a:rPr>
              <a:t>. professionisti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5%</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La numerosità dei singoli strati si ottiene moltiplicando la dimensione</a:t>
            </a:r>
          </a:p>
          <a:p>
            <a:r>
              <a:rPr lang="it-IT" sz="1700" dirty="0">
                <a:latin typeface="Calibri" pitchFamily="34" charset="0"/>
                <a:cs typeface="Calibri" pitchFamily="34" charset="0"/>
              </a:rPr>
              <a:t>campionaria </a:t>
            </a:r>
            <a:r>
              <a:rPr lang="it-IT" sz="1700" b="1" dirty="0">
                <a:latin typeface="Calibri" pitchFamily="34" charset="0"/>
                <a:cs typeface="Calibri" pitchFamily="34" charset="0"/>
              </a:rPr>
              <a:t>n</a:t>
            </a:r>
            <a:r>
              <a:rPr lang="it-IT" sz="1700" dirty="0">
                <a:latin typeface="Calibri" pitchFamily="34" charset="0"/>
                <a:cs typeface="Calibri" pitchFamily="34" charset="0"/>
              </a:rPr>
              <a:t> per la frequenza relativa (il peso) del singolo strato:</a:t>
            </a:r>
          </a:p>
          <a:p>
            <a:endParaRPr lang="it-IT" sz="700" dirty="0">
              <a:latin typeface="Calibri" pitchFamily="34" charset="0"/>
              <a:cs typeface="Calibri" pitchFamily="34" charset="0"/>
            </a:endParaRPr>
          </a:p>
          <a:p>
            <a:r>
              <a:rPr lang="it-IT" sz="1700" b="1" dirty="0">
                <a:latin typeface="Calibri" pitchFamily="34" charset="0"/>
                <a:cs typeface="Calibri" pitchFamily="34" charset="0"/>
              </a:rPr>
              <a:t>	</a:t>
            </a:r>
            <a:r>
              <a:rPr lang="it-IT" sz="1700" b="1" dirty="0">
                <a:ln>
                  <a:solidFill>
                    <a:schemeClr val="tx1"/>
                  </a:solidFill>
                </a:ln>
                <a:latin typeface="Calibri" pitchFamily="34" charset="0"/>
                <a:cs typeface="Calibri" pitchFamily="34" charset="0"/>
              </a:rPr>
              <a:t>&gt; Campione occupati</a:t>
            </a:r>
          </a:p>
          <a:p>
            <a:r>
              <a:rPr lang="it-IT" sz="1600" b="1" dirty="0">
                <a:latin typeface="Calibri" pitchFamily="34" charset="0"/>
                <a:cs typeface="Calibri" pitchFamily="34" charset="0"/>
              </a:rPr>
              <a:t>	- </a:t>
            </a:r>
            <a:r>
              <a:rPr lang="it-IT" sz="1600" b="1" dirty="0">
                <a:ln>
                  <a:solidFill>
                    <a:schemeClr val="tx1"/>
                  </a:solidFill>
                </a:ln>
                <a:latin typeface="Calibri" pitchFamily="34" charset="0"/>
                <a:cs typeface="Calibri" pitchFamily="34" charset="0"/>
              </a:rPr>
              <a:t>operai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3000×0,35 = 1050</a:t>
            </a:r>
          </a:p>
          <a:p>
            <a:r>
              <a:rPr lang="it-IT" sz="1600" b="1" dirty="0">
                <a:latin typeface="Calibri" pitchFamily="34" charset="0"/>
                <a:cs typeface="Calibri" pitchFamily="34" charset="0"/>
              </a:rPr>
              <a:t>	- </a:t>
            </a:r>
            <a:r>
              <a:rPr lang="it-IT" sz="1600" b="1" dirty="0">
                <a:ln>
                  <a:solidFill>
                    <a:schemeClr val="tx1"/>
                  </a:solidFill>
                </a:ln>
                <a:latin typeface="Calibri" pitchFamily="34" charset="0"/>
                <a:cs typeface="Calibri" pitchFamily="34" charset="0"/>
              </a:rPr>
              <a:t>impiegati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3000×0,45 = 1350</a:t>
            </a:r>
          </a:p>
          <a:p>
            <a:r>
              <a:rPr lang="it-IT" sz="1600" b="1" dirty="0">
                <a:latin typeface="Calibri" pitchFamily="34" charset="0"/>
                <a:cs typeface="Calibri" pitchFamily="34" charset="0"/>
              </a:rPr>
              <a:t>	- </a:t>
            </a:r>
            <a:r>
              <a:rPr lang="it-IT" sz="1600" b="1" dirty="0">
                <a:ln>
                  <a:solidFill>
                    <a:schemeClr val="tx1"/>
                  </a:solidFill>
                </a:ln>
                <a:latin typeface="Calibri" pitchFamily="34" charset="0"/>
                <a:cs typeface="Calibri" pitchFamily="34" charset="0"/>
              </a:rPr>
              <a:t>dirigenti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3000×0,15 =   450</a:t>
            </a:r>
          </a:p>
          <a:p>
            <a:r>
              <a:rPr lang="it-IT" sz="1600" b="1" dirty="0">
                <a:latin typeface="Calibri" pitchFamily="34" charset="0"/>
                <a:cs typeface="Calibri" pitchFamily="34" charset="0"/>
              </a:rPr>
              <a:t>	- </a:t>
            </a:r>
            <a:r>
              <a:rPr lang="it-IT" sz="1600" b="1" dirty="0" err="1">
                <a:ln>
                  <a:solidFill>
                    <a:schemeClr val="tx1"/>
                  </a:solidFill>
                </a:ln>
                <a:latin typeface="Calibri" pitchFamily="34" charset="0"/>
                <a:cs typeface="Calibri" pitchFamily="34" charset="0"/>
              </a:rPr>
              <a:t>lib</a:t>
            </a:r>
            <a:r>
              <a:rPr lang="it-IT" sz="1600" b="1" dirty="0">
                <a:ln>
                  <a:solidFill>
                    <a:schemeClr val="tx1"/>
                  </a:solidFill>
                </a:ln>
                <a:latin typeface="Calibri" pitchFamily="34" charset="0"/>
                <a:cs typeface="Calibri" pitchFamily="34" charset="0"/>
              </a:rPr>
              <a:t>. professionisti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3000×0,05 =   150</a:t>
            </a:r>
          </a:p>
        </p:txBody>
      </p:sp>
      <p:sp>
        <p:nvSpPr>
          <p:cNvPr id="38" name="Rettangolo 37"/>
          <p:cNvSpPr/>
          <p:nvPr/>
        </p:nvSpPr>
        <p:spPr>
          <a:xfrm>
            <a:off x="409030" y="1888371"/>
            <a:ext cx="8267426" cy="615553"/>
          </a:xfrm>
          <a:prstGeom prst="rect">
            <a:avLst/>
          </a:prstGeom>
        </p:spPr>
        <p:txBody>
          <a:bodyPr wrap="square">
            <a:spAutoFit/>
          </a:bodyPr>
          <a:lstStyle/>
          <a:p>
            <a:r>
              <a:rPr lang="it-IT" sz="1700" dirty="0">
                <a:latin typeface="Calibri" pitchFamily="34" charset="0"/>
                <a:cs typeface="Calibri" pitchFamily="34" charset="0"/>
              </a:rPr>
              <a:t>Il </a:t>
            </a:r>
            <a:r>
              <a:rPr lang="it-IT" sz="1700" dirty="0">
                <a:ln w="18415" cmpd="sng">
                  <a:solidFill>
                    <a:srgbClr val="9A0000"/>
                  </a:solidFill>
                  <a:prstDash val="solid"/>
                </a:ln>
                <a:solidFill>
                  <a:srgbClr val="9A0000"/>
                </a:solidFill>
                <a:latin typeface="Calibri" pitchFamily="34" charset="0"/>
                <a:cs typeface="Calibri" pitchFamily="34" charset="0"/>
              </a:rPr>
              <a:t>campionamento stratificato proporzionale</a:t>
            </a:r>
            <a:r>
              <a:rPr lang="it-IT" sz="1700" dirty="0">
                <a:latin typeface="Calibri" pitchFamily="34" charset="0"/>
                <a:cs typeface="Calibri" pitchFamily="34" charset="0"/>
              </a:rPr>
              <a:t> riproduce nel campione la stessa composizione degli strati individuati nella popolazione</a:t>
            </a:r>
          </a:p>
        </p:txBody>
      </p:sp>
    </p:spTree>
    <p:extLst>
      <p:ext uri="{BB962C8B-B14F-4D97-AF65-F5344CB8AC3E}">
        <p14:creationId xmlns:p14="http://schemas.microsoft.com/office/powerpoint/2010/main" val="1177999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2" y="1000125"/>
            <a:ext cx="7227341"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16</a:t>
            </a:fld>
            <a:r>
              <a:rPr lang="it-IT" sz="2000" b="1" kern="0" dirty="0">
                <a:solidFill>
                  <a:sysClr val="window" lastClr="FFFFFF"/>
                </a:solidFill>
                <a:latin typeface="Calibri" pitchFamily="34" charset="0"/>
                <a:cs typeface="Calibri" pitchFamily="34" charset="0"/>
              </a:rPr>
              <a:t> – Campionamento stratificato non proporzionale</a:t>
            </a:r>
          </a:p>
          <a:p>
            <a:pPr algn="l" fontAlgn="auto">
              <a:spcBef>
                <a:spcPts val="0"/>
              </a:spcBef>
              <a:spcAft>
                <a:spcPts val="0"/>
              </a:spcAft>
              <a:defRPr/>
            </a:pPr>
            <a:endParaRPr lang="it-IT" sz="2000" b="1" kern="0" dirty="0">
              <a:solidFill>
                <a:sysClr val="window" lastClr="FFFFFF"/>
              </a:solidFill>
              <a:latin typeface="Calibri" pitchFamily="34" charset="0"/>
              <a:cs typeface="Calibri" pitchFamily="34" charset="0"/>
            </a:endParaRPr>
          </a:p>
        </p:txBody>
      </p:sp>
      <p:sp>
        <p:nvSpPr>
          <p:cNvPr id="9" name="Rettangolo arrotondato 8"/>
          <p:cNvSpPr/>
          <p:nvPr/>
        </p:nvSpPr>
        <p:spPr>
          <a:xfrm>
            <a:off x="1825078" y="5263870"/>
            <a:ext cx="4331098" cy="1008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latin typeface="Calibri" pitchFamily="34" charset="0"/>
              <a:cs typeface="Calibri" pitchFamily="34" charset="0"/>
            </a:endParaRPr>
          </a:p>
        </p:txBody>
      </p:sp>
      <p:sp>
        <p:nvSpPr>
          <p:cNvPr id="10" name="Rettangolo arrotondato 9"/>
          <p:cNvSpPr/>
          <p:nvPr/>
        </p:nvSpPr>
        <p:spPr>
          <a:xfrm>
            <a:off x="1825078" y="3148798"/>
            <a:ext cx="3600000" cy="100800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latin typeface="Calibri" pitchFamily="34" charset="0"/>
              <a:cs typeface="Calibri" pitchFamily="34" charset="0"/>
            </a:endParaRPr>
          </a:p>
        </p:txBody>
      </p:sp>
      <p:sp>
        <p:nvSpPr>
          <p:cNvPr id="11" name="Freccia a destra 10"/>
          <p:cNvSpPr/>
          <p:nvPr/>
        </p:nvSpPr>
        <p:spPr>
          <a:xfrm>
            <a:off x="4129334" y="3184902"/>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12" name="Freccia a destra 11"/>
          <p:cNvSpPr/>
          <p:nvPr/>
        </p:nvSpPr>
        <p:spPr>
          <a:xfrm>
            <a:off x="4129334" y="3436902"/>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13" name="Freccia a destra 12"/>
          <p:cNvSpPr/>
          <p:nvPr/>
        </p:nvSpPr>
        <p:spPr>
          <a:xfrm>
            <a:off x="4129334" y="3688902"/>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14" name="Freccia a destra 13"/>
          <p:cNvSpPr/>
          <p:nvPr/>
        </p:nvSpPr>
        <p:spPr>
          <a:xfrm>
            <a:off x="4129334" y="3940902"/>
            <a:ext cx="360040" cy="144000"/>
          </a:xfrm>
          <a:prstGeom prst="rightArrow">
            <a:avLst/>
          </a:prstGeom>
          <a:solidFill>
            <a:srgbClr val="9A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Calibri" pitchFamily="34" charset="0"/>
              <a:cs typeface="Calibri" pitchFamily="34" charset="0"/>
            </a:endParaRPr>
          </a:p>
        </p:txBody>
      </p:sp>
      <p:sp>
        <p:nvSpPr>
          <p:cNvPr id="15" name="Ovale 14"/>
          <p:cNvSpPr/>
          <p:nvPr/>
        </p:nvSpPr>
        <p:spPr>
          <a:xfrm>
            <a:off x="6721766" y="3256902"/>
            <a:ext cx="1296000" cy="8280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it-IT" sz="1600" dirty="0">
                <a:ln>
                  <a:solidFill>
                    <a:schemeClr val="tx1"/>
                  </a:solidFill>
                </a:ln>
                <a:solidFill>
                  <a:schemeClr val="tx1"/>
                </a:solidFill>
                <a:latin typeface="Calibri" pitchFamily="34" charset="0"/>
                <a:cs typeface="Calibri" pitchFamily="34" charset="0"/>
              </a:rPr>
              <a:t>n = 3000</a:t>
            </a:r>
          </a:p>
        </p:txBody>
      </p:sp>
      <p:cxnSp>
        <p:nvCxnSpPr>
          <p:cNvPr id="16" name="Connettore 2 15"/>
          <p:cNvCxnSpPr>
            <a:stCxn id="10" idx="3"/>
            <a:endCxn id="15" idx="2"/>
          </p:cNvCxnSpPr>
          <p:nvPr/>
        </p:nvCxnSpPr>
        <p:spPr>
          <a:xfrm>
            <a:off x="5425078" y="3652798"/>
            <a:ext cx="1296688" cy="181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Connettore 7 16"/>
          <p:cNvCxnSpPr>
            <a:stCxn id="15" idx="5"/>
            <a:endCxn id="9" idx="3"/>
          </p:cNvCxnSpPr>
          <p:nvPr/>
        </p:nvCxnSpPr>
        <p:spPr>
          <a:xfrm rot="5400000">
            <a:off x="6089961" y="4029860"/>
            <a:ext cx="1804226" cy="1671795"/>
          </a:xfrm>
          <a:prstGeom prst="curvedConnector2">
            <a:avLst/>
          </a:prstGeom>
          <a:ln>
            <a:tailEnd type="arrow"/>
          </a:ln>
        </p:spPr>
        <p:style>
          <a:lnRef idx="3">
            <a:schemeClr val="dk1"/>
          </a:lnRef>
          <a:fillRef idx="0">
            <a:schemeClr val="dk1"/>
          </a:fillRef>
          <a:effectRef idx="2">
            <a:schemeClr val="dk1"/>
          </a:effectRef>
          <a:fontRef idx="minor">
            <a:schemeClr val="tx1"/>
          </a:fontRef>
        </p:style>
      </p:cxnSp>
      <p:sp>
        <p:nvSpPr>
          <p:cNvPr id="18" name="Rettangolo 17"/>
          <p:cNvSpPr/>
          <p:nvPr/>
        </p:nvSpPr>
        <p:spPr>
          <a:xfrm>
            <a:off x="961876" y="2866003"/>
            <a:ext cx="7498556" cy="3477875"/>
          </a:xfrm>
          <a:prstGeom prst="rect">
            <a:avLst/>
          </a:prstGeom>
        </p:spPr>
        <p:txBody>
          <a:bodyPr wrap="square">
            <a:spAutoFit/>
          </a:bodyPr>
          <a:lstStyle/>
          <a:p>
            <a:pPr lvl="2"/>
            <a:r>
              <a:rPr lang="it-IT" sz="1700" b="1" dirty="0">
                <a:ln>
                  <a:solidFill>
                    <a:schemeClr val="tx1"/>
                  </a:solidFill>
                </a:ln>
                <a:latin typeface="Calibri" pitchFamily="34" charset="0"/>
                <a:cs typeface="Calibri" pitchFamily="34" charset="0"/>
              </a:rPr>
              <a:t>&gt; Popolazione occupati</a:t>
            </a:r>
          </a:p>
          <a:p>
            <a:pPr lvl="2"/>
            <a:r>
              <a:rPr lang="it-IT" sz="1600" b="1" dirty="0">
                <a:latin typeface="Calibri" pitchFamily="34" charset="0"/>
                <a:cs typeface="Calibri" pitchFamily="34" charset="0"/>
              </a:rPr>
              <a:t>- </a:t>
            </a:r>
            <a:r>
              <a:rPr lang="it-IT" sz="1600" b="1" dirty="0">
                <a:ln>
                  <a:solidFill>
                    <a:schemeClr val="tx1"/>
                  </a:solidFill>
                </a:ln>
                <a:latin typeface="Calibri" pitchFamily="34" charset="0"/>
                <a:cs typeface="Calibri" pitchFamily="34" charset="0"/>
              </a:rPr>
              <a:t>operai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35%</a:t>
            </a:r>
          </a:p>
          <a:p>
            <a:r>
              <a:rPr lang="it-IT" sz="1600" dirty="0">
                <a:latin typeface="Calibri" pitchFamily="34" charset="0"/>
                <a:cs typeface="Calibri" pitchFamily="34" charset="0"/>
              </a:rPr>
              <a:t>	</a:t>
            </a:r>
            <a:r>
              <a:rPr lang="it-IT" sz="1600" b="1" dirty="0">
                <a:latin typeface="Calibri" pitchFamily="34" charset="0"/>
                <a:cs typeface="Calibri" pitchFamily="34" charset="0"/>
              </a:rPr>
              <a:t>- </a:t>
            </a:r>
            <a:r>
              <a:rPr lang="it-IT" sz="1600" b="1" dirty="0">
                <a:ln>
                  <a:solidFill>
                    <a:schemeClr val="tx1"/>
                  </a:solidFill>
                </a:ln>
                <a:latin typeface="Calibri" pitchFamily="34" charset="0"/>
                <a:cs typeface="Calibri" pitchFamily="34" charset="0"/>
              </a:rPr>
              <a:t>impiegati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45%</a:t>
            </a:r>
          </a:p>
          <a:p>
            <a:r>
              <a:rPr lang="it-IT" sz="1600" dirty="0">
                <a:latin typeface="Calibri" pitchFamily="34" charset="0"/>
                <a:cs typeface="Calibri" pitchFamily="34" charset="0"/>
              </a:rPr>
              <a:t>	</a:t>
            </a:r>
            <a:r>
              <a:rPr lang="it-IT" sz="1600" b="1" dirty="0">
                <a:latin typeface="Calibri" pitchFamily="34" charset="0"/>
                <a:cs typeface="Calibri" pitchFamily="34" charset="0"/>
              </a:rPr>
              <a:t>- </a:t>
            </a:r>
            <a:r>
              <a:rPr lang="it-IT" sz="1600" b="1" dirty="0">
                <a:ln>
                  <a:solidFill>
                    <a:schemeClr val="tx1"/>
                  </a:solidFill>
                </a:ln>
                <a:latin typeface="Calibri" pitchFamily="34" charset="0"/>
                <a:cs typeface="Calibri" pitchFamily="34" charset="0"/>
              </a:rPr>
              <a:t>dirigenti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15%</a:t>
            </a:r>
          </a:p>
          <a:p>
            <a:r>
              <a:rPr lang="it-IT" sz="1600" dirty="0">
                <a:latin typeface="Calibri" pitchFamily="34" charset="0"/>
                <a:cs typeface="Calibri" pitchFamily="34" charset="0"/>
              </a:rPr>
              <a:t>	</a:t>
            </a:r>
            <a:r>
              <a:rPr lang="it-IT" sz="1600" b="1" dirty="0">
                <a:latin typeface="Calibri" pitchFamily="34" charset="0"/>
                <a:cs typeface="Calibri" pitchFamily="34" charset="0"/>
              </a:rPr>
              <a:t>- </a:t>
            </a:r>
            <a:r>
              <a:rPr lang="it-IT" sz="1600" b="1" dirty="0" err="1">
                <a:ln>
                  <a:solidFill>
                    <a:schemeClr val="tx1"/>
                  </a:solidFill>
                </a:ln>
                <a:latin typeface="Calibri" pitchFamily="34" charset="0"/>
                <a:cs typeface="Calibri" pitchFamily="34" charset="0"/>
              </a:rPr>
              <a:t>lib</a:t>
            </a:r>
            <a:r>
              <a:rPr lang="it-IT" sz="1600" b="1" dirty="0">
                <a:ln>
                  <a:solidFill>
                    <a:schemeClr val="tx1"/>
                  </a:solidFill>
                </a:ln>
                <a:latin typeface="Calibri" pitchFamily="34" charset="0"/>
                <a:cs typeface="Calibri" pitchFamily="34" charset="0"/>
              </a:rPr>
              <a:t>. professionisti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5%</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Il campione, quindi, non riproduce la composizione della popolazione,</a:t>
            </a:r>
          </a:p>
          <a:p>
            <a:r>
              <a:rPr lang="it-IT" sz="1700" dirty="0">
                <a:latin typeface="Calibri" pitchFamily="34" charset="0"/>
                <a:cs typeface="Calibri" pitchFamily="34" charset="0"/>
              </a:rPr>
              <a:t>e nelle analisi andrà dunque effettuata una riponderazione</a:t>
            </a:r>
          </a:p>
          <a:p>
            <a:endParaRPr lang="it-IT" sz="700" dirty="0">
              <a:latin typeface="Calibri" pitchFamily="34" charset="0"/>
              <a:cs typeface="Calibri" pitchFamily="34" charset="0"/>
            </a:endParaRPr>
          </a:p>
          <a:p>
            <a:r>
              <a:rPr lang="it-IT" sz="1700" b="1" dirty="0">
                <a:latin typeface="Calibri" pitchFamily="34" charset="0"/>
                <a:cs typeface="Calibri" pitchFamily="34" charset="0"/>
              </a:rPr>
              <a:t>	</a:t>
            </a:r>
            <a:r>
              <a:rPr lang="it-IT" sz="1700" b="1" dirty="0">
                <a:ln>
                  <a:solidFill>
                    <a:schemeClr val="tx1"/>
                  </a:solidFill>
                </a:ln>
                <a:latin typeface="Calibri" pitchFamily="34" charset="0"/>
                <a:cs typeface="Calibri" pitchFamily="34" charset="0"/>
              </a:rPr>
              <a:t>&gt; Campione occupati</a:t>
            </a:r>
          </a:p>
          <a:p>
            <a:r>
              <a:rPr lang="it-IT" sz="1600" b="1" dirty="0">
                <a:latin typeface="Calibri" pitchFamily="34" charset="0"/>
                <a:cs typeface="Calibri" pitchFamily="34" charset="0"/>
              </a:rPr>
              <a:t>	- </a:t>
            </a:r>
            <a:r>
              <a:rPr lang="it-IT" sz="1600" b="1" dirty="0">
                <a:ln>
                  <a:solidFill>
                    <a:schemeClr val="tx1"/>
                  </a:solidFill>
                </a:ln>
                <a:latin typeface="Calibri" pitchFamily="34" charset="0"/>
                <a:cs typeface="Calibri" pitchFamily="34" charset="0"/>
              </a:rPr>
              <a:t>operai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3000×0,35 = 1050	1000</a:t>
            </a:r>
          </a:p>
          <a:p>
            <a:r>
              <a:rPr lang="it-IT" sz="1600" b="1" dirty="0">
                <a:latin typeface="Calibri" pitchFamily="34" charset="0"/>
                <a:cs typeface="Calibri" pitchFamily="34" charset="0"/>
              </a:rPr>
              <a:t>	- </a:t>
            </a:r>
            <a:r>
              <a:rPr lang="it-IT" sz="1600" b="1" dirty="0">
                <a:ln>
                  <a:solidFill>
                    <a:schemeClr val="tx1"/>
                  </a:solidFill>
                </a:ln>
                <a:latin typeface="Calibri" pitchFamily="34" charset="0"/>
                <a:cs typeface="Calibri" pitchFamily="34" charset="0"/>
              </a:rPr>
              <a:t>impiegati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3000×0,45 = 1350	1200</a:t>
            </a:r>
          </a:p>
          <a:p>
            <a:r>
              <a:rPr lang="it-IT" sz="1600" b="1" dirty="0">
                <a:latin typeface="Calibri" pitchFamily="34" charset="0"/>
                <a:cs typeface="Calibri" pitchFamily="34" charset="0"/>
              </a:rPr>
              <a:t>	- </a:t>
            </a:r>
            <a:r>
              <a:rPr lang="it-IT" sz="1600" b="1" dirty="0">
                <a:ln>
                  <a:solidFill>
                    <a:schemeClr val="tx1"/>
                  </a:solidFill>
                </a:ln>
                <a:latin typeface="Calibri" pitchFamily="34" charset="0"/>
                <a:cs typeface="Calibri" pitchFamily="34" charset="0"/>
              </a:rPr>
              <a:t>dirigenti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3000×0,15 =   450	  500</a:t>
            </a:r>
          </a:p>
          <a:p>
            <a:r>
              <a:rPr lang="it-IT" sz="1600" b="1" dirty="0">
                <a:latin typeface="Calibri" pitchFamily="34" charset="0"/>
                <a:cs typeface="Calibri" pitchFamily="34" charset="0"/>
              </a:rPr>
              <a:t>	- </a:t>
            </a:r>
            <a:r>
              <a:rPr lang="it-IT" sz="1600" b="1" dirty="0" err="1">
                <a:ln>
                  <a:solidFill>
                    <a:schemeClr val="tx1"/>
                  </a:solidFill>
                </a:ln>
                <a:latin typeface="Calibri" pitchFamily="34" charset="0"/>
                <a:cs typeface="Calibri" pitchFamily="34" charset="0"/>
              </a:rPr>
              <a:t>lib</a:t>
            </a:r>
            <a:r>
              <a:rPr lang="it-IT" sz="1600" b="1" dirty="0">
                <a:ln>
                  <a:solidFill>
                    <a:schemeClr val="tx1"/>
                  </a:solidFill>
                </a:ln>
                <a:latin typeface="Calibri" pitchFamily="34" charset="0"/>
                <a:cs typeface="Calibri" pitchFamily="34" charset="0"/>
              </a:rPr>
              <a:t>. professionisti</a:t>
            </a:r>
            <a:r>
              <a:rPr lang="it-IT" sz="1600" b="1" dirty="0">
                <a:latin typeface="Calibri" pitchFamily="34" charset="0"/>
                <a:cs typeface="Calibri" pitchFamily="34" charset="0"/>
              </a:rPr>
              <a:t>	</a:t>
            </a:r>
            <a:r>
              <a:rPr lang="it-IT" sz="1600" b="1" dirty="0">
                <a:ln>
                  <a:solidFill>
                    <a:srgbClr val="9A0000"/>
                  </a:solidFill>
                </a:ln>
                <a:solidFill>
                  <a:srgbClr val="9A0000"/>
                </a:solidFill>
                <a:latin typeface="Calibri" pitchFamily="34" charset="0"/>
                <a:cs typeface="Calibri" pitchFamily="34" charset="0"/>
              </a:rPr>
              <a:t>3000×0,05 =   150	  300</a:t>
            </a:r>
          </a:p>
        </p:txBody>
      </p:sp>
      <p:sp>
        <p:nvSpPr>
          <p:cNvPr id="19" name="Rettangolo 18"/>
          <p:cNvSpPr/>
          <p:nvPr/>
        </p:nvSpPr>
        <p:spPr>
          <a:xfrm>
            <a:off x="323528" y="1772816"/>
            <a:ext cx="8663533" cy="877163"/>
          </a:xfrm>
          <a:prstGeom prst="rect">
            <a:avLst/>
          </a:prstGeom>
        </p:spPr>
        <p:txBody>
          <a:bodyPr wrap="square">
            <a:spAutoFit/>
          </a:bodyPr>
          <a:lstStyle/>
          <a:p>
            <a:r>
              <a:rPr lang="it-IT" sz="1700" dirty="0">
                <a:latin typeface="Calibri" pitchFamily="34" charset="0"/>
                <a:cs typeface="Calibri" pitchFamily="34" charset="0"/>
              </a:rPr>
              <a:t>Il </a:t>
            </a:r>
            <a:r>
              <a:rPr lang="it-IT" sz="1700" dirty="0">
                <a:ln w="18415" cmpd="sng">
                  <a:solidFill>
                    <a:srgbClr val="9A0000"/>
                  </a:solidFill>
                  <a:prstDash val="solid"/>
                </a:ln>
                <a:solidFill>
                  <a:srgbClr val="9A0000"/>
                </a:solidFill>
                <a:latin typeface="Calibri" pitchFamily="34" charset="0"/>
                <a:cs typeface="Calibri" pitchFamily="34" charset="0"/>
              </a:rPr>
              <a:t>campionamento stratificato non proporzionale</a:t>
            </a:r>
            <a:r>
              <a:rPr lang="it-IT" sz="1700" dirty="0">
                <a:latin typeface="Calibri" pitchFamily="34" charset="0"/>
                <a:cs typeface="Calibri" pitchFamily="34" charset="0"/>
              </a:rPr>
              <a:t> si usa quando si decide di </a:t>
            </a:r>
            <a:r>
              <a:rPr lang="it-IT" sz="1700" dirty="0" err="1">
                <a:latin typeface="Calibri" pitchFamily="34" charset="0"/>
                <a:cs typeface="Calibri" pitchFamily="34" charset="0"/>
              </a:rPr>
              <a:t>sovrarappresentare</a:t>
            </a:r>
            <a:r>
              <a:rPr lang="it-IT" sz="1700" dirty="0">
                <a:latin typeface="Calibri" pitchFamily="34" charset="0"/>
                <a:cs typeface="Calibri" pitchFamily="34" charset="0"/>
              </a:rPr>
              <a:t> alcuni strati (quindi di </a:t>
            </a:r>
            <a:r>
              <a:rPr lang="it-IT" sz="1700" dirty="0" err="1">
                <a:latin typeface="Calibri" pitchFamily="34" charset="0"/>
                <a:cs typeface="Calibri" pitchFamily="34" charset="0"/>
              </a:rPr>
              <a:t>sottorappresentarne</a:t>
            </a:r>
            <a:r>
              <a:rPr lang="it-IT" sz="1700" dirty="0">
                <a:latin typeface="Calibri" pitchFamily="34" charset="0"/>
                <a:cs typeface="Calibri" pitchFamily="34" charset="0"/>
              </a:rPr>
              <a:t> altri): tipicamente, gli strati </a:t>
            </a:r>
            <a:r>
              <a:rPr lang="it-IT" sz="1700" dirty="0" err="1">
                <a:latin typeface="Calibri" pitchFamily="34" charset="0"/>
                <a:cs typeface="Calibri" pitchFamily="34" charset="0"/>
              </a:rPr>
              <a:t>sovrarappresentati</a:t>
            </a:r>
            <a:r>
              <a:rPr lang="it-IT" sz="1700" dirty="0">
                <a:latin typeface="Calibri" pitchFamily="34" charset="0"/>
                <a:cs typeface="Calibri" pitchFamily="34" charset="0"/>
              </a:rPr>
              <a:t> sono quelli meno numerosi</a:t>
            </a:r>
          </a:p>
        </p:txBody>
      </p:sp>
      <p:sp>
        <p:nvSpPr>
          <p:cNvPr id="20" name="Per 19"/>
          <p:cNvSpPr/>
          <p:nvPr/>
        </p:nvSpPr>
        <p:spPr>
          <a:xfrm>
            <a:off x="3923928" y="5242267"/>
            <a:ext cx="1296144" cy="1008000"/>
          </a:xfrm>
          <a:prstGeom prst="mathMultiply">
            <a:avLst/>
          </a:prstGeom>
        </p:spPr>
        <p:style>
          <a:lnRef idx="3">
            <a:schemeClr val="lt1"/>
          </a:lnRef>
          <a:fillRef idx="1">
            <a:schemeClr val="accent4"/>
          </a:fillRef>
          <a:effectRef idx="1">
            <a:schemeClr val="accent4"/>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905539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p:cNvSpPr/>
          <p:nvPr/>
        </p:nvSpPr>
        <p:spPr>
          <a:xfrm>
            <a:off x="252413" y="1628800"/>
            <a:ext cx="8712075" cy="1738938"/>
          </a:xfrm>
          <a:prstGeom prst="rect">
            <a:avLst/>
          </a:prstGeom>
        </p:spPr>
        <p:txBody>
          <a:bodyPr wrap="square">
            <a:spAutoFit/>
          </a:bodyPr>
          <a:lstStyle/>
          <a:p>
            <a:r>
              <a:rPr lang="it-IT" sz="1700" dirty="0">
                <a:latin typeface="Calibri" pitchFamily="34" charset="0"/>
                <a:cs typeface="Calibri" pitchFamily="34" charset="0"/>
              </a:rPr>
              <a:t>L’ampiezza degli strati nel campione è proporzionale alla variabilità S dello strato: la frazione di campionamento sarà dunque più elevata negli strati in cui la variabilità è maggiore</a:t>
            </a:r>
          </a:p>
          <a:p>
            <a:endParaRPr lang="it-IT" sz="1700" dirty="0">
              <a:latin typeface="Calibri" pitchFamily="34" charset="0"/>
              <a:cs typeface="Calibri" pitchFamily="34" charset="0"/>
            </a:endParaRPr>
          </a:p>
          <a:p>
            <a:r>
              <a:rPr lang="it-IT" sz="1500" b="1" dirty="0">
                <a:ln>
                  <a:solidFill>
                    <a:schemeClr val="tx1"/>
                  </a:solidFill>
                </a:ln>
                <a:latin typeface="Calibri" pitchFamily="34" charset="0"/>
                <a:cs typeface="Calibri" pitchFamily="34" charset="0"/>
              </a:rPr>
              <a:t>ESEMPIO</a:t>
            </a:r>
          </a:p>
          <a:p>
            <a:r>
              <a:rPr lang="it-IT" sz="1700" i="1" dirty="0">
                <a:latin typeface="Calibri" pitchFamily="34" charset="0"/>
                <a:cs typeface="Calibri" pitchFamily="34" charset="0"/>
              </a:rPr>
              <a:t>Analisi della clientela di un Istituto di credito per il lancio di un nuovo prodotto finanziario</a:t>
            </a:r>
          </a:p>
          <a:p>
            <a:endParaRPr lang="it-IT" sz="700" dirty="0">
              <a:latin typeface="Calibri" pitchFamily="34" charset="0"/>
              <a:cs typeface="Calibri" pitchFamily="34" charset="0"/>
            </a:endParaRPr>
          </a:p>
          <a:p>
            <a:r>
              <a:rPr lang="it-IT" sz="1700" dirty="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-&gt; </a:t>
            </a:r>
            <a:r>
              <a:rPr lang="it-IT" sz="1700" dirty="0" err="1">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Var</a:t>
            </a:r>
            <a:r>
              <a:rPr lang="it-IT" sz="1700" dirty="0">
                <a:ln w="18415" cmpd="sng">
                  <a:solidFill>
                    <a:srgbClr val="9A0000"/>
                  </a:solidFill>
                  <a:prstDash val="solid"/>
                </a:ln>
                <a:solidFill>
                  <a:srgbClr val="9A0000"/>
                </a:solidFill>
                <a:effectLst>
                  <a:outerShdw blurRad="63500" dir="3600000" algn="tl" rotWithShape="0">
                    <a:srgbClr val="000000">
                      <a:alpha val="70000"/>
                    </a:srgbClr>
                  </a:outerShdw>
                </a:effectLst>
                <a:latin typeface="Calibri" pitchFamily="34" charset="0"/>
                <a:cs typeface="Calibri" pitchFamily="34" charset="0"/>
              </a:rPr>
              <a:t>. di stratificazione: Depositi presso l’Istituto	-&gt; Dimensione del campione: n=2000</a:t>
            </a:r>
            <a:endParaRPr lang="it-IT" sz="1700" dirty="0">
              <a:ln w="18415" cmpd="sng">
                <a:solidFill>
                  <a:srgbClr val="9A0000"/>
                </a:solidFill>
                <a:prstDash val="solid"/>
              </a:ln>
              <a:solidFill>
                <a:srgbClr val="9A0000"/>
              </a:solidFill>
              <a:latin typeface="Calibri" pitchFamily="34" charset="0"/>
              <a:cs typeface="Calibri" pitchFamily="34" charset="0"/>
            </a:endParaRPr>
          </a:p>
        </p:txBody>
      </p:sp>
      <p:sp>
        <p:nvSpPr>
          <p:cNvPr id="11" name="Rettangolo 1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3" name="Segnaposto numero diapositiva 9"/>
          <p:cNvSpPr>
            <a:spLocks noGrp="1"/>
          </p:cNvSpPr>
          <p:nvPr>
            <p:ph type="sldNum" sz="quarter" idx="12"/>
          </p:nvPr>
        </p:nvSpPr>
        <p:spPr>
          <a:xfrm>
            <a:off x="80962" y="1000125"/>
            <a:ext cx="7227341"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17</a:t>
            </a:fld>
            <a:r>
              <a:rPr lang="it-IT" sz="2000" b="1" kern="0" dirty="0">
                <a:solidFill>
                  <a:sysClr val="window" lastClr="FFFFFF"/>
                </a:solidFill>
                <a:latin typeface="Calibri" pitchFamily="34" charset="0"/>
                <a:cs typeface="Calibri" pitchFamily="34" charset="0"/>
              </a:rPr>
              <a:t> – Campionamento stratificato ottimale</a:t>
            </a:r>
          </a:p>
          <a:p>
            <a:pPr algn="l" fontAlgn="auto">
              <a:spcBef>
                <a:spcPts val="0"/>
              </a:spcBef>
              <a:spcAft>
                <a:spcPts val="0"/>
              </a:spcAft>
              <a:defRPr/>
            </a:pPr>
            <a:endParaRPr lang="it-IT" sz="2000" b="1" kern="0" dirty="0">
              <a:solidFill>
                <a:sysClr val="window" lastClr="FFFFFF"/>
              </a:solidFill>
              <a:latin typeface="Calibri" pitchFamily="34" charset="0"/>
              <a:cs typeface="Calibri" pitchFamily="34" charset="0"/>
            </a:endParaRPr>
          </a:p>
        </p:txBody>
      </p:sp>
      <p:graphicFrame>
        <p:nvGraphicFramePr>
          <p:cNvPr id="15" name="Oggetto 14"/>
          <p:cNvGraphicFramePr>
            <a:graphicFrameLocks noChangeAspect="1"/>
          </p:cNvGraphicFramePr>
          <p:nvPr>
            <p:extLst>
              <p:ext uri="{D42A27DB-BD31-4B8C-83A1-F6EECF244321}">
                <p14:modId xmlns:p14="http://schemas.microsoft.com/office/powerpoint/2010/main" val="1118290904"/>
              </p:ext>
            </p:extLst>
          </p:nvPr>
        </p:nvGraphicFramePr>
        <p:xfrm>
          <a:off x="7270750" y="4203700"/>
          <a:ext cx="1566863" cy="825500"/>
        </p:xfrm>
        <a:graphic>
          <a:graphicData uri="http://schemas.openxmlformats.org/presentationml/2006/ole">
            <mc:AlternateContent xmlns:mc="http://schemas.openxmlformats.org/markup-compatibility/2006">
              <mc:Choice xmlns:v="urn:schemas-microsoft-com:vml" Requires="v">
                <p:oleObj spid="_x0000_s114713" name="Equation" r:id="rId3" imgW="914400" imgH="482400" progId="Equation.DSMT4">
                  <p:embed/>
                </p:oleObj>
              </mc:Choice>
              <mc:Fallback>
                <p:oleObj name="Equation" r:id="rId3" imgW="914400" imgH="482400" progId="Equation.DSMT4">
                  <p:embed/>
                  <p:pic>
                    <p:nvPicPr>
                      <p:cNvPr id="0" name="Object 4"/>
                      <p:cNvPicPr>
                        <a:picLocks noChangeAspect="1" noChangeArrowheads="1"/>
                      </p:cNvPicPr>
                      <p:nvPr/>
                    </p:nvPicPr>
                    <p:blipFill>
                      <a:blip r:embed="rId4"/>
                      <a:srcRect/>
                      <a:stretch>
                        <a:fillRect/>
                      </a:stretch>
                    </p:blipFill>
                    <p:spPr bwMode="auto">
                      <a:xfrm>
                        <a:off x="7270750" y="4203700"/>
                        <a:ext cx="1566863" cy="825500"/>
                      </a:xfrm>
                      <a:prstGeom prst="rect">
                        <a:avLst/>
                      </a:prstGeom>
                      <a:noFill/>
                      <a:ln w="12700">
                        <a:noFill/>
                        <a:miter lim="800000"/>
                        <a:headEnd/>
                        <a:tailEnd/>
                      </a:ln>
                      <a:effectLst/>
                    </p:spPr>
                  </p:pic>
                </p:oleObj>
              </mc:Fallback>
            </mc:AlternateContent>
          </a:graphicData>
        </a:graphic>
      </p:graphicFrame>
      <p:grpSp>
        <p:nvGrpSpPr>
          <p:cNvPr id="28" name="Gruppo 27"/>
          <p:cNvGrpSpPr/>
          <p:nvPr/>
        </p:nvGrpSpPr>
        <p:grpSpPr>
          <a:xfrm>
            <a:off x="323616" y="3887177"/>
            <a:ext cx="6552640" cy="2062103"/>
            <a:chOff x="395536" y="3717032"/>
            <a:chExt cx="6552640" cy="2062103"/>
          </a:xfrm>
        </p:grpSpPr>
        <p:sp>
          <p:nvSpPr>
            <p:cNvPr id="17" name="Rettangolo 16"/>
            <p:cNvSpPr/>
            <p:nvPr/>
          </p:nvSpPr>
          <p:spPr>
            <a:xfrm>
              <a:off x="395536" y="3717032"/>
              <a:ext cx="1800000" cy="2062103"/>
            </a:xfrm>
            <a:prstGeom prst="rect">
              <a:avLst/>
            </a:prstGeom>
          </p:spPr>
          <p:txBody>
            <a:bodyPr wrap="square">
              <a:spAutoFit/>
            </a:bodyPr>
            <a:lstStyle/>
            <a:p>
              <a:pPr algn="r"/>
              <a:r>
                <a:rPr lang="it-IT" sz="1600" b="1" dirty="0">
                  <a:latin typeface="Calibri" pitchFamily="34" charset="0"/>
                  <a:cs typeface="Calibri" pitchFamily="34" charset="0"/>
                </a:rPr>
                <a:t>Strato</a:t>
              </a:r>
            </a:p>
            <a:p>
              <a:pPr algn="r"/>
              <a:r>
                <a:rPr lang="it-IT" sz="1600" dirty="0">
                  <a:latin typeface="Calibri" pitchFamily="34" charset="0"/>
                  <a:cs typeface="Calibri" pitchFamily="34" charset="0"/>
                </a:rPr>
                <a:t>Fino a 500 €</a:t>
              </a:r>
            </a:p>
            <a:p>
              <a:pPr algn="r"/>
              <a:r>
                <a:rPr lang="it-IT" sz="1600" dirty="0">
                  <a:latin typeface="Calibri" pitchFamily="34" charset="0"/>
                  <a:cs typeface="Calibri" pitchFamily="34" charset="0"/>
                </a:rPr>
                <a:t>501-2000 €</a:t>
              </a:r>
            </a:p>
            <a:p>
              <a:pPr algn="r"/>
              <a:r>
                <a:rPr lang="it-IT" sz="1600" dirty="0">
                  <a:latin typeface="Calibri" pitchFamily="34" charset="0"/>
                  <a:cs typeface="Calibri" pitchFamily="34" charset="0"/>
                </a:rPr>
                <a:t>2001-5000 €</a:t>
              </a:r>
            </a:p>
            <a:p>
              <a:pPr algn="r"/>
              <a:r>
                <a:rPr lang="it-IT" sz="1600" dirty="0">
                  <a:latin typeface="Calibri" pitchFamily="34" charset="0"/>
                  <a:cs typeface="Calibri" pitchFamily="34" charset="0"/>
                </a:rPr>
                <a:t>5001-25000 €</a:t>
              </a:r>
            </a:p>
            <a:p>
              <a:pPr algn="r"/>
              <a:r>
                <a:rPr lang="it-IT" sz="1600" dirty="0">
                  <a:latin typeface="Calibri" pitchFamily="34" charset="0"/>
                  <a:cs typeface="Calibri" pitchFamily="34" charset="0"/>
                </a:rPr>
                <a:t>25000-100000 €</a:t>
              </a:r>
            </a:p>
            <a:p>
              <a:pPr algn="r"/>
              <a:r>
                <a:rPr lang="it-IT" sz="1600" dirty="0">
                  <a:latin typeface="Calibri" pitchFamily="34" charset="0"/>
                  <a:cs typeface="Calibri" pitchFamily="34" charset="0"/>
                </a:rPr>
                <a:t>Oltre 100000 €</a:t>
              </a:r>
            </a:p>
            <a:p>
              <a:pPr algn="r"/>
              <a:endParaRPr lang="it-IT" sz="1600" dirty="0">
                <a:latin typeface="Calibri" pitchFamily="34" charset="0"/>
                <a:cs typeface="Calibri" pitchFamily="34" charset="0"/>
              </a:endParaRPr>
            </a:p>
          </p:txBody>
        </p:sp>
        <p:sp>
          <p:nvSpPr>
            <p:cNvPr id="19" name="Rettangolo 18"/>
            <p:cNvSpPr/>
            <p:nvPr/>
          </p:nvSpPr>
          <p:spPr>
            <a:xfrm>
              <a:off x="2195384" y="3717032"/>
              <a:ext cx="792000" cy="2062103"/>
            </a:xfrm>
            <a:prstGeom prst="rect">
              <a:avLst/>
            </a:prstGeom>
            <a:ln>
              <a:solidFill>
                <a:schemeClr val="tx1"/>
              </a:solidFill>
            </a:ln>
          </p:spPr>
          <p:txBody>
            <a:bodyPr wrap="square">
              <a:spAutoFit/>
            </a:bodyPr>
            <a:lstStyle/>
            <a:p>
              <a:pPr algn="r"/>
              <a:r>
                <a:rPr lang="it-IT" sz="1600" b="1" dirty="0" err="1">
                  <a:latin typeface="Calibri" pitchFamily="34" charset="0"/>
                  <a:cs typeface="Calibri" pitchFamily="34" charset="0"/>
                </a:rPr>
                <a:t>N</a:t>
              </a:r>
              <a:r>
                <a:rPr lang="it-IT" sz="1600" b="1" baseline="-25000" dirty="0" err="1">
                  <a:latin typeface="Calibri" pitchFamily="34" charset="0"/>
                  <a:cs typeface="Calibri" pitchFamily="34" charset="0"/>
                </a:rPr>
                <a:t>h</a:t>
              </a:r>
              <a:endParaRPr lang="it-IT" sz="1600" b="1" baseline="-25000" dirty="0">
                <a:latin typeface="Calibri" pitchFamily="34" charset="0"/>
                <a:cs typeface="Calibri" pitchFamily="34" charset="0"/>
              </a:endParaRPr>
            </a:p>
            <a:p>
              <a:pPr algn="r"/>
              <a:r>
                <a:rPr lang="it-IT" sz="1600" dirty="0">
                  <a:latin typeface="Calibri" pitchFamily="34" charset="0"/>
                  <a:cs typeface="Calibri" pitchFamily="34" charset="0"/>
                </a:rPr>
                <a:t>36140</a:t>
              </a:r>
            </a:p>
            <a:p>
              <a:pPr algn="r"/>
              <a:r>
                <a:rPr lang="it-IT" sz="1600" dirty="0">
                  <a:latin typeface="Calibri" pitchFamily="34" charset="0"/>
                  <a:cs typeface="Calibri" pitchFamily="34" charset="0"/>
                </a:rPr>
                <a:t>25860</a:t>
              </a:r>
            </a:p>
            <a:p>
              <a:pPr algn="r"/>
              <a:r>
                <a:rPr lang="it-IT" sz="1600" dirty="0">
                  <a:latin typeface="Calibri" pitchFamily="34" charset="0"/>
                  <a:cs typeface="Calibri" pitchFamily="34" charset="0"/>
                </a:rPr>
                <a:t>20400</a:t>
              </a:r>
            </a:p>
            <a:p>
              <a:pPr algn="r"/>
              <a:r>
                <a:rPr lang="it-IT" sz="1600" dirty="0">
                  <a:latin typeface="Calibri" pitchFamily="34" charset="0"/>
                  <a:cs typeface="Calibri" pitchFamily="34" charset="0"/>
                </a:rPr>
                <a:t>6600</a:t>
              </a:r>
            </a:p>
            <a:p>
              <a:pPr algn="r"/>
              <a:r>
                <a:rPr lang="it-IT" sz="1600" dirty="0">
                  <a:latin typeface="Calibri" pitchFamily="34" charset="0"/>
                  <a:cs typeface="Calibri" pitchFamily="34" charset="0"/>
                </a:rPr>
                <a:t>300</a:t>
              </a:r>
            </a:p>
            <a:p>
              <a:pPr algn="r"/>
              <a:r>
                <a:rPr lang="it-IT" sz="1600" dirty="0">
                  <a:latin typeface="Calibri" pitchFamily="34" charset="0"/>
                  <a:cs typeface="Calibri" pitchFamily="34" charset="0"/>
                </a:rPr>
                <a:t>60</a:t>
              </a:r>
            </a:p>
            <a:p>
              <a:pPr algn="r"/>
              <a:r>
                <a:rPr lang="it-IT" sz="1600" dirty="0">
                  <a:latin typeface="Calibri" pitchFamily="34" charset="0"/>
                  <a:cs typeface="Calibri" pitchFamily="34" charset="0"/>
                </a:rPr>
                <a:t>89360</a:t>
              </a:r>
            </a:p>
          </p:txBody>
        </p:sp>
        <p:sp>
          <p:nvSpPr>
            <p:cNvPr id="20" name="Rettangolo 19"/>
            <p:cNvSpPr/>
            <p:nvPr/>
          </p:nvSpPr>
          <p:spPr>
            <a:xfrm>
              <a:off x="2987792" y="3717032"/>
              <a:ext cx="792000" cy="2062103"/>
            </a:xfrm>
            <a:prstGeom prst="rect">
              <a:avLst/>
            </a:prstGeom>
            <a:ln>
              <a:solidFill>
                <a:schemeClr val="tx1"/>
              </a:solidFill>
            </a:ln>
          </p:spPr>
          <p:txBody>
            <a:bodyPr wrap="square">
              <a:spAutoFit/>
            </a:bodyPr>
            <a:lstStyle/>
            <a:p>
              <a:pPr algn="r"/>
              <a:r>
                <a:rPr lang="it-IT" sz="1600" b="1" dirty="0">
                  <a:latin typeface="Calibri" pitchFamily="34" charset="0"/>
                  <a:cs typeface="Calibri" pitchFamily="34" charset="0"/>
                </a:rPr>
                <a:t>W</a:t>
              </a:r>
              <a:r>
                <a:rPr lang="it-IT" sz="1600" b="1" baseline="-25000" dirty="0">
                  <a:latin typeface="Calibri" pitchFamily="34" charset="0"/>
                  <a:cs typeface="Calibri" pitchFamily="34" charset="0"/>
                </a:rPr>
                <a:t>h</a:t>
              </a:r>
              <a:endParaRPr lang="it-IT" sz="1600" dirty="0">
                <a:latin typeface="Calibri" pitchFamily="34" charset="0"/>
                <a:cs typeface="Calibri" pitchFamily="34" charset="0"/>
              </a:endParaRPr>
            </a:p>
            <a:p>
              <a:pPr algn="r"/>
              <a:r>
                <a:rPr lang="it-IT" sz="1600" dirty="0">
                  <a:latin typeface="Calibri" pitchFamily="34" charset="0"/>
                  <a:cs typeface="Calibri" pitchFamily="34" charset="0"/>
                </a:rPr>
                <a:t>0,4044</a:t>
              </a:r>
            </a:p>
            <a:p>
              <a:pPr algn="r"/>
              <a:r>
                <a:rPr lang="it-IT" sz="1600" dirty="0">
                  <a:latin typeface="Calibri" pitchFamily="34" charset="0"/>
                  <a:cs typeface="Calibri" pitchFamily="34" charset="0"/>
                </a:rPr>
                <a:t>0,2894</a:t>
              </a:r>
            </a:p>
            <a:p>
              <a:pPr algn="r"/>
              <a:r>
                <a:rPr lang="it-IT" sz="1600" dirty="0">
                  <a:latin typeface="Calibri" pitchFamily="34" charset="0"/>
                  <a:cs typeface="Calibri" pitchFamily="34" charset="0"/>
                </a:rPr>
                <a:t>0,2283</a:t>
              </a:r>
            </a:p>
            <a:p>
              <a:pPr algn="r"/>
              <a:r>
                <a:rPr lang="it-IT" sz="1600" dirty="0">
                  <a:latin typeface="Calibri" pitchFamily="34" charset="0"/>
                  <a:cs typeface="Calibri" pitchFamily="34" charset="0"/>
                </a:rPr>
                <a:t>0,0738</a:t>
              </a:r>
            </a:p>
            <a:p>
              <a:pPr algn="r"/>
              <a:r>
                <a:rPr lang="it-IT" sz="1600" dirty="0">
                  <a:latin typeface="Calibri" pitchFamily="34" charset="0"/>
                  <a:cs typeface="Calibri" pitchFamily="34" charset="0"/>
                </a:rPr>
                <a:t>0,0034</a:t>
              </a:r>
            </a:p>
            <a:p>
              <a:pPr algn="r"/>
              <a:r>
                <a:rPr lang="it-IT" sz="1600" dirty="0">
                  <a:latin typeface="Calibri" pitchFamily="34" charset="0"/>
                  <a:cs typeface="Calibri" pitchFamily="34" charset="0"/>
                </a:rPr>
                <a:t>0,0007</a:t>
              </a:r>
            </a:p>
            <a:p>
              <a:pPr algn="r"/>
              <a:r>
                <a:rPr lang="it-IT" sz="1600" dirty="0">
                  <a:latin typeface="Calibri" pitchFamily="34" charset="0"/>
                  <a:cs typeface="Calibri" pitchFamily="34" charset="0"/>
                </a:rPr>
                <a:t>1,0000</a:t>
              </a:r>
            </a:p>
          </p:txBody>
        </p:sp>
        <p:sp>
          <p:nvSpPr>
            <p:cNvPr id="21" name="Rettangolo 20"/>
            <p:cNvSpPr/>
            <p:nvPr/>
          </p:nvSpPr>
          <p:spPr>
            <a:xfrm>
              <a:off x="3779472" y="3717032"/>
              <a:ext cx="792000" cy="2062103"/>
            </a:xfrm>
            <a:prstGeom prst="rect">
              <a:avLst/>
            </a:prstGeom>
            <a:ln>
              <a:solidFill>
                <a:schemeClr val="tx1"/>
              </a:solidFill>
            </a:ln>
          </p:spPr>
          <p:txBody>
            <a:bodyPr wrap="square">
              <a:spAutoFit/>
            </a:bodyPr>
            <a:lstStyle/>
            <a:p>
              <a:pPr algn="r"/>
              <a:r>
                <a:rPr lang="el-GR" sz="1600" b="1" dirty="0">
                  <a:latin typeface="Calibri" pitchFamily="34" charset="0"/>
                  <a:cs typeface="Calibri" pitchFamily="34" charset="0"/>
                </a:rPr>
                <a:t>σ</a:t>
              </a:r>
              <a:r>
                <a:rPr lang="it-IT" sz="1600" b="1" baseline="-25000" dirty="0">
                  <a:latin typeface="Calibri" pitchFamily="34" charset="0"/>
                  <a:cs typeface="Calibri" pitchFamily="34" charset="0"/>
                </a:rPr>
                <a:t>h</a:t>
              </a:r>
              <a:endParaRPr lang="it-IT" sz="1600" dirty="0">
                <a:latin typeface="Calibri" pitchFamily="34" charset="0"/>
                <a:cs typeface="Calibri" pitchFamily="34" charset="0"/>
              </a:endParaRPr>
            </a:p>
            <a:p>
              <a:pPr algn="r"/>
              <a:r>
                <a:rPr lang="it-IT" sz="1600" dirty="0">
                  <a:latin typeface="Calibri" pitchFamily="34" charset="0"/>
                  <a:cs typeface="Calibri" pitchFamily="34" charset="0"/>
                </a:rPr>
                <a:t>8,3</a:t>
              </a:r>
            </a:p>
            <a:p>
              <a:pPr algn="r"/>
              <a:r>
                <a:rPr lang="it-IT" sz="1600" dirty="0">
                  <a:latin typeface="Calibri" pitchFamily="34" charset="0"/>
                  <a:cs typeface="Calibri" pitchFamily="34" charset="0"/>
                </a:rPr>
                <a:t>9,6</a:t>
              </a:r>
            </a:p>
            <a:p>
              <a:pPr algn="r"/>
              <a:r>
                <a:rPr lang="it-IT" sz="1600" dirty="0">
                  <a:latin typeface="Calibri" pitchFamily="34" charset="0"/>
                  <a:cs typeface="Calibri" pitchFamily="34" charset="0"/>
                </a:rPr>
                <a:t>10,1</a:t>
              </a:r>
            </a:p>
            <a:p>
              <a:pPr algn="r"/>
              <a:r>
                <a:rPr lang="it-IT" sz="1600" dirty="0">
                  <a:latin typeface="Calibri" pitchFamily="34" charset="0"/>
                  <a:cs typeface="Calibri" pitchFamily="34" charset="0"/>
                </a:rPr>
                <a:t>218,0</a:t>
              </a:r>
            </a:p>
            <a:p>
              <a:pPr algn="r"/>
              <a:r>
                <a:rPr lang="it-IT" sz="1600" dirty="0">
                  <a:latin typeface="Calibri" pitchFamily="34" charset="0"/>
                  <a:cs typeface="Calibri" pitchFamily="34" charset="0"/>
                </a:rPr>
                <a:t>703,2</a:t>
              </a:r>
            </a:p>
            <a:p>
              <a:pPr algn="r"/>
              <a:r>
                <a:rPr lang="it-IT" sz="1600" dirty="0">
                  <a:latin typeface="Calibri" pitchFamily="34" charset="0"/>
                  <a:cs typeface="Calibri" pitchFamily="34" charset="0"/>
                </a:rPr>
                <a:t>1506,9</a:t>
              </a:r>
            </a:p>
            <a:p>
              <a:pPr algn="r"/>
              <a:endParaRPr lang="it-IT" sz="1600" dirty="0">
                <a:latin typeface="Calibri" pitchFamily="34" charset="0"/>
                <a:cs typeface="Calibri" pitchFamily="34" charset="0"/>
              </a:endParaRPr>
            </a:p>
          </p:txBody>
        </p:sp>
        <p:sp>
          <p:nvSpPr>
            <p:cNvPr id="22" name="Rettangolo 21"/>
            <p:cNvSpPr/>
            <p:nvPr/>
          </p:nvSpPr>
          <p:spPr>
            <a:xfrm>
              <a:off x="4571808" y="3717032"/>
              <a:ext cx="792000" cy="2062103"/>
            </a:xfrm>
            <a:prstGeom prst="rect">
              <a:avLst/>
            </a:prstGeom>
            <a:ln>
              <a:solidFill>
                <a:schemeClr val="tx1"/>
              </a:solidFill>
            </a:ln>
          </p:spPr>
          <p:txBody>
            <a:bodyPr wrap="square">
              <a:spAutoFit/>
            </a:bodyPr>
            <a:lstStyle/>
            <a:p>
              <a:pPr algn="r"/>
              <a:r>
                <a:rPr lang="it-IT" sz="1600" b="1" dirty="0">
                  <a:latin typeface="Calibri" pitchFamily="34" charset="0"/>
                  <a:cs typeface="Calibri" pitchFamily="34" charset="0"/>
                </a:rPr>
                <a:t>W</a:t>
              </a:r>
              <a:r>
                <a:rPr lang="it-IT" sz="1600" b="1" baseline="-25000" dirty="0">
                  <a:latin typeface="Calibri" pitchFamily="34" charset="0"/>
                  <a:cs typeface="Calibri" pitchFamily="34" charset="0"/>
                </a:rPr>
                <a:t>h</a:t>
              </a:r>
              <a:r>
                <a:rPr lang="el-GR" sz="1600" b="1" dirty="0">
                  <a:latin typeface="Calibri" pitchFamily="34" charset="0"/>
                  <a:cs typeface="Calibri" pitchFamily="34" charset="0"/>
                </a:rPr>
                <a:t>σ</a:t>
              </a:r>
              <a:r>
                <a:rPr lang="it-IT" sz="1600" b="1" baseline="-25000" dirty="0">
                  <a:latin typeface="Calibri" pitchFamily="34" charset="0"/>
                  <a:cs typeface="Calibri" pitchFamily="34" charset="0"/>
                </a:rPr>
                <a:t>h</a:t>
              </a:r>
              <a:endParaRPr lang="it-IT" sz="1600" dirty="0">
                <a:latin typeface="Calibri" pitchFamily="34" charset="0"/>
                <a:cs typeface="Calibri" pitchFamily="34" charset="0"/>
              </a:endParaRPr>
            </a:p>
            <a:p>
              <a:pPr algn="r"/>
              <a:r>
                <a:rPr lang="it-IT" sz="1600" dirty="0">
                  <a:latin typeface="Calibri" pitchFamily="34" charset="0"/>
                  <a:cs typeface="Calibri" pitchFamily="34" charset="0"/>
                </a:rPr>
                <a:t>3,356</a:t>
              </a:r>
            </a:p>
            <a:p>
              <a:pPr algn="r"/>
              <a:r>
                <a:rPr lang="it-IT" sz="1600" dirty="0">
                  <a:latin typeface="Calibri" pitchFamily="34" charset="0"/>
                  <a:cs typeface="Calibri" pitchFamily="34" charset="0"/>
                </a:rPr>
                <a:t>2,778</a:t>
              </a:r>
            </a:p>
            <a:p>
              <a:pPr algn="r"/>
              <a:r>
                <a:rPr lang="it-IT" sz="1600" dirty="0">
                  <a:latin typeface="Calibri" pitchFamily="34" charset="0"/>
                  <a:cs typeface="Calibri" pitchFamily="34" charset="0"/>
                </a:rPr>
                <a:t>2,306</a:t>
              </a:r>
            </a:p>
            <a:p>
              <a:pPr algn="r"/>
              <a:r>
                <a:rPr lang="it-IT" sz="1600" dirty="0">
                  <a:latin typeface="Calibri" pitchFamily="34" charset="0"/>
                  <a:cs typeface="Calibri" pitchFamily="34" charset="0"/>
                </a:rPr>
                <a:t>16,088</a:t>
              </a:r>
            </a:p>
            <a:p>
              <a:pPr algn="r"/>
              <a:r>
                <a:rPr lang="it-IT" sz="1600" dirty="0">
                  <a:latin typeface="Calibri" pitchFamily="34" charset="0"/>
                  <a:cs typeface="Calibri" pitchFamily="34" charset="0"/>
                </a:rPr>
                <a:t>2,390</a:t>
              </a:r>
            </a:p>
            <a:p>
              <a:pPr algn="r"/>
              <a:r>
                <a:rPr lang="it-IT" sz="1600" dirty="0">
                  <a:latin typeface="Calibri" pitchFamily="34" charset="0"/>
                  <a:cs typeface="Calibri" pitchFamily="34" charset="0"/>
                </a:rPr>
                <a:t>1,055</a:t>
              </a:r>
            </a:p>
            <a:p>
              <a:pPr algn="r"/>
              <a:r>
                <a:rPr lang="it-IT" sz="1600" dirty="0">
                  <a:latin typeface="Calibri" pitchFamily="34" charset="0"/>
                  <a:cs typeface="Calibri" pitchFamily="34" charset="0"/>
                </a:rPr>
                <a:t>27,973</a:t>
              </a:r>
            </a:p>
          </p:txBody>
        </p:sp>
        <p:sp>
          <p:nvSpPr>
            <p:cNvPr id="23" name="Rettangolo 22"/>
            <p:cNvSpPr/>
            <p:nvPr/>
          </p:nvSpPr>
          <p:spPr>
            <a:xfrm>
              <a:off x="5363816" y="3717032"/>
              <a:ext cx="792000" cy="2062103"/>
            </a:xfrm>
            <a:prstGeom prst="rect">
              <a:avLst/>
            </a:prstGeom>
            <a:ln>
              <a:solidFill>
                <a:schemeClr val="tx1"/>
              </a:solidFill>
            </a:ln>
          </p:spPr>
          <p:txBody>
            <a:bodyPr>
              <a:spAutoFit/>
            </a:bodyPr>
            <a:lstStyle/>
            <a:p>
              <a:pPr algn="r"/>
              <a:r>
                <a:rPr lang="it-IT" sz="1600" b="1" dirty="0" err="1">
                  <a:latin typeface="Calibri" pitchFamily="34" charset="0"/>
                  <a:cs typeface="Calibri" pitchFamily="34" charset="0"/>
                </a:rPr>
                <a:t>nW</a:t>
              </a:r>
              <a:r>
                <a:rPr lang="it-IT" sz="1600" b="1" baseline="-25000" dirty="0" err="1">
                  <a:latin typeface="Calibri" pitchFamily="34" charset="0"/>
                  <a:cs typeface="Calibri" pitchFamily="34" charset="0"/>
                </a:rPr>
                <a:t>h</a:t>
              </a:r>
              <a:r>
                <a:rPr lang="el-GR" sz="1600" b="1" dirty="0">
                  <a:latin typeface="Calibri" pitchFamily="34" charset="0"/>
                  <a:cs typeface="Calibri" pitchFamily="34" charset="0"/>
                </a:rPr>
                <a:t>σ</a:t>
              </a:r>
              <a:r>
                <a:rPr lang="it-IT" sz="1600" b="1" baseline="-25000" dirty="0">
                  <a:latin typeface="Calibri" pitchFamily="34" charset="0"/>
                  <a:cs typeface="Calibri" pitchFamily="34" charset="0"/>
                </a:rPr>
                <a:t>h</a:t>
              </a:r>
              <a:endParaRPr lang="it-IT" sz="1600" dirty="0">
                <a:latin typeface="Calibri" pitchFamily="34" charset="0"/>
                <a:cs typeface="Calibri" pitchFamily="34" charset="0"/>
              </a:endParaRPr>
            </a:p>
            <a:p>
              <a:pPr algn="r"/>
              <a:r>
                <a:rPr lang="it-IT" sz="1600" dirty="0">
                  <a:latin typeface="Calibri" pitchFamily="34" charset="0"/>
                  <a:cs typeface="Calibri" pitchFamily="34" charset="0"/>
                </a:rPr>
                <a:t>6712</a:t>
              </a:r>
            </a:p>
            <a:p>
              <a:pPr algn="r"/>
              <a:r>
                <a:rPr lang="it-IT" sz="1600" dirty="0">
                  <a:latin typeface="Calibri" pitchFamily="34" charset="0"/>
                  <a:cs typeface="Calibri" pitchFamily="34" charset="0"/>
                </a:rPr>
                <a:t>5556</a:t>
              </a:r>
            </a:p>
            <a:p>
              <a:pPr algn="r"/>
              <a:r>
                <a:rPr lang="it-IT" sz="1600" dirty="0">
                  <a:latin typeface="Calibri" pitchFamily="34" charset="0"/>
                  <a:cs typeface="Calibri" pitchFamily="34" charset="0"/>
                </a:rPr>
                <a:t>4612</a:t>
              </a:r>
            </a:p>
            <a:p>
              <a:pPr algn="r"/>
              <a:r>
                <a:rPr lang="it-IT" sz="1600" dirty="0">
                  <a:latin typeface="Calibri" pitchFamily="34" charset="0"/>
                  <a:cs typeface="Calibri" pitchFamily="34" charset="0"/>
                </a:rPr>
                <a:t>32176</a:t>
              </a:r>
            </a:p>
            <a:p>
              <a:pPr algn="r"/>
              <a:r>
                <a:rPr lang="it-IT" sz="1600" dirty="0">
                  <a:latin typeface="Calibri" pitchFamily="34" charset="0"/>
                  <a:cs typeface="Calibri" pitchFamily="34" charset="0"/>
                </a:rPr>
                <a:t>4780</a:t>
              </a:r>
            </a:p>
            <a:p>
              <a:pPr algn="r"/>
              <a:r>
                <a:rPr lang="it-IT" sz="1600" dirty="0">
                  <a:latin typeface="Calibri" pitchFamily="34" charset="0"/>
                  <a:cs typeface="Calibri" pitchFamily="34" charset="0"/>
                </a:rPr>
                <a:t>2110</a:t>
              </a:r>
            </a:p>
            <a:p>
              <a:pPr algn="r"/>
              <a:r>
                <a:rPr lang="it-IT" sz="1600" dirty="0">
                  <a:latin typeface="Calibri" pitchFamily="34" charset="0"/>
                  <a:cs typeface="Calibri" pitchFamily="34" charset="0"/>
                </a:rPr>
                <a:t>55946</a:t>
              </a:r>
            </a:p>
          </p:txBody>
        </p:sp>
        <p:sp>
          <p:nvSpPr>
            <p:cNvPr id="24" name="Rettangolo 23"/>
            <p:cNvSpPr/>
            <p:nvPr/>
          </p:nvSpPr>
          <p:spPr>
            <a:xfrm>
              <a:off x="6155824" y="3717032"/>
              <a:ext cx="792000" cy="2062103"/>
            </a:xfrm>
            <a:prstGeom prst="rect">
              <a:avLst/>
            </a:prstGeom>
            <a:ln>
              <a:solidFill>
                <a:schemeClr val="tx1"/>
              </a:solidFill>
            </a:ln>
          </p:spPr>
          <p:txBody>
            <a:bodyPr>
              <a:spAutoFit/>
            </a:bodyPr>
            <a:lstStyle/>
            <a:p>
              <a:pPr algn="r"/>
              <a:r>
                <a:rPr lang="it-IT" sz="1600" b="1" dirty="0" err="1">
                  <a:latin typeface="Calibri" pitchFamily="34" charset="0"/>
                  <a:cs typeface="Calibri" pitchFamily="34" charset="0"/>
                </a:rPr>
                <a:t>n</a:t>
              </a:r>
              <a:r>
                <a:rPr lang="it-IT" sz="1600" b="1" baseline="-25000" dirty="0" err="1">
                  <a:latin typeface="Calibri" pitchFamily="34" charset="0"/>
                  <a:cs typeface="Calibri" pitchFamily="34" charset="0"/>
                </a:rPr>
                <a:t>h</a:t>
              </a:r>
              <a:endParaRPr lang="it-IT" sz="1600" dirty="0">
                <a:latin typeface="Calibri" pitchFamily="34" charset="0"/>
                <a:cs typeface="Calibri" pitchFamily="34" charset="0"/>
              </a:endParaRPr>
            </a:p>
            <a:p>
              <a:pPr algn="r"/>
              <a:r>
                <a:rPr lang="it-IT" sz="1600" dirty="0">
                  <a:latin typeface="Calibri" pitchFamily="34" charset="0"/>
                  <a:cs typeface="Calibri" pitchFamily="34" charset="0"/>
                </a:rPr>
                <a:t>240</a:t>
              </a:r>
            </a:p>
            <a:p>
              <a:pPr algn="r"/>
              <a:r>
                <a:rPr lang="it-IT" sz="1600" dirty="0">
                  <a:latin typeface="Calibri" pitchFamily="34" charset="0"/>
                  <a:cs typeface="Calibri" pitchFamily="34" charset="0"/>
                </a:rPr>
                <a:t>199</a:t>
              </a:r>
            </a:p>
            <a:p>
              <a:pPr algn="r"/>
              <a:r>
                <a:rPr lang="it-IT" sz="1600" dirty="0">
                  <a:latin typeface="Calibri" pitchFamily="34" charset="0"/>
                  <a:cs typeface="Calibri" pitchFamily="34" charset="0"/>
                </a:rPr>
                <a:t>165</a:t>
              </a:r>
            </a:p>
            <a:p>
              <a:pPr algn="r"/>
              <a:r>
                <a:rPr lang="it-IT" sz="1600" dirty="0">
                  <a:latin typeface="Calibri" pitchFamily="34" charset="0"/>
                  <a:cs typeface="Calibri" pitchFamily="34" charset="0"/>
                </a:rPr>
                <a:t>1151</a:t>
              </a:r>
            </a:p>
            <a:p>
              <a:pPr algn="r"/>
              <a:r>
                <a:rPr lang="it-IT" sz="1600" dirty="0">
                  <a:latin typeface="Calibri" pitchFamily="34" charset="0"/>
                  <a:cs typeface="Calibri" pitchFamily="34" charset="0"/>
                </a:rPr>
                <a:t>170</a:t>
              </a:r>
            </a:p>
            <a:p>
              <a:pPr algn="r"/>
              <a:r>
                <a:rPr lang="it-IT" sz="1600" dirty="0">
                  <a:latin typeface="Calibri" pitchFamily="34" charset="0"/>
                  <a:cs typeface="Calibri" pitchFamily="34" charset="0"/>
                </a:rPr>
                <a:t>75</a:t>
              </a:r>
            </a:p>
            <a:p>
              <a:pPr algn="r"/>
              <a:r>
                <a:rPr lang="it-IT" sz="1600" dirty="0">
                  <a:latin typeface="Calibri" pitchFamily="34" charset="0"/>
                  <a:cs typeface="Calibri" pitchFamily="34" charset="0"/>
                </a:rPr>
                <a:t>2000</a:t>
              </a:r>
            </a:p>
          </p:txBody>
        </p:sp>
        <p:cxnSp>
          <p:nvCxnSpPr>
            <p:cNvPr id="26" name="Connettore 1 25"/>
            <p:cNvCxnSpPr/>
            <p:nvPr/>
          </p:nvCxnSpPr>
          <p:spPr>
            <a:xfrm>
              <a:off x="2195384" y="5472000"/>
              <a:ext cx="4752440" cy="0"/>
            </a:xfrm>
            <a:prstGeom prst="line">
              <a:avLst/>
            </a:prstGeom>
          </p:spPr>
          <p:style>
            <a:lnRef idx="1">
              <a:schemeClr val="dk1"/>
            </a:lnRef>
            <a:fillRef idx="0">
              <a:schemeClr val="dk1"/>
            </a:fillRef>
            <a:effectRef idx="0">
              <a:schemeClr val="dk1"/>
            </a:effectRef>
            <a:fontRef idx="minor">
              <a:schemeClr val="tx1"/>
            </a:fontRef>
          </p:style>
        </p:cxnSp>
        <p:cxnSp>
          <p:nvCxnSpPr>
            <p:cNvPr id="27" name="Connettore 1 26"/>
            <p:cNvCxnSpPr/>
            <p:nvPr/>
          </p:nvCxnSpPr>
          <p:spPr>
            <a:xfrm>
              <a:off x="2195736" y="4032000"/>
              <a:ext cx="4752440" cy="0"/>
            </a:xfrm>
            <a:prstGeom prst="line">
              <a:avLst/>
            </a:prstGeom>
          </p:spPr>
          <p:style>
            <a:lnRef idx="1">
              <a:schemeClr val="dk1"/>
            </a:lnRef>
            <a:fillRef idx="0">
              <a:schemeClr val="dk1"/>
            </a:fillRef>
            <a:effectRef idx="0">
              <a:schemeClr val="dk1"/>
            </a:effectRef>
            <a:fontRef idx="minor">
              <a:schemeClr val="tx1"/>
            </a:fontRef>
          </p:style>
        </p:cxnSp>
      </p:grpSp>
      <p:sp>
        <p:nvSpPr>
          <p:cNvPr id="29" name="Ovale 28"/>
          <p:cNvSpPr/>
          <p:nvPr/>
        </p:nvSpPr>
        <p:spPr>
          <a:xfrm>
            <a:off x="6429375" y="5399345"/>
            <a:ext cx="446529" cy="242800"/>
          </a:xfrm>
          <a:prstGeom prst="ellipse">
            <a:avLst/>
          </a:prstGeom>
          <a:noFill/>
          <a:ln>
            <a:solidFill>
              <a:srgbClr val="9A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it-IT"/>
          </a:p>
        </p:txBody>
      </p:sp>
      <p:sp>
        <p:nvSpPr>
          <p:cNvPr id="30" name="CasellaDiTesto 29"/>
          <p:cNvSpPr txBox="1"/>
          <p:nvPr/>
        </p:nvSpPr>
        <p:spPr>
          <a:xfrm>
            <a:off x="2700685" y="6074132"/>
            <a:ext cx="6335811" cy="523220"/>
          </a:xfrm>
          <a:prstGeom prst="rect">
            <a:avLst/>
          </a:prstGeom>
          <a:noFill/>
        </p:spPr>
        <p:txBody>
          <a:bodyPr wrap="square" rtlCol="0">
            <a:spAutoFit/>
          </a:bodyPr>
          <a:lstStyle/>
          <a:p>
            <a:r>
              <a:rPr lang="it-IT" sz="1400" b="1" dirty="0">
                <a:latin typeface="Calibri" pitchFamily="34" charset="0"/>
                <a:cs typeface="Calibri" pitchFamily="34" charset="0"/>
              </a:rPr>
              <a:t>Quando la numerosità campionaria di uno strato supera quella della popolazione,</a:t>
            </a:r>
          </a:p>
          <a:p>
            <a:r>
              <a:rPr lang="it-IT" sz="1400" b="1" dirty="0">
                <a:latin typeface="Calibri" pitchFamily="34" charset="0"/>
                <a:cs typeface="Calibri" pitchFamily="34" charset="0"/>
              </a:rPr>
              <a:t>si includono tutte le unità dello strato e si assegnano le unità residue agli altri strati</a:t>
            </a:r>
          </a:p>
        </p:txBody>
      </p:sp>
      <p:cxnSp>
        <p:nvCxnSpPr>
          <p:cNvPr id="32" name="Connettore 7 31"/>
          <p:cNvCxnSpPr>
            <a:stCxn id="29" idx="6"/>
          </p:cNvCxnSpPr>
          <p:nvPr/>
        </p:nvCxnSpPr>
        <p:spPr>
          <a:xfrm>
            <a:off x="6875904" y="5520745"/>
            <a:ext cx="432400" cy="553387"/>
          </a:xfrm>
          <a:prstGeom prst="curvedConnector2">
            <a:avLst/>
          </a:prstGeom>
          <a:ln>
            <a:solidFill>
              <a:srgbClr val="9A0000"/>
            </a:solidFill>
            <a:tailEnd type="arrow"/>
          </a:ln>
        </p:spPr>
        <p:style>
          <a:lnRef idx="2">
            <a:schemeClr val="dk1"/>
          </a:lnRef>
          <a:fillRef idx="0">
            <a:schemeClr val="dk1"/>
          </a:fillRef>
          <a:effectRef idx="1">
            <a:schemeClr val="dk1"/>
          </a:effectRef>
          <a:fontRef idx="minor">
            <a:schemeClr val="tx1"/>
          </a:fontRef>
        </p:style>
      </p:cxnSp>
      <p:sp>
        <p:nvSpPr>
          <p:cNvPr id="33" name="CasellaDiTesto 32"/>
          <p:cNvSpPr txBox="1"/>
          <p:nvPr/>
        </p:nvSpPr>
        <p:spPr>
          <a:xfrm>
            <a:off x="1907704" y="3429000"/>
            <a:ext cx="1188000" cy="492443"/>
          </a:xfrm>
          <a:prstGeom prst="rect">
            <a:avLst/>
          </a:prstGeom>
          <a:noFill/>
        </p:spPr>
        <p:txBody>
          <a:bodyPr wrap="square" rtlCol="0">
            <a:spAutoFit/>
          </a:bodyPr>
          <a:lstStyle/>
          <a:p>
            <a:pPr algn="ctr"/>
            <a:r>
              <a:rPr lang="it-IT" sz="1300" b="1" dirty="0">
                <a:ln w="3175">
                  <a:solidFill>
                    <a:srgbClr val="9A0000"/>
                  </a:solidFill>
                </a:ln>
                <a:solidFill>
                  <a:srgbClr val="9A0000"/>
                </a:solidFill>
                <a:latin typeface="Calibri" pitchFamily="34" charset="0"/>
                <a:cs typeface="Calibri" pitchFamily="34" charset="0"/>
              </a:rPr>
              <a:t>Numerosità strato</a:t>
            </a:r>
          </a:p>
        </p:txBody>
      </p:sp>
      <p:sp>
        <p:nvSpPr>
          <p:cNvPr id="34" name="CasellaDiTesto 33"/>
          <p:cNvSpPr txBox="1"/>
          <p:nvPr/>
        </p:nvSpPr>
        <p:spPr>
          <a:xfrm>
            <a:off x="2700144" y="3429000"/>
            <a:ext cx="1188000" cy="492443"/>
          </a:xfrm>
          <a:prstGeom prst="rect">
            <a:avLst/>
          </a:prstGeom>
          <a:noFill/>
        </p:spPr>
        <p:txBody>
          <a:bodyPr wrap="square" rtlCol="0">
            <a:spAutoFit/>
          </a:bodyPr>
          <a:lstStyle/>
          <a:p>
            <a:pPr algn="ctr"/>
            <a:r>
              <a:rPr lang="it-IT" sz="1300" b="1" dirty="0">
                <a:ln w="3175">
                  <a:solidFill>
                    <a:srgbClr val="9A0000"/>
                  </a:solidFill>
                </a:ln>
                <a:solidFill>
                  <a:srgbClr val="9A0000"/>
                </a:solidFill>
                <a:latin typeface="Calibri" pitchFamily="34" charset="0"/>
                <a:cs typeface="Calibri" pitchFamily="34" charset="0"/>
              </a:rPr>
              <a:t>Peso</a:t>
            </a:r>
          </a:p>
          <a:p>
            <a:pPr algn="ctr"/>
            <a:r>
              <a:rPr lang="it-IT" sz="1300" b="1" dirty="0">
                <a:ln w="3175">
                  <a:solidFill>
                    <a:srgbClr val="9A0000"/>
                  </a:solidFill>
                </a:ln>
                <a:solidFill>
                  <a:srgbClr val="9A0000"/>
                </a:solidFill>
                <a:latin typeface="Calibri" pitchFamily="34" charset="0"/>
                <a:cs typeface="Calibri" pitchFamily="34" charset="0"/>
              </a:rPr>
              <a:t>strato</a:t>
            </a:r>
          </a:p>
        </p:txBody>
      </p:sp>
      <p:sp>
        <p:nvSpPr>
          <p:cNvPr id="35" name="CasellaDiTesto 34"/>
          <p:cNvSpPr txBox="1"/>
          <p:nvPr/>
        </p:nvSpPr>
        <p:spPr>
          <a:xfrm>
            <a:off x="3491880" y="3429000"/>
            <a:ext cx="1188000" cy="492443"/>
          </a:xfrm>
          <a:prstGeom prst="rect">
            <a:avLst/>
          </a:prstGeom>
          <a:noFill/>
        </p:spPr>
        <p:txBody>
          <a:bodyPr wrap="square" rtlCol="0">
            <a:spAutoFit/>
          </a:bodyPr>
          <a:lstStyle/>
          <a:p>
            <a:pPr algn="ctr"/>
            <a:r>
              <a:rPr lang="it-IT" sz="1300" b="1" dirty="0" err="1">
                <a:ln w="3175">
                  <a:solidFill>
                    <a:srgbClr val="9A0000"/>
                  </a:solidFill>
                </a:ln>
                <a:solidFill>
                  <a:srgbClr val="9A0000"/>
                </a:solidFill>
                <a:latin typeface="Calibri" pitchFamily="34" charset="0"/>
                <a:cs typeface="Calibri" pitchFamily="34" charset="0"/>
              </a:rPr>
              <a:t>Sqm</a:t>
            </a:r>
            <a:endParaRPr lang="it-IT" sz="1300" b="1" dirty="0">
              <a:ln w="3175">
                <a:solidFill>
                  <a:srgbClr val="9A0000"/>
                </a:solidFill>
              </a:ln>
              <a:solidFill>
                <a:srgbClr val="9A0000"/>
              </a:solidFill>
              <a:latin typeface="Calibri" pitchFamily="34" charset="0"/>
              <a:cs typeface="Calibri" pitchFamily="34" charset="0"/>
            </a:endParaRPr>
          </a:p>
          <a:p>
            <a:pPr algn="ctr"/>
            <a:r>
              <a:rPr lang="it-IT" sz="1300" b="1" dirty="0">
                <a:ln w="3175">
                  <a:solidFill>
                    <a:srgbClr val="9A0000"/>
                  </a:solidFill>
                </a:ln>
                <a:solidFill>
                  <a:srgbClr val="9A0000"/>
                </a:solidFill>
                <a:latin typeface="Calibri" pitchFamily="34" charset="0"/>
                <a:cs typeface="Calibri" pitchFamily="34" charset="0"/>
              </a:rPr>
              <a:t>strato</a:t>
            </a:r>
          </a:p>
        </p:txBody>
      </p:sp>
    </p:spTree>
    <p:extLst>
      <p:ext uri="{BB962C8B-B14F-4D97-AF65-F5344CB8AC3E}">
        <p14:creationId xmlns:p14="http://schemas.microsoft.com/office/powerpoint/2010/main" val="1803984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9" name="Text Box 9"/>
          <p:cNvSpPr txBox="1">
            <a:spLocks noChangeArrowheads="1"/>
          </p:cNvSpPr>
          <p:nvPr/>
        </p:nvSpPr>
        <p:spPr bwMode="auto">
          <a:xfrm>
            <a:off x="899592" y="1700808"/>
            <a:ext cx="7199263"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700" i="1" dirty="0">
                <a:latin typeface="Calibri" pitchFamily="34" charset="0"/>
                <a:cs typeface="Calibri" pitchFamily="34" charset="0"/>
              </a:rPr>
              <a:t>Non esistono criteri assoluti o oggettivi per la scelta del numero di strati o per</a:t>
            </a:r>
          </a:p>
          <a:p>
            <a:r>
              <a:rPr lang="it-IT" sz="1700" i="1" dirty="0">
                <a:latin typeface="Calibri" pitchFamily="34" charset="0"/>
                <a:cs typeface="Calibri" pitchFamily="34" charset="0"/>
              </a:rPr>
              <a:t>la scelta delle variabili di stratificazione, ma solo indicazioni di massima:</a:t>
            </a:r>
          </a:p>
        </p:txBody>
      </p:sp>
      <p:sp>
        <p:nvSpPr>
          <p:cNvPr id="76811" name="AutoShape 11"/>
          <p:cNvSpPr>
            <a:spLocks noChangeArrowheads="1"/>
          </p:cNvSpPr>
          <p:nvPr/>
        </p:nvSpPr>
        <p:spPr bwMode="auto">
          <a:xfrm>
            <a:off x="1043608" y="2724046"/>
            <a:ext cx="576000" cy="214312"/>
          </a:xfrm>
          <a:prstGeom prst="rightArrow">
            <a:avLst>
              <a:gd name="adj1" fmla="val 50000"/>
              <a:gd name="adj2" fmla="val 85926"/>
            </a:avLst>
          </a:prstGeom>
          <a:solidFill>
            <a:srgbClr val="9A0000"/>
          </a:solidFill>
          <a:ln w="12700">
            <a:solidFill>
              <a:schemeClr val="tx1"/>
            </a:solidFill>
            <a:miter lim="800000"/>
            <a:headEnd/>
            <a:tailEnd/>
          </a:ln>
          <a:effectLst/>
          <a:extLst/>
        </p:spPr>
        <p:txBody>
          <a:bodyPr wrap="none" anchor="ctr"/>
          <a:lstStyle/>
          <a:p>
            <a:endParaRPr lang="it-IT"/>
          </a:p>
        </p:txBody>
      </p:sp>
      <p:sp>
        <p:nvSpPr>
          <p:cNvPr id="76813" name="Text Box 13"/>
          <p:cNvSpPr txBox="1">
            <a:spLocks noChangeArrowheads="1"/>
          </p:cNvSpPr>
          <p:nvPr/>
        </p:nvSpPr>
        <p:spPr bwMode="auto">
          <a:xfrm>
            <a:off x="827409" y="2983404"/>
            <a:ext cx="7993063"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Clr>
                <a:srgbClr val="FF6600"/>
              </a:buClr>
              <a:buFont typeface="Wingdings" pitchFamily="2" charset="2"/>
              <a:buNone/>
            </a:pPr>
            <a:r>
              <a:rPr lang="it-IT" sz="1700" dirty="0">
                <a:latin typeface="Calibri" pitchFamily="34" charset="0"/>
                <a:cs typeface="Calibri" pitchFamily="34" charset="0"/>
              </a:rPr>
              <a:t>Devono essere correlate con la variabile oggetto di studio e tra loro indipendenti</a:t>
            </a:r>
          </a:p>
          <a:p>
            <a:pPr>
              <a:buClr>
                <a:srgbClr val="FF6600"/>
              </a:buClr>
              <a:buFont typeface="Wingdings" pitchFamily="2" charset="2"/>
              <a:buNone/>
            </a:pPr>
            <a:endParaRPr lang="it-IT" sz="700" dirty="0">
              <a:latin typeface="Calibri" pitchFamily="34" charset="0"/>
              <a:cs typeface="Calibri" pitchFamily="34" charset="0"/>
            </a:endParaRPr>
          </a:p>
          <a:p>
            <a:pPr>
              <a:buClr>
                <a:srgbClr val="FF6600"/>
              </a:buClr>
              <a:buFont typeface="Wingdings" pitchFamily="2" charset="2"/>
              <a:buNone/>
            </a:pPr>
            <a:r>
              <a:rPr lang="it-IT" sz="1700" dirty="0">
                <a:latin typeface="Calibri" pitchFamily="34" charset="0"/>
                <a:cs typeface="Calibri" pitchFamily="34" charset="0"/>
              </a:rPr>
              <a:t>(Nelle indagini multiscopo la scelta è finalizzata non alla massima efficienza ma ad</a:t>
            </a:r>
          </a:p>
          <a:p>
            <a:pPr>
              <a:buClr>
                <a:srgbClr val="FF6600"/>
              </a:buClr>
              <a:buFont typeface="Wingdings" pitchFamily="2" charset="2"/>
              <a:buNone/>
            </a:pPr>
            <a:r>
              <a:rPr lang="it-IT" sz="1700" dirty="0">
                <a:latin typeface="Calibri" pitchFamily="34" charset="0"/>
                <a:cs typeface="Calibri" pitchFamily="34" charset="0"/>
              </a:rPr>
              <a:t>una migliore suddivisione della popolazione)</a:t>
            </a:r>
          </a:p>
        </p:txBody>
      </p:sp>
      <p:sp>
        <p:nvSpPr>
          <p:cNvPr id="76818" name="Text Box 18"/>
          <p:cNvSpPr txBox="1">
            <a:spLocks noChangeArrowheads="1"/>
          </p:cNvSpPr>
          <p:nvPr/>
        </p:nvSpPr>
        <p:spPr bwMode="auto">
          <a:xfrm>
            <a:off x="827409" y="4729207"/>
            <a:ext cx="7920038"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Clr>
                <a:srgbClr val="FF6600"/>
              </a:buClr>
              <a:buFont typeface="Wingdings" pitchFamily="2" charset="2"/>
              <a:buNone/>
            </a:pPr>
            <a:r>
              <a:rPr lang="it-IT" sz="1700" dirty="0">
                <a:latin typeface="Calibri" pitchFamily="34" charset="0"/>
                <a:cs typeface="Calibri" pitchFamily="34" charset="0"/>
              </a:rPr>
              <a:t>L’efficienza delle stime aumenta con il numero di strati, anche se dopo un certo </a:t>
            </a:r>
          </a:p>
          <a:p>
            <a:pPr>
              <a:buClr>
                <a:srgbClr val="FF6600"/>
              </a:buClr>
              <a:buFont typeface="Wingdings" pitchFamily="2" charset="2"/>
              <a:buNone/>
            </a:pPr>
            <a:r>
              <a:rPr lang="it-IT" sz="1700" dirty="0">
                <a:latin typeface="Calibri" pitchFamily="34" charset="0"/>
                <a:cs typeface="Calibri" pitchFamily="34" charset="0"/>
              </a:rPr>
              <a:t>numero di suddivisioni il beneficio è modesto</a:t>
            </a:r>
          </a:p>
          <a:p>
            <a:pPr>
              <a:buClr>
                <a:srgbClr val="FF6600"/>
              </a:buClr>
              <a:buFont typeface="Wingdings" pitchFamily="2" charset="2"/>
              <a:buNone/>
            </a:pPr>
            <a:endParaRPr lang="it-IT" sz="700" dirty="0">
              <a:latin typeface="Calibri" pitchFamily="34" charset="0"/>
              <a:cs typeface="Calibri" pitchFamily="34" charset="0"/>
            </a:endParaRPr>
          </a:p>
          <a:p>
            <a:pPr>
              <a:buClr>
                <a:srgbClr val="FF6600"/>
              </a:buClr>
              <a:buFont typeface="Wingdings" pitchFamily="2" charset="2"/>
              <a:buNone/>
            </a:pPr>
            <a:r>
              <a:rPr lang="it-IT" sz="1700" dirty="0">
                <a:latin typeface="Calibri" pitchFamily="34" charset="0"/>
                <a:cs typeface="Calibri" pitchFamily="34" charset="0"/>
              </a:rPr>
              <a:t>Quando il campionamento è su base territoriale è auspicabile avere un numero</a:t>
            </a:r>
          </a:p>
          <a:p>
            <a:pPr>
              <a:buClr>
                <a:srgbClr val="FF6600"/>
              </a:buClr>
              <a:buFont typeface="Wingdings" pitchFamily="2" charset="2"/>
              <a:buNone/>
            </a:pPr>
            <a:r>
              <a:rPr lang="it-IT" sz="1700" dirty="0">
                <a:latin typeface="Calibri" pitchFamily="34" charset="0"/>
                <a:cs typeface="Calibri" pitchFamily="34" charset="0"/>
              </a:rPr>
              <a:t>elevato di strati per controllare la dispersione delle unità e rendere più agevole</a:t>
            </a:r>
          </a:p>
          <a:p>
            <a:pPr>
              <a:buClr>
                <a:srgbClr val="FF6600"/>
              </a:buClr>
              <a:buFont typeface="Wingdings" pitchFamily="2" charset="2"/>
              <a:buNone/>
            </a:pPr>
            <a:r>
              <a:rPr lang="it-IT" sz="1700" dirty="0">
                <a:latin typeface="Calibri" pitchFamily="34" charset="0"/>
                <a:cs typeface="Calibri" pitchFamily="34" charset="0"/>
              </a:rPr>
              <a:t>il lavoro sul campo</a:t>
            </a:r>
          </a:p>
        </p:txBody>
      </p:sp>
      <p:sp>
        <p:nvSpPr>
          <p:cNvPr id="76821" name="WordArt 21"/>
          <p:cNvSpPr>
            <a:spLocks noChangeArrowheads="1" noChangeShapeType="1" noTextEdit="1"/>
          </p:cNvSpPr>
          <p:nvPr/>
        </p:nvSpPr>
        <p:spPr bwMode="auto">
          <a:xfrm>
            <a:off x="1764357" y="2724046"/>
            <a:ext cx="2952750" cy="2889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kern="10" dirty="0">
                <a:ln w="3175" cmpd="sng">
                  <a:solidFill>
                    <a:schemeClr val="tx1"/>
                  </a:solidFill>
                  <a:prstDash val="solid"/>
                </a:ln>
                <a:solidFill>
                  <a:srgbClr val="9A0000"/>
                </a:solidFill>
                <a:latin typeface="Harlow Solid Italic"/>
              </a:rPr>
              <a:t>Variabili di stratificazione</a:t>
            </a:r>
          </a:p>
        </p:txBody>
      </p:sp>
      <p:sp>
        <p:nvSpPr>
          <p:cNvPr id="76822" name="AutoShape 22"/>
          <p:cNvSpPr>
            <a:spLocks noChangeArrowheads="1"/>
          </p:cNvSpPr>
          <p:nvPr/>
        </p:nvSpPr>
        <p:spPr bwMode="auto">
          <a:xfrm>
            <a:off x="1043608" y="4436512"/>
            <a:ext cx="576000" cy="214312"/>
          </a:xfrm>
          <a:prstGeom prst="rightArrow">
            <a:avLst>
              <a:gd name="adj1" fmla="val 50000"/>
              <a:gd name="adj2" fmla="val 85926"/>
            </a:avLst>
          </a:prstGeom>
          <a:solidFill>
            <a:srgbClr val="9A0000"/>
          </a:solidFill>
          <a:ln w="12700">
            <a:solidFill>
              <a:schemeClr val="tx1"/>
            </a:solidFill>
            <a:miter lim="800000"/>
            <a:headEnd/>
            <a:tailEnd/>
          </a:ln>
          <a:effectLst/>
          <a:extLst/>
        </p:spPr>
        <p:txBody>
          <a:bodyPr wrap="none" anchor="ctr"/>
          <a:lstStyle/>
          <a:p>
            <a:endParaRPr lang="it-IT"/>
          </a:p>
        </p:txBody>
      </p:sp>
      <p:sp>
        <p:nvSpPr>
          <p:cNvPr id="76823" name="WordArt 23"/>
          <p:cNvSpPr>
            <a:spLocks noChangeArrowheads="1" noChangeShapeType="1" noTextEdit="1"/>
          </p:cNvSpPr>
          <p:nvPr/>
        </p:nvSpPr>
        <p:spPr bwMode="auto">
          <a:xfrm>
            <a:off x="1765944" y="4438099"/>
            <a:ext cx="1943100" cy="285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kern="10" dirty="0">
                <a:ln w="3175" cmpd="sng">
                  <a:solidFill>
                    <a:schemeClr val="tx1"/>
                  </a:solidFill>
                  <a:prstDash val="solid"/>
                </a:ln>
                <a:solidFill>
                  <a:srgbClr val="9A0000"/>
                </a:solidFill>
                <a:latin typeface="Harlow Solid Italic"/>
              </a:rPr>
              <a:t>Numero di strati</a:t>
            </a:r>
          </a:p>
        </p:txBody>
      </p:sp>
      <p:sp>
        <p:nvSpPr>
          <p:cNvPr id="11" name="Rettangolo 1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18</a:t>
            </a:fld>
            <a:r>
              <a:rPr lang="it-IT" sz="2000" b="1" kern="0" dirty="0">
                <a:solidFill>
                  <a:sysClr val="window" lastClr="FFFFFF"/>
                </a:solidFill>
                <a:latin typeface="Calibri" pitchFamily="34" charset="0"/>
                <a:cs typeface="Calibri" pitchFamily="34" charset="0"/>
              </a:rPr>
              <a:t> – Alcune considerazioni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402" name="Rectangle 26"/>
          <p:cNvSpPr>
            <a:spLocks noChangeArrowheads="1"/>
          </p:cNvSpPr>
          <p:nvPr/>
        </p:nvSpPr>
        <p:spPr bwMode="auto">
          <a:xfrm>
            <a:off x="251520" y="1628800"/>
            <a:ext cx="8424862" cy="2446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tabLst>
                <a:tab pos="504825" algn="l"/>
              </a:tabLst>
            </a:pPr>
            <a:r>
              <a:rPr lang="it-IT" sz="1700" dirty="0">
                <a:latin typeface="Calibri" pitchFamily="34" charset="0"/>
                <a:cs typeface="Calibri" pitchFamily="34" charset="0"/>
              </a:rPr>
              <a:t>La popolazione è suddivisa in modo naturale o artificiale in insiemi</a:t>
            </a:r>
          </a:p>
          <a:p>
            <a:pPr>
              <a:tabLst>
                <a:tab pos="504825" algn="l"/>
              </a:tabLst>
            </a:pPr>
            <a:r>
              <a:rPr lang="it-IT" sz="1700" dirty="0">
                <a:latin typeface="Calibri" pitchFamily="34" charset="0"/>
                <a:cs typeface="Calibri" pitchFamily="34" charset="0"/>
              </a:rPr>
              <a:t>di unità legate da vincoli di contiguità spaziale (o di altra natura)</a:t>
            </a:r>
          </a:p>
          <a:p>
            <a:pPr>
              <a:tabLst>
                <a:tab pos="504825" algn="l"/>
              </a:tabLst>
            </a:pPr>
            <a:endParaRPr lang="it-IT" sz="1700" dirty="0">
              <a:latin typeface="Calibri" pitchFamily="34" charset="0"/>
              <a:cs typeface="Calibri" pitchFamily="34" charset="0"/>
            </a:endParaRPr>
          </a:p>
          <a:p>
            <a:pPr>
              <a:tabLst>
                <a:tab pos="504825" algn="l"/>
              </a:tabLst>
            </a:pPr>
            <a:r>
              <a:rPr lang="it-IT" sz="1700" dirty="0">
                <a:latin typeface="Calibri" pitchFamily="34" charset="0"/>
                <a:cs typeface="Calibri" pitchFamily="34" charset="0"/>
              </a:rPr>
              <a:t>		</a:t>
            </a:r>
            <a:r>
              <a:rPr lang="it-IT" sz="1500" dirty="0">
                <a:ln w="18415" cmpd="sng">
                  <a:solidFill>
                    <a:schemeClr val="tx1"/>
                  </a:solidFill>
                  <a:prstDash val="solid"/>
                </a:ln>
                <a:latin typeface="Calibri" pitchFamily="34" charset="0"/>
                <a:cs typeface="Calibri" pitchFamily="34" charset="0"/>
              </a:rPr>
              <a:t>ESEMPIO</a:t>
            </a:r>
          </a:p>
          <a:p>
            <a:pPr>
              <a:tabLst>
                <a:tab pos="504825" algn="l"/>
              </a:tabLst>
            </a:pPr>
            <a:r>
              <a:rPr lang="it-IT" sz="1700" dirty="0">
                <a:latin typeface="Calibri" pitchFamily="34" charset="0"/>
                <a:cs typeface="Calibri" pitchFamily="34" charset="0"/>
              </a:rPr>
              <a:t>		le famiglie per un’indagine su individui</a:t>
            </a:r>
          </a:p>
          <a:p>
            <a:pPr>
              <a:tabLst>
                <a:tab pos="504825" algn="l"/>
              </a:tabLst>
            </a:pPr>
            <a:r>
              <a:rPr lang="it-IT" sz="1700" dirty="0">
                <a:latin typeface="Calibri" pitchFamily="34" charset="0"/>
                <a:cs typeface="Calibri" pitchFamily="34" charset="0"/>
              </a:rPr>
              <a:t>		le classi per un’indagine sugli alunni</a:t>
            </a:r>
          </a:p>
          <a:p>
            <a:pPr>
              <a:tabLst>
                <a:tab pos="504825" algn="l"/>
              </a:tabLst>
            </a:pPr>
            <a:endParaRPr lang="it-IT" sz="1700" dirty="0">
              <a:latin typeface="Calibri" pitchFamily="34" charset="0"/>
              <a:cs typeface="Calibri" pitchFamily="34" charset="0"/>
            </a:endParaRPr>
          </a:p>
          <a:p>
            <a:pPr>
              <a:tabLst>
                <a:tab pos="504825" algn="l"/>
              </a:tabLst>
            </a:pPr>
            <a:r>
              <a:rPr lang="it-IT" sz="1700" dirty="0">
                <a:latin typeface="Calibri" pitchFamily="34" charset="0"/>
                <a:cs typeface="Calibri" pitchFamily="34" charset="0"/>
              </a:rPr>
              <a:t>Le unità elementari (individui - alunni) non sono scelte direttamente, ma sono</a:t>
            </a:r>
          </a:p>
          <a:p>
            <a:pPr>
              <a:tabLst>
                <a:tab pos="504825" algn="l"/>
              </a:tabLst>
            </a:pPr>
            <a:r>
              <a:rPr lang="it-IT" sz="1700" dirty="0">
                <a:latin typeface="Calibri" pitchFamily="34" charset="0"/>
                <a:cs typeface="Calibri" pitchFamily="34" charset="0"/>
              </a:rPr>
              <a:t>estratti alcuni </a:t>
            </a:r>
            <a:r>
              <a:rPr lang="it-IT" sz="1700" dirty="0">
                <a:ln>
                  <a:solidFill>
                    <a:srgbClr val="9A0000"/>
                  </a:solidFill>
                </a:ln>
                <a:solidFill>
                  <a:srgbClr val="9A0000"/>
                </a:solidFill>
                <a:latin typeface="Calibri" pitchFamily="34" charset="0"/>
                <a:cs typeface="Calibri" pitchFamily="34" charset="0"/>
              </a:rPr>
              <a:t>grappoli</a:t>
            </a:r>
            <a:r>
              <a:rPr lang="it-IT" sz="1700" dirty="0">
                <a:latin typeface="Calibri" pitchFamily="34" charset="0"/>
                <a:cs typeface="Calibri" pitchFamily="34" charset="0"/>
              </a:rPr>
              <a:t> e </a:t>
            </a:r>
            <a:r>
              <a:rPr lang="it-IT" sz="1700" u="sng" dirty="0">
                <a:latin typeface="Calibri" pitchFamily="34" charset="0"/>
                <a:cs typeface="Calibri" pitchFamily="34" charset="0"/>
              </a:rPr>
              <a:t>tutte </a:t>
            </a:r>
            <a:r>
              <a:rPr lang="it-IT" sz="1700" dirty="0">
                <a:latin typeface="Calibri" pitchFamily="34" charset="0"/>
                <a:cs typeface="Calibri" pitchFamily="34" charset="0"/>
              </a:rPr>
              <a:t>le unità del grappolo entrano a far parte del campione</a:t>
            </a:r>
          </a:p>
        </p:txBody>
      </p:sp>
      <p:sp>
        <p:nvSpPr>
          <p:cNvPr id="101403" name="AutoShape 27"/>
          <p:cNvSpPr>
            <a:spLocks noChangeArrowheads="1"/>
          </p:cNvSpPr>
          <p:nvPr/>
        </p:nvSpPr>
        <p:spPr bwMode="auto">
          <a:xfrm>
            <a:off x="579041" y="2780928"/>
            <a:ext cx="520700" cy="142875"/>
          </a:xfrm>
          <a:prstGeom prst="rightArrow">
            <a:avLst>
              <a:gd name="adj1" fmla="val 50000"/>
              <a:gd name="adj2" fmla="val 91111"/>
            </a:avLst>
          </a:prstGeom>
          <a:solidFill>
            <a:srgbClr val="9A0000"/>
          </a:solidFill>
          <a:ln w="12700">
            <a:solidFill>
              <a:schemeClr val="tx1"/>
            </a:solidFill>
            <a:miter lim="800000"/>
            <a:headEnd/>
            <a:tailEnd/>
          </a:ln>
          <a:effectLst/>
          <a:extLst/>
        </p:spPr>
        <p:txBody>
          <a:bodyPr wrap="none" anchor="ctr"/>
          <a:lstStyle/>
          <a:p>
            <a:endParaRPr lang="it-IT">
              <a:latin typeface="Calibri" pitchFamily="34" charset="0"/>
              <a:cs typeface="Calibri" pitchFamily="34" charset="0"/>
            </a:endParaRPr>
          </a:p>
        </p:txBody>
      </p:sp>
      <p:sp>
        <p:nvSpPr>
          <p:cNvPr id="101404" name="AutoShape 28"/>
          <p:cNvSpPr>
            <a:spLocks noChangeArrowheads="1"/>
          </p:cNvSpPr>
          <p:nvPr/>
        </p:nvSpPr>
        <p:spPr bwMode="auto">
          <a:xfrm>
            <a:off x="594916" y="3033340"/>
            <a:ext cx="520700" cy="142875"/>
          </a:xfrm>
          <a:prstGeom prst="rightArrow">
            <a:avLst>
              <a:gd name="adj1" fmla="val 50000"/>
              <a:gd name="adj2" fmla="val 91111"/>
            </a:avLst>
          </a:prstGeom>
          <a:solidFill>
            <a:srgbClr val="9A0000"/>
          </a:solidFill>
          <a:ln w="12700">
            <a:solidFill>
              <a:schemeClr val="tx1"/>
            </a:solidFill>
            <a:miter lim="800000"/>
            <a:headEnd/>
            <a:tailEnd/>
          </a:ln>
          <a:effectLst/>
          <a:extLst/>
        </p:spPr>
        <p:txBody>
          <a:bodyPr wrap="none" anchor="ctr"/>
          <a:lstStyle/>
          <a:p>
            <a:endParaRPr lang="it-IT">
              <a:latin typeface="Calibri" pitchFamily="34" charset="0"/>
              <a:cs typeface="Calibri" pitchFamily="34" charset="0"/>
            </a:endParaRPr>
          </a:p>
        </p:txBody>
      </p:sp>
      <p:sp>
        <p:nvSpPr>
          <p:cNvPr id="9" name="Rettangolo 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1"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19</a:t>
            </a:fld>
            <a:r>
              <a:rPr lang="it-IT" sz="2000" b="1" kern="0" dirty="0">
                <a:solidFill>
                  <a:sysClr val="window" lastClr="FFFFFF"/>
                </a:solidFill>
                <a:latin typeface="Calibri" pitchFamily="34" charset="0"/>
                <a:cs typeface="Calibri" pitchFamily="34" charset="0"/>
              </a:rPr>
              <a:t> – Campionamento a grappoli (cluster)</a:t>
            </a:r>
          </a:p>
        </p:txBody>
      </p:sp>
      <p:sp>
        <p:nvSpPr>
          <p:cNvPr id="3" name="Rettangolo 2"/>
          <p:cNvSpPr/>
          <p:nvPr/>
        </p:nvSpPr>
        <p:spPr>
          <a:xfrm>
            <a:off x="2123728" y="4365104"/>
            <a:ext cx="6912768" cy="2354491"/>
          </a:xfrm>
          <a:prstGeom prst="rect">
            <a:avLst/>
          </a:prstGeom>
        </p:spPr>
        <p:txBody>
          <a:bodyPr wrap="square">
            <a:spAutoFit/>
          </a:bodyPr>
          <a:lstStyle/>
          <a:p>
            <a:pPr lvl="0">
              <a:tabLst>
                <a:tab pos="504825" algn="l"/>
              </a:tabLst>
            </a:pPr>
            <a:r>
              <a:rPr lang="it-IT" sz="1700" b="1" i="1" dirty="0">
                <a:solidFill>
                  <a:srgbClr val="000000"/>
                </a:solidFill>
                <a:latin typeface="Calibri" pitchFamily="34" charset="0"/>
                <a:cs typeface="Calibri" pitchFamily="34" charset="0"/>
              </a:rPr>
              <a:t>Perché il campionamento a grappoli?</a:t>
            </a:r>
          </a:p>
          <a:p>
            <a:pPr lvl="0">
              <a:tabLst>
                <a:tab pos="504825" algn="l"/>
              </a:tabLst>
            </a:pPr>
            <a:endParaRPr lang="it-IT" sz="700" dirty="0">
              <a:solidFill>
                <a:srgbClr val="000000"/>
              </a:solidFill>
              <a:latin typeface="Calibri" pitchFamily="34" charset="0"/>
              <a:cs typeface="Calibri" pitchFamily="34" charset="0"/>
            </a:endParaRPr>
          </a:p>
          <a:p>
            <a:pPr lvl="0">
              <a:tabLst>
                <a:tab pos="504825" algn="l"/>
              </a:tabLst>
            </a:pPr>
            <a:r>
              <a:rPr lang="it-IT" sz="1700" dirty="0">
                <a:solidFill>
                  <a:srgbClr val="000000"/>
                </a:solidFill>
                <a:latin typeface="Calibri" pitchFamily="34" charset="0"/>
                <a:cs typeface="Calibri" pitchFamily="34" charset="0"/>
              </a:rPr>
              <a:t>1) mancata disponibilità della lista delle unità elementari</a:t>
            </a:r>
          </a:p>
          <a:p>
            <a:pPr lvl="0">
              <a:tabLst>
                <a:tab pos="504825" algn="l"/>
              </a:tabLst>
            </a:pPr>
            <a:endParaRPr lang="it-IT" sz="700" dirty="0">
              <a:solidFill>
                <a:srgbClr val="000000"/>
              </a:solidFill>
              <a:latin typeface="Calibri" pitchFamily="34" charset="0"/>
              <a:cs typeface="Calibri" pitchFamily="34" charset="0"/>
            </a:endParaRPr>
          </a:p>
          <a:p>
            <a:pPr lvl="0">
              <a:tabLst>
                <a:tab pos="504825" algn="l"/>
              </a:tabLst>
            </a:pPr>
            <a:r>
              <a:rPr lang="it-IT" sz="1700" dirty="0">
                <a:solidFill>
                  <a:srgbClr val="000000"/>
                </a:solidFill>
                <a:latin typeface="Calibri" pitchFamily="34" charset="0"/>
                <a:cs typeface="Calibri" pitchFamily="34" charset="0"/>
              </a:rPr>
              <a:t>2) opportunità di tipo organizzativo/territoriale</a:t>
            </a:r>
          </a:p>
          <a:p>
            <a:pPr lvl="0">
              <a:tabLst>
                <a:tab pos="504825" algn="l"/>
              </a:tabLst>
            </a:pPr>
            <a:r>
              <a:rPr lang="it-IT" sz="700" dirty="0">
                <a:solidFill>
                  <a:srgbClr val="000000"/>
                </a:solidFill>
                <a:latin typeface="Calibri" pitchFamily="34" charset="0"/>
                <a:cs typeface="Calibri" pitchFamily="34" charset="0"/>
              </a:rPr>
              <a:t>		</a:t>
            </a:r>
          </a:p>
          <a:p>
            <a:pPr lvl="0">
              <a:tabLst>
                <a:tab pos="504825" algn="l"/>
              </a:tabLst>
            </a:pPr>
            <a:r>
              <a:rPr lang="it-IT" sz="1500" dirty="0">
                <a:solidFill>
                  <a:srgbClr val="000000"/>
                </a:solidFill>
                <a:latin typeface="Calibri" pitchFamily="34" charset="0"/>
                <a:cs typeface="Calibri" pitchFamily="34" charset="0"/>
              </a:rPr>
              <a:t>		</a:t>
            </a:r>
            <a:r>
              <a:rPr lang="it-IT" sz="1500" dirty="0">
                <a:ln>
                  <a:solidFill>
                    <a:srgbClr val="9A0000"/>
                  </a:solidFill>
                </a:ln>
                <a:solidFill>
                  <a:srgbClr val="9A0000"/>
                </a:solidFill>
                <a:latin typeface="Calibri" pitchFamily="34" charset="0"/>
                <a:cs typeface="Calibri" pitchFamily="34" charset="0"/>
              </a:rPr>
              <a:t> (ES.: città suddivise in aree)</a:t>
            </a:r>
            <a:r>
              <a:rPr lang="it-IT" sz="1500" dirty="0">
                <a:solidFill>
                  <a:srgbClr val="000000"/>
                </a:solidFill>
                <a:latin typeface="Calibri" pitchFamily="34" charset="0"/>
                <a:cs typeface="Calibri" pitchFamily="34" charset="0"/>
              </a:rPr>
              <a:t> </a:t>
            </a:r>
          </a:p>
          <a:p>
            <a:pPr lvl="0">
              <a:tabLst>
                <a:tab pos="504825" algn="l"/>
              </a:tabLst>
            </a:pPr>
            <a:r>
              <a:rPr lang="it-IT" sz="1500" b="1" dirty="0">
                <a:solidFill>
                  <a:srgbClr val="000000"/>
                </a:solidFill>
                <a:latin typeface="Calibri" pitchFamily="34" charset="0"/>
                <a:cs typeface="Calibri" pitchFamily="34" charset="0"/>
              </a:rPr>
              <a:t>		&gt; si suddivide la città in aree definite su una mappa in modo da includere</a:t>
            </a:r>
          </a:p>
          <a:p>
            <a:pPr lvl="0">
              <a:tabLst>
                <a:tab pos="504825" algn="l"/>
              </a:tabLst>
            </a:pPr>
            <a:r>
              <a:rPr lang="it-IT" sz="1500" b="1" dirty="0">
                <a:solidFill>
                  <a:srgbClr val="000000"/>
                </a:solidFill>
                <a:latin typeface="Calibri" pitchFamily="34" charset="0"/>
                <a:cs typeface="Calibri" pitchFamily="34" charset="0"/>
              </a:rPr>
              <a:t>		   una o più vie e di ampiezza comparabile per numero di abitazioni </a:t>
            </a:r>
          </a:p>
          <a:p>
            <a:pPr lvl="0">
              <a:tabLst>
                <a:tab pos="504825" algn="l"/>
              </a:tabLst>
            </a:pPr>
            <a:r>
              <a:rPr lang="it-IT" sz="1500" b="1" dirty="0">
                <a:solidFill>
                  <a:srgbClr val="000000"/>
                </a:solidFill>
                <a:latin typeface="Calibri" pitchFamily="34" charset="0"/>
                <a:cs typeface="Calibri" pitchFamily="34" charset="0"/>
              </a:rPr>
              <a:t>		&gt; si estrae un campione casuale semplice di aree</a:t>
            </a:r>
          </a:p>
          <a:p>
            <a:pPr lvl="0">
              <a:tabLst>
                <a:tab pos="504825" algn="l"/>
              </a:tabLst>
            </a:pPr>
            <a:r>
              <a:rPr lang="it-IT" sz="1500" b="1" dirty="0">
                <a:solidFill>
                  <a:srgbClr val="000000"/>
                </a:solidFill>
                <a:latin typeface="Calibri" pitchFamily="34" charset="0"/>
                <a:cs typeface="Calibri" pitchFamily="34" charset="0"/>
              </a:rPr>
              <a:t>		&gt; si includono nel campione tutte le famiglie residenti nelle aree estratte</a:t>
            </a:r>
          </a:p>
        </p:txBody>
      </p:sp>
      <p:grpSp>
        <p:nvGrpSpPr>
          <p:cNvPr id="14" name="Gruppo 13"/>
          <p:cNvGrpSpPr/>
          <p:nvPr/>
        </p:nvGrpSpPr>
        <p:grpSpPr>
          <a:xfrm>
            <a:off x="469652" y="4706292"/>
            <a:ext cx="2086124" cy="1819052"/>
            <a:chOff x="1979712" y="2132856"/>
            <a:chExt cx="3670300" cy="4051300"/>
          </a:xfrm>
        </p:grpSpPr>
        <p:pic>
          <p:nvPicPr>
            <p:cNvPr id="15" name="Picture 6" descr="incidenza_roma"/>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saturation sat="0"/>
                      </a14:imgEffect>
                      <a14:imgEffect>
                        <a14:brightnessContrast bright="20000" contrast="40000"/>
                      </a14:imgEffect>
                    </a14:imgLayer>
                  </a14:imgProps>
                </a:ext>
              </a:extLst>
            </a:blip>
            <a:srcRect/>
            <a:stretch>
              <a:fillRect/>
            </a:stretch>
          </p:blipFill>
          <p:spPr bwMode="auto">
            <a:xfrm>
              <a:off x="1979712" y="2132856"/>
              <a:ext cx="3670300" cy="4051300"/>
            </a:xfrm>
            <a:prstGeom prst="rect">
              <a:avLst/>
            </a:prstGeom>
            <a:noFill/>
            <a:ln w="9525">
              <a:noFill/>
              <a:miter lim="800000"/>
              <a:headEnd/>
              <a:tailEnd/>
            </a:ln>
          </p:spPr>
        </p:pic>
        <p:sp>
          <p:nvSpPr>
            <p:cNvPr id="16" name="Rettangolo 15"/>
            <p:cNvSpPr/>
            <p:nvPr/>
          </p:nvSpPr>
          <p:spPr bwMode="auto">
            <a:xfrm>
              <a:off x="4572000" y="5229200"/>
              <a:ext cx="792088" cy="72008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20000"/>
                </a:spcBef>
                <a:spcAft>
                  <a:spcPct val="0"/>
                </a:spcAft>
                <a:buClr>
                  <a:srgbClr val="AC0000"/>
                </a:buClr>
                <a:buSzTx/>
                <a:buFont typeface="Wingdings" pitchFamily="2" charset="2"/>
                <a:buNone/>
                <a:tabLst/>
              </a:pPr>
              <a:endParaRPr kumimoji="0" lang="it-IT" sz="2200" i="0" u="none" strike="noStrike" cap="none" normalizeH="0" baseline="0">
                <a:ln>
                  <a:noFill/>
                </a:ln>
                <a:solidFill>
                  <a:schemeClr val="tx1"/>
                </a:solidFill>
                <a:effectLst/>
                <a:latin typeface="Arial" pitchFamily="34" charset="0"/>
              </a:endParaRPr>
            </a:p>
          </p:txBody>
        </p:sp>
      </p:grpSp>
      <p:pic>
        <p:nvPicPr>
          <p:cNvPr id="115719" name="Picture 7" descr="C:\Users\desassossego\AppData\Local\Microsoft\Windows\Temporary Internet Files\Content.IE5\X1BP6OON\MP900386391[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989505">
            <a:off x="6393582" y="2054652"/>
            <a:ext cx="1340265" cy="8801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15715" name="Picture 3" descr="C:\Users\desassossego\AppData\Local\Microsoft\Windows\Temporary Internet Files\Content.IE5\X1BP6OON\MP900400832[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55431">
            <a:off x="7068830" y="1731048"/>
            <a:ext cx="1340265" cy="8528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15720" name="Picture 8" descr="C:\Users\desassossego\AppData\Local\Microsoft\Windows\Temporary Internet Files\Content.IE5\I4COS51J\MP900386392[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808415">
            <a:off x="7716637" y="2069648"/>
            <a:ext cx="900211" cy="13402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15718" name="Picture 6" descr="C:\Users\desassossego\AppData\Local\Microsoft\Windows\Temporary Internet Files\Content.IE5\I4COS51J\MP900408906[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25074" y="2390258"/>
            <a:ext cx="1340265" cy="8419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ttangolo arrotondato 3"/>
          <p:cNvSpPr/>
          <p:nvPr/>
        </p:nvSpPr>
        <p:spPr>
          <a:xfrm>
            <a:off x="3923928" y="3717032"/>
            <a:ext cx="4608512" cy="140038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p>
        </p:txBody>
      </p:sp>
      <p:sp>
        <p:nvSpPr>
          <p:cNvPr id="99336" name="Text Box 8"/>
          <p:cNvSpPr txBox="1">
            <a:spLocks noChangeArrowheads="1"/>
          </p:cNvSpPr>
          <p:nvPr/>
        </p:nvSpPr>
        <p:spPr bwMode="auto">
          <a:xfrm>
            <a:off x="538858" y="1694999"/>
            <a:ext cx="8065590" cy="1661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700" dirty="0">
                <a:latin typeface="Calibri" pitchFamily="34" charset="0"/>
                <a:cs typeface="Calibri" pitchFamily="34" charset="0"/>
              </a:rPr>
              <a:t>È possibile ricorrere a tale metodologia di selezione quando il collettivo di riferimento è strutturato gerarchicamente, ossia quando la popolazione di unità finali è contenuta in un insieme di unità di livello superiore</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Si utilizza quando non è disponibile una lista complessiva delle unità della popolazione: le anagrafi dei comuni italiani non sono ad esempio centralizzate in un’unica banca dati</a:t>
            </a:r>
          </a:p>
        </p:txBody>
      </p:sp>
      <p:sp>
        <p:nvSpPr>
          <p:cNvPr id="74" name="Rettangolo 73"/>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6"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20</a:t>
            </a:fld>
            <a:r>
              <a:rPr lang="it-IT" sz="2000" b="1" kern="0" dirty="0">
                <a:solidFill>
                  <a:sysClr val="window" lastClr="FFFFFF"/>
                </a:solidFill>
                <a:latin typeface="Calibri" pitchFamily="34" charset="0"/>
                <a:cs typeface="Calibri" pitchFamily="34" charset="0"/>
              </a:rPr>
              <a:t> – Campionamento su più stadi</a:t>
            </a:r>
          </a:p>
        </p:txBody>
      </p:sp>
      <p:sp>
        <p:nvSpPr>
          <p:cNvPr id="78" name="Oval 33"/>
          <p:cNvSpPr>
            <a:spLocks noChangeArrowheads="1"/>
          </p:cNvSpPr>
          <p:nvPr/>
        </p:nvSpPr>
        <p:spPr bwMode="auto">
          <a:xfrm>
            <a:off x="1815902" y="3789040"/>
            <a:ext cx="215900" cy="215900"/>
          </a:xfrm>
          <a:prstGeom prst="ellipse">
            <a:avLst/>
          </a:prstGeom>
          <a:solidFill>
            <a:srgbClr val="9A0000"/>
          </a:solidFill>
          <a:ln w="9525">
            <a:solidFill>
              <a:schemeClr val="tx1"/>
            </a:solidFill>
            <a:round/>
            <a:headEnd/>
            <a:tailEnd/>
          </a:ln>
          <a:effectLst/>
          <a:extLst/>
        </p:spPr>
        <p:txBody>
          <a:bodyPr wrap="none" anchor="ctr"/>
          <a:lstStyle/>
          <a:p>
            <a:endParaRPr lang="it-IT">
              <a:latin typeface="Calibri" pitchFamily="34" charset="0"/>
              <a:cs typeface="Calibri" pitchFamily="34" charset="0"/>
            </a:endParaRPr>
          </a:p>
        </p:txBody>
      </p:sp>
      <p:sp>
        <p:nvSpPr>
          <p:cNvPr id="79" name="Oval 34"/>
          <p:cNvSpPr>
            <a:spLocks noChangeArrowheads="1"/>
          </p:cNvSpPr>
          <p:nvPr/>
        </p:nvSpPr>
        <p:spPr bwMode="auto">
          <a:xfrm>
            <a:off x="971352" y="4653086"/>
            <a:ext cx="144462" cy="144463"/>
          </a:xfrm>
          <a:prstGeom prst="ellipse">
            <a:avLst/>
          </a:prstGeom>
          <a:solidFill>
            <a:srgbClr val="9A0000"/>
          </a:solidFill>
          <a:ln w="9525">
            <a:solidFill>
              <a:schemeClr val="tx1"/>
            </a:solidFill>
            <a:round/>
            <a:headEnd/>
            <a:tailEnd/>
          </a:ln>
          <a:effectLst/>
          <a:extLst/>
        </p:spPr>
        <p:txBody>
          <a:bodyPr wrap="none" anchor="ctr"/>
          <a:lstStyle/>
          <a:p>
            <a:endParaRPr lang="it-IT">
              <a:latin typeface="Calibri" pitchFamily="34" charset="0"/>
              <a:cs typeface="Calibri" pitchFamily="34" charset="0"/>
            </a:endParaRPr>
          </a:p>
        </p:txBody>
      </p:sp>
      <p:sp>
        <p:nvSpPr>
          <p:cNvPr id="80" name="Oval 35"/>
          <p:cNvSpPr>
            <a:spLocks noChangeArrowheads="1"/>
          </p:cNvSpPr>
          <p:nvPr/>
        </p:nvSpPr>
        <p:spPr bwMode="auto">
          <a:xfrm>
            <a:off x="1546027" y="4653086"/>
            <a:ext cx="144462" cy="144463"/>
          </a:xfrm>
          <a:prstGeom prst="ellipse">
            <a:avLst/>
          </a:prstGeom>
          <a:solidFill>
            <a:srgbClr val="9A0000"/>
          </a:solidFill>
          <a:ln w="9525">
            <a:solidFill>
              <a:schemeClr val="tx1"/>
            </a:solidFill>
            <a:round/>
            <a:headEnd/>
            <a:tailEnd/>
          </a:ln>
          <a:effectLst/>
          <a:extLst/>
        </p:spPr>
        <p:txBody>
          <a:bodyPr wrap="none" anchor="ctr"/>
          <a:lstStyle/>
          <a:p>
            <a:endParaRPr lang="it-IT">
              <a:latin typeface="Calibri" pitchFamily="34" charset="0"/>
              <a:cs typeface="Calibri" pitchFamily="34" charset="0"/>
            </a:endParaRPr>
          </a:p>
        </p:txBody>
      </p:sp>
      <p:sp>
        <p:nvSpPr>
          <p:cNvPr id="81" name="Oval 36"/>
          <p:cNvSpPr>
            <a:spLocks noChangeArrowheads="1"/>
          </p:cNvSpPr>
          <p:nvPr/>
        </p:nvSpPr>
        <p:spPr bwMode="auto">
          <a:xfrm>
            <a:off x="2122289" y="4653086"/>
            <a:ext cx="144463" cy="144463"/>
          </a:xfrm>
          <a:prstGeom prst="ellipse">
            <a:avLst/>
          </a:prstGeom>
          <a:solidFill>
            <a:srgbClr val="9A0000"/>
          </a:solidFill>
          <a:ln w="9525">
            <a:solidFill>
              <a:schemeClr val="tx1"/>
            </a:solidFill>
            <a:round/>
            <a:headEnd/>
            <a:tailEnd/>
          </a:ln>
          <a:effectLst/>
          <a:extLst/>
        </p:spPr>
        <p:txBody>
          <a:bodyPr wrap="none" anchor="ctr"/>
          <a:lstStyle/>
          <a:p>
            <a:endParaRPr lang="it-IT">
              <a:latin typeface="Calibri" pitchFamily="34" charset="0"/>
              <a:cs typeface="Calibri" pitchFamily="34" charset="0"/>
            </a:endParaRPr>
          </a:p>
        </p:txBody>
      </p:sp>
      <p:sp>
        <p:nvSpPr>
          <p:cNvPr id="82" name="Oval 37"/>
          <p:cNvSpPr>
            <a:spLocks noChangeArrowheads="1"/>
          </p:cNvSpPr>
          <p:nvPr/>
        </p:nvSpPr>
        <p:spPr bwMode="auto">
          <a:xfrm>
            <a:off x="2698552" y="4653086"/>
            <a:ext cx="144462" cy="144463"/>
          </a:xfrm>
          <a:prstGeom prst="ellipse">
            <a:avLst/>
          </a:prstGeom>
          <a:solidFill>
            <a:srgbClr val="9A0000"/>
          </a:solidFill>
          <a:ln w="9525">
            <a:solidFill>
              <a:schemeClr val="tx1"/>
            </a:solidFill>
            <a:round/>
            <a:headEnd/>
            <a:tailEnd/>
          </a:ln>
          <a:effectLst/>
          <a:extLst/>
        </p:spPr>
        <p:txBody>
          <a:bodyPr wrap="none" anchor="ctr"/>
          <a:lstStyle/>
          <a:p>
            <a:endParaRPr lang="it-IT">
              <a:latin typeface="Calibri" pitchFamily="34" charset="0"/>
              <a:cs typeface="Calibri" pitchFamily="34" charset="0"/>
            </a:endParaRPr>
          </a:p>
        </p:txBody>
      </p:sp>
      <p:cxnSp>
        <p:nvCxnSpPr>
          <p:cNvPr id="83" name="AutoShape 38"/>
          <p:cNvCxnSpPr>
            <a:cxnSpLocks noChangeShapeType="1"/>
            <a:stCxn id="79" idx="6"/>
            <a:endCxn id="80" idx="2"/>
          </p:cNvCxnSpPr>
          <p:nvPr/>
        </p:nvCxnSpPr>
        <p:spPr bwMode="auto">
          <a:xfrm>
            <a:off x="1115814" y="4726111"/>
            <a:ext cx="430213" cy="0"/>
          </a:xfrm>
          <a:prstGeom prst="straightConnector1">
            <a:avLst/>
          </a:prstGeom>
          <a:ln w="19050">
            <a:headEnd/>
            <a:tailEnd/>
          </a:ln>
          <a:extLst/>
        </p:spPr>
        <p:style>
          <a:lnRef idx="2">
            <a:schemeClr val="dk1"/>
          </a:lnRef>
          <a:fillRef idx="0">
            <a:schemeClr val="dk1"/>
          </a:fillRef>
          <a:effectRef idx="1">
            <a:schemeClr val="dk1"/>
          </a:effectRef>
          <a:fontRef idx="minor">
            <a:schemeClr val="tx1"/>
          </a:fontRef>
        </p:style>
      </p:cxnSp>
      <p:cxnSp>
        <p:nvCxnSpPr>
          <p:cNvPr id="84" name="AutoShape 39"/>
          <p:cNvCxnSpPr>
            <a:cxnSpLocks noChangeShapeType="1"/>
            <a:stCxn id="81" idx="6"/>
            <a:endCxn id="82" idx="2"/>
          </p:cNvCxnSpPr>
          <p:nvPr/>
        </p:nvCxnSpPr>
        <p:spPr bwMode="auto">
          <a:xfrm>
            <a:off x="2266752" y="4726111"/>
            <a:ext cx="431800" cy="0"/>
          </a:xfrm>
          <a:prstGeom prst="straightConnector1">
            <a:avLst/>
          </a:prstGeom>
          <a:ln w="19050">
            <a:headEnd/>
            <a:tailEnd/>
          </a:ln>
          <a:extLst/>
        </p:spPr>
        <p:style>
          <a:lnRef idx="2">
            <a:schemeClr val="dk1"/>
          </a:lnRef>
          <a:fillRef idx="0">
            <a:schemeClr val="dk1"/>
          </a:fillRef>
          <a:effectRef idx="1">
            <a:schemeClr val="dk1"/>
          </a:effectRef>
          <a:fontRef idx="minor">
            <a:schemeClr val="tx1"/>
          </a:fontRef>
        </p:style>
      </p:cxnSp>
      <p:cxnSp>
        <p:nvCxnSpPr>
          <p:cNvPr id="85" name="AutoShape 40"/>
          <p:cNvCxnSpPr>
            <a:cxnSpLocks noChangeShapeType="1"/>
            <a:stCxn id="80" idx="6"/>
            <a:endCxn id="81" idx="2"/>
          </p:cNvCxnSpPr>
          <p:nvPr/>
        </p:nvCxnSpPr>
        <p:spPr bwMode="auto">
          <a:xfrm>
            <a:off x="1690489" y="4726111"/>
            <a:ext cx="431800" cy="0"/>
          </a:xfrm>
          <a:prstGeom prst="straightConnector1">
            <a:avLst/>
          </a:prstGeom>
          <a:ln w="19050">
            <a:headEnd/>
            <a:tailEnd/>
          </a:ln>
          <a:extLst/>
        </p:spPr>
        <p:style>
          <a:lnRef idx="2">
            <a:schemeClr val="dk1"/>
          </a:lnRef>
          <a:fillRef idx="0">
            <a:schemeClr val="dk1"/>
          </a:fillRef>
          <a:effectRef idx="1">
            <a:schemeClr val="dk1"/>
          </a:effectRef>
          <a:fontRef idx="minor">
            <a:schemeClr val="tx1"/>
          </a:fontRef>
        </p:style>
      </p:cxnSp>
      <p:grpSp>
        <p:nvGrpSpPr>
          <p:cNvPr id="86" name="Group 49"/>
          <p:cNvGrpSpPr>
            <a:grpSpLocks/>
          </p:cNvGrpSpPr>
          <p:nvPr/>
        </p:nvGrpSpPr>
        <p:grpSpPr bwMode="auto">
          <a:xfrm>
            <a:off x="609402" y="5372050"/>
            <a:ext cx="503237" cy="217488"/>
            <a:chOff x="204" y="3475"/>
            <a:chExt cx="317" cy="137"/>
          </a:xfrm>
          <a:solidFill>
            <a:srgbClr val="9A0000"/>
          </a:solidFill>
        </p:grpSpPr>
        <p:sp>
          <p:nvSpPr>
            <p:cNvPr id="87" name="Oval 41"/>
            <p:cNvSpPr>
              <a:spLocks noChangeArrowheads="1"/>
            </p:cNvSpPr>
            <p:nvPr/>
          </p:nvSpPr>
          <p:spPr bwMode="auto">
            <a:xfrm>
              <a:off x="204"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88" name="Oval 42"/>
            <p:cNvSpPr>
              <a:spLocks noChangeArrowheads="1"/>
            </p:cNvSpPr>
            <p:nvPr/>
          </p:nvSpPr>
          <p:spPr bwMode="auto">
            <a:xfrm>
              <a:off x="29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89" name="Oval 43"/>
            <p:cNvSpPr>
              <a:spLocks noChangeArrowheads="1"/>
            </p:cNvSpPr>
            <p:nvPr/>
          </p:nvSpPr>
          <p:spPr bwMode="auto">
            <a:xfrm>
              <a:off x="38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0" name="Oval 44"/>
            <p:cNvSpPr>
              <a:spLocks noChangeArrowheads="1"/>
            </p:cNvSpPr>
            <p:nvPr/>
          </p:nvSpPr>
          <p:spPr bwMode="auto">
            <a:xfrm>
              <a:off x="476"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1" name="Oval 45"/>
            <p:cNvSpPr>
              <a:spLocks noChangeArrowheads="1"/>
            </p:cNvSpPr>
            <p:nvPr/>
          </p:nvSpPr>
          <p:spPr bwMode="auto">
            <a:xfrm>
              <a:off x="204"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2" name="Oval 46"/>
            <p:cNvSpPr>
              <a:spLocks noChangeArrowheads="1"/>
            </p:cNvSpPr>
            <p:nvPr/>
          </p:nvSpPr>
          <p:spPr bwMode="auto">
            <a:xfrm>
              <a:off x="29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3" name="Oval 47"/>
            <p:cNvSpPr>
              <a:spLocks noChangeArrowheads="1"/>
            </p:cNvSpPr>
            <p:nvPr/>
          </p:nvSpPr>
          <p:spPr bwMode="auto">
            <a:xfrm>
              <a:off x="38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4" name="Oval 48"/>
            <p:cNvSpPr>
              <a:spLocks noChangeArrowheads="1"/>
            </p:cNvSpPr>
            <p:nvPr/>
          </p:nvSpPr>
          <p:spPr bwMode="auto">
            <a:xfrm>
              <a:off x="476"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grpSp>
      <p:grpSp>
        <p:nvGrpSpPr>
          <p:cNvPr id="95" name="Group 50"/>
          <p:cNvGrpSpPr>
            <a:grpSpLocks/>
          </p:cNvGrpSpPr>
          <p:nvPr/>
        </p:nvGrpSpPr>
        <p:grpSpPr bwMode="auto">
          <a:xfrm>
            <a:off x="2774752" y="5372050"/>
            <a:ext cx="503237" cy="217488"/>
            <a:chOff x="204" y="3475"/>
            <a:chExt cx="317" cy="137"/>
          </a:xfrm>
          <a:solidFill>
            <a:srgbClr val="9A0000"/>
          </a:solidFill>
        </p:grpSpPr>
        <p:sp>
          <p:nvSpPr>
            <p:cNvPr id="96" name="Oval 51"/>
            <p:cNvSpPr>
              <a:spLocks noChangeArrowheads="1"/>
            </p:cNvSpPr>
            <p:nvPr/>
          </p:nvSpPr>
          <p:spPr bwMode="auto">
            <a:xfrm>
              <a:off x="204"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7" name="Oval 52"/>
            <p:cNvSpPr>
              <a:spLocks noChangeArrowheads="1"/>
            </p:cNvSpPr>
            <p:nvPr/>
          </p:nvSpPr>
          <p:spPr bwMode="auto">
            <a:xfrm>
              <a:off x="29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8" name="Oval 53"/>
            <p:cNvSpPr>
              <a:spLocks noChangeArrowheads="1"/>
            </p:cNvSpPr>
            <p:nvPr/>
          </p:nvSpPr>
          <p:spPr bwMode="auto">
            <a:xfrm>
              <a:off x="38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99" name="Oval 54"/>
            <p:cNvSpPr>
              <a:spLocks noChangeArrowheads="1"/>
            </p:cNvSpPr>
            <p:nvPr/>
          </p:nvSpPr>
          <p:spPr bwMode="auto">
            <a:xfrm>
              <a:off x="476"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0" name="Oval 55"/>
            <p:cNvSpPr>
              <a:spLocks noChangeArrowheads="1"/>
            </p:cNvSpPr>
            <p:nvPr/>
          </p:nvSpPr>
          <p:spPr bwMode="auto">
            <a:xfrm>
              <a:off x="204"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1" name="Oval 56"/>
            <p:cNvSpPr>
              <a:spLocks noChangeArrowheads="1"/>
            </p:cNvSpPr>
            <p:nvPr/>
          </p:nvSpPr>
          <p:spPr bwMode="auto">
            <a:xfrm>
              <a:off x="29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2" name="Oval 57"/>
            <p:cNvSpPr>
              <a:spLocks noChangeArrowheads="1"/>
            </p:cNvSpPr>
            <p:nvPr/>
          </p:nvSpPr>
          <p:spPr bwMode="auto">
            <a:xfrm>
              <a:off x="38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3" name="Oval 58"/>
            <p:cNvSpPr>
              <a:spLocks noChangeArrowheads="1"/>
            </p:cNvSpPr>
            <p:nvPr/>
          </p:nvSpPr>
          <p:spPr bwMode="auto">
            <a:xfrm>
              <a:off x="476"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grpSp>
      <p:grpSp>
        <p:nvGrpSpPr>
          <p:cNvPr id="104" name="Group 59"/>
          <p:cNvGrpSpPr>
            <a:grpSpLocks/>
          </p:cNvGrpSpPr>
          <p:nvPr/>
        </p:nvGrpSpPr>
        <p:grpSpPr bwMode="auto">
          <a:xfrm>
            <a:off x="1331714" y="5372323"/>
            <a:ext cx="503238" cy="217488"/>
            <a:chOff x="204" y="3475"/>
            <a:chExt cx="317" cy="137"/>
          </a:xfrm>
          <a:solidFill>
            <a:srgbClr val="9A0000"/>
          </a:solidFill>
        </p:grpSpPr>
        <p:sp>
          <p:nvSpPr>
            <p:cNvPr id="105" name="Oval 60"/>
            <p:cNvSpPr>
              <a:spLocks noChangeArrowheads="1"/>
            </p:cNvSpPr>
            <p:nvPr/>
          </p:nvSpPr>
          <p:spPr bwMode="auto">
            <a:xfrm>
              <a:off x="204"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6" name="Oval 61"/>
            <p:cNvSpPr>
              <a:spLocks noChangeArrowheads="1"/>
            </p:cNvSpPr>
            <p:nvPr/>
          </p:nvSpPr>
          <p:spPr bwMode="auto">
            <a:xfrm>
              <a:off x="29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7" name="Oval 62"/>
            <p:cNvSpPr>
              <a:spLocks noChangeArrowheads="1"/>
            </p:cNvSpPr>
            <p:nvPr/>
          </p:nvSpPr>
          <p:spPr bwMode="auto">
            <a:xfrm>
              <a:off x="38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8" name="Oval 63"/>
            <p:cNvSpPr>
              <a:spLocks noChangeArrowheads="1"/>
            </p:cNvSpPr>
            <p:nvPr/>
          </p:nvSpPr>
          <p:spPr bwMode="auto">
            <a:xfrm>
              <a:off x="476"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09" name="Oval 64"/>
            <p:cNvSpPr>
              <a:spLocks noChangeArrowheads="1"/>
            </p:cNvSpPr>
            <p:nvPr/>
          </p:nvSpPr>
          <p:spPr bwMode="auto">
            <a:xfrm>
              <a:off x="204"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0" name="Oval 65"/>
            <p:cNvSpPr>
              <a:spLocks noChangeArrowheads="1"/>
            </p:cNvSpPr>
            <p:nvPr/>
          </p:nvSpPr>
          <p:spPr bwMode="auto">
            <a:xfrm>
              <a:off x="29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1" name="Oval 66"/>
            <p:cNvSpPr>
              <a:spLocks noChangeArrowheads="1"/>
            </p:cNvSpPr>
            <p:nvPr/>
          </p:nvSpPr>
          <p:spPr bwMode="auto">
            <a:xfrm>
              <a:off x="38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2" name="Oval 67"/>
            <p:cNvSpPr>
              <a:spLocks noChangeArrowheads="1"/>
            </p:cNvSpPr>
            <p:nvPr/>
          </p:nvSpPr>
          <p:spPr bwMode="auto">
            <a:xfrm>
              <a:off x="476"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grpSp>
      <p:grpSp>
        <p:nvGrpSpPr>
          <p:cNvPr id="113" name="Group 68"/>
          <p:cNvGrpSpPr>
            <a:grpSpLocks/>
          </p:cNvGrpSpPr>
          <p:nvPr/>
        </p:nvGrpSpPr>
        <p:grpSpPr bwMode="auto">
          <a:xfrm>
            <a:off x="2052439" y="5372323"/>
            <a:ext cx="503238" cy="217488"/>
            <a:chOff x="204" y="3475"/>
            <a:chExt cx="317" cy="137"/>
          </a:xfrm>
          <a:solidFill>
            <a:srgbClr val="9A0000"/>
          </a:solidFill>
        </p:grpSpPr>
        <p:sp>
          <p:nvSpPr>
            <p:cNvPr id="114" name="Oval 69"/>
            <p:cNvSpPr>
              <a:spLocks noChangeArrowheads="1"/>
            </p:cNvSpPr>
            <p:nvPr/>
          </p:nvSpPr>
          <p:spPr bwMode="auto">
            <a:xfrm>
              <a:off x="204"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5" name="Oval 70"/>
            <p:cNvSpPr>
              <a:spLocks noChangeArrowheads="1"/>
            </p:cNvSpPr>
            <p:nvPr/>
          </p:nvSpPr>
          <p:spPr bwMode="auto">
            <a:xfrm>
              <a:off x="29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6" name="Oval 71"/>
            <p:cNvSpPr>
              <a:spLocks noChangeArrowheads="1"/>
            </p:cNvSpPr>
            <p:nvPr/>
          </p:nvSpPr>
          <p:spPr bwMode="auto">
            <a:xfrm>
              <a:off x="385"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7" name="Oval 72"/>
            <p:cNvSpPr>
              <a:spLocks noChangeArrowheads="1"/>
            </p:cNvSpPr>
            <p:nvPr/>
          </p:nvSpPr>
          <p:spPr bwMode="auto">
            <a:xfrm>
              <a:off x="476" y="3475"/>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8" name="Oval 73"/>
            <p:cNvSpPr>
              <a:spLocks noChangeArrowheads="1"/>
            </p:cNvSpPr>
            <p:nvPr/>
          </p:nvSpPr>
          <p:spPr bwMode="auto">
            <a:xfrm>
              <a:off x="204"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19" name="Oval 74"/>
            <p:cNvSpPr>
              <a:spLocks noChangeArrowheads="1"/>
            </p:cNvSpPr>
            <p:nvPr/>
          </p:nvSpPr>
          <p:spPr bwMode="auto">
            <a:xfrm>
              <a:off x="29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20" name="Oval 75"/>
            <p:cNvSpPr>
              <a:spLocks noChangeArrowheads="1"/>
            </p:cNvSpPr>
            <p:nvPr/>
          </p:nvSpPr>
          <p:spPr bwMode="auto">
            <a:xfrm>
              <a:off x="385"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21" name="Oval 76"/>
            <p:cNvSpPr>
              <a:spLocks noChangeArrowheads="1"/>
            </p:cNvSpPr>
            <p:nvPr/>
          </p:nvSpPr>
          <p:spPr bwMode="auto">
            <a:xfrm>
              <a:off x="476" y="3566"/>
              <a:ext cx="45" cy="46"/>
            </a:xfrm>
            <a:prstGeom prst="ellipse">
              <a:avLst/>
            </a:prstGeom>
            <a:gr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grpSp>
      <p:cxnSp>
        <p:nvCxnSpPr>
          <p:cNvPr id="122" name="AutoShape 77"/>
          <p:cNvCxnSpPr>
            <a:cxnSpLocks noChangeShapeType="1"/>
            <a:stCxn id="79" idx="3"/>
            <a:endCxn id="126" idx="0"/>
          </p:cNvCxnSpPr>
          <p:nvPr/>
        </p:nvCxnSpPr>
        <p:spPr bwMode="auto">
          <a:xfrm flipH="1">
            <a:off x="862608" y="4776393"/>
            <a:ext cx="129900" cy="526080"/>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cxnSp>
        <p:nvCxnSpPr>
          <p:cNvPr id="123" name="AutoShape 78"/>
          <p:cNvCxnSpPr>
            <a:cxnSpLocks noChangeShapeType="1"/>
            <a:stCxn id="82" idx="5"/>
            <a:endCxn id="127" idx="0"/>
          </p:cNvCxnSpPr>
          <p:nvPr/>
        </p:nvCxnSpPr>
        <p:spPr bwMode="auto">
          <a:xfrm>
            <a:off x="2821858" y="4776393"/>
            <a:ext cx="202925" cy="524493"/>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cxnSp>
        <p:nvCxnSpPr>
          <p:cNvPr id="124" name="AutoShape 79"/>
          <p:cNvCxnSpPr>
            <a:cxnSpLocks noChangeShapeType="1"/>
            <a:stCxn id="80" idx="4"/>
            <a:endCxn id="128" idx="0"/>
          </p:cNvCxnSpPr>
          <p:nvPr/>
        </p:nvCxnSpPr>
        <p:spPr bwMode="auto">
          <a:xfrm flipH="1">
            <a:off x="1581746" y="4797549"/>
            <a:ext cx="36512" cy="503064"/>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cxnSp>
        <p:nvCxnSpPr>
          <p:cNvPr id="125" name="AutoShape 80"/>
          <p:cNvCxnSpPr>
            <a:cxnSpLocks noChangeShapeType="1"/>
            <a:stCxn id="81" idx="4"/>
            <a:endCxn id="129" idx="0"/>
          </p:cNvCxnSpPr>
          <p:nvPr/>
        </p:nvCxnSpPr>
        <p:spPr bwMode="auto">
          <a:xfrm>
            <a:off x="2194521" y="4797549"/>
            <a:ext cx="109537" cy="503064"/>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sp>
        <p:nvSpPr>
          <p:cNvPr id="126" name="AutoShape 81"/>
          <p:cNvSpPr>
            <a:spLocks noChangeArrowheads="1"/>
          </p:cNvSpPr>
          <p:nvPr/>
        </p:nvSpPr>
        <p:spPr bwMode="auto">
          <a:xfrm>
            <a:off x="539552" y="5302473"/>
            <a:ext cx="646112" cy="358775"/>
          </a:xfrm>
          <a:prstGeom prst="roundRect">
            <a:avLst>
              <a:gd name="adj" fmla="val 16667"/>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27" name="AutoShape 82"/>
          <p:cNvSpPr>
            <a:spLocks noChangeArrowheads="1"/>
          </p:cNvSpPr>
          <p:nvPr/>
        </p:nvSpPr>
        <p:spPr bwMode="auto">
          <a:xfrm>
            <a:off x="2701727" y="5300886"/>
            <a:ext cx="646112" cy="358775"/>
          </a:xfrm>
          <a:prstGeom prst="roundRect">
            <a:avLst>
              <a:gd name="adj" fmla="val 16667"/>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28" name="AutoShape 83"/>
          <p:cNvSpPr>
            <a:spLocks noChangeArrowheads="1"/>
          </p:cNvSpPr>
          <p:nvPr/>
        </p:nvSpPr>
        <p:spPr bwMode="auto">
          <a:xfrm>
            <a:off x="1258689" y="5300613"/>
            <a:ext cx="646113" cy="358775"/>
          </a:xfrm>
          <a:prstGeom prst="roundRect">
            <a:avLst>
              <a:gd name="adj" fmla="val 16667"/>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sp>
        <p:nvSpPr>
          <p:cNvPr id="129" name="AutoShape 84"/>
          <p:cNvSpPr>
            <a:spLocks noChangeArrowheads="1"/>
          </p:cNvSpPr>
          <p:nvPr/>
        </p:nvSpPr>
        <p:spPr bwMode="auto">
          <a:xfrm>
            <a:off x="1981002" y="5300613"/>
            <a:ext cx="646112" cy="358775"/>
          </a:xfrm>
          <a:prstGeom prst="roundRect">
            <a:avLst>
              <a:gd name="adj" fmla="val 16667"/>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latin typeface="Calibri" pitchFamily="34" charset="0"/>
              <a:cs typeface="Calibri" pitchFamily="34" charset="0"/>
            </a:endParaRPr>
          </a:p>
        </p:txBody>
      </p:sp>
      <p:cxnSp>
        <p:nvCxnSpPr>
          <p:cNvPr id="130" name="AutoShape 85"/>
          <p:cNvCxnSpPr>
            <a:cxnSpLocks noChangeShapeType="1"/>
            <a:stCxn id="78" idx="2"/>
            <a:endCxn id="79" idx="7"/>
          </p:cNvCxnSpPr>
          <p:nvPr/>
        </p:nvCxnSpPr>
        <p:spPr bwMode="auto">
          <a:xfrm flipH="1">
            <a:off x="1094658" y="3896990"/>
            <a:ext cx="721244" cy="777252"/>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cxnSp>
        <p:nvCxnSpPr>
          <p:cNvPr id="131" name="AutoShape 86"/>
          <p:cNvCxnSpPr>
            <a:cxnSpLocks noChangeShapeType="1"/>
            <a:stCxn id="78" idx="6"/>
            <a:endCxn id="82" idx="1"/>
          </p:cNvCxnSpPr>
          <p:nvPr/>
        </p:nvCxnSpPr>
        <p:spPr bwMode="auto">
          <a:xfrm>
            <a:off x="2031802" y="3896990"/>
            <a:ext cx="687906" cy="777252"/>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cxnSp>
        <p:nvCxnSpPr>
          <p:cNvPr id="132" name="AutoShape 87"/>
          <p:cNvCxnSpPr>
            <a:cxnSpLocks noChangeShapeType="1"/>
            <a:stCxn id="78" idx="3"/>
            <a:endCxn id="80" idx="0"/>
          </p:cNvCxnSpPr>
          <p:nvPr/>
        </p:nvCxnSpPr>
        <p:spPr bwMode="auto">
          <a:xfrm flipH="1">
            <a:off x="1618258" y="3973322"/>
            <a:ext cx="229262" cy="679764"/>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cxnSp>
        <p:nvCxnSpPr>
          <p:cNvPr id="133" name="AutoShape 88"/>
          <p:cNvCxnSpPr>
            <a:cxnSpLocks noChangeShapeType="1"/>
            <a:stCxn id="78" idx="5"/>
            <a:endCxn id="81" idx="0"/>
          </p:cNvCxnSpPr>
          <p:nvPr/>
        </p:nvCxnSpPr>
        <p:spPr bwMode="auto">
          <a:xfrm>
            <a:off x="2000184" y="3973322"/>
            <a:ext cx="194337" cy="679764"/>
          </a:xfrm>
          <a:prstGeom prst="straightConnector1">
            <a:avLst/>
          </a:prstGeom>
          <a:ln w="19050">
            <a:headEnd/>
            <a:tailEnd type="triangle" w="med" len="med"/>
          </a:ln>
          <a:extLst/>
        </p:spPr>
        <p:style>
          <a:lnRef idx="2">
            <a:schemeClr val="dk1"/>
          </a:lnRef>
          <a:fillRef idx="0">
            <a:schemeClr val="dk1"/>
          </a:fillRef>
          <a:effectRef idx="1">
            <a:schemeClr val="dk1"/>
          </a:effectRef>
          <a:fontRef idx="minor">
            <a:schemeClr val="tx1"/>
          </a:fontRef>
        </p:style>
      </p:cxnSp>
      <p:sp>
        <p:nvSpPr>
          <p:cNvPr id="2" name="CasellaDiTesto 1"/>
          <p:cNvSpPr txBox="1"/>
          <p:nvPr/>
        </p:nvSpPr>
        <p:spPr>
          <a:xfrm>
            <a:off x="323528" y="5733256"/>
            <a:ext cx="3168352" cy="584775"/>
          </a:xfrm>
          <a:prstGeom prst="rect">
            <a:avLst/>
          </a:prstGeom>
          <a:noFill/>
        </p:spPr>
        <p:txBody>
          <a:bodyPr wrap="square" rtlCol="0">
            <a:spAutoFit/>
          </a:bodyPr>
          <a:lstStyle/>
          <a:p>
            <a:pPr algn="ctr"/>
            <a:r>
              <a:rPr lang="it-IT" sz="1600" b="1" dirty="0">
                <a:latin typeface="Calibri" pitchFamily="34" charset="0"/>
                <a:cs typeface="Calibri" pitchFamily="34" charset="0"/>
              </a:rPr>
              <a:t>Procedimento di estrazione </a:t>
            </a:r>
          </a:p>
          <a:p>
            <a:pPr algn="ctr"/>
            <a:r>
              <a:rPr lang="it-IT" sz="1600" b="1" dirty="0">
                <a:latin typeface="Calibri" pitchFamily="34" charset="0"/>
                <a:cs typeface="Calibri" pitchFamily="34" charset="0"/>
              </a:rPr>
              <a:t>ad imbuto</a:t>
            </a:r>
          </a:p>
        </p:txBody>
      </p:sp>
      <p:sp>
        <p:nvSpPr>
          <p:cNvPr id="3" name="Rettangolo 2"/>
          <p:cNvSpPr/>
          <p:nvPr/>
        </p:nvSpPr>
        <p:spPr>
          <a:xfrm>
            <a:off x="4032448" y="3756809"/>
            <a:ext cx="4572000" cy="1400383"/>
          </a:xfrm>
          <a:prstGeom prst="rect">
            <a:avLst/>
          </a:prstGeom>
        </p:spPr>
        <p:txBody>
          <a:bodyPr>
            <a:spAutoFit/>
          </a:bodyPr>
          <a:lstStyle/>
          <a:p>
            <a:r>
              <a:rPr lang="it-IT" sz="1700" dirty="0">
                <a:latin typeface="Calibri" pitchFamily="34" charset="0"/>
                <a:cs typeface="Calibri" pitchFamily="34" charset="0"/>
              </a:rPr>
              <a:t>a questo tipo di campionamento si ricorre per necessità in quanto le stime con esso ottenibili sono di solito meno efficienti (maggior variabilità campionaria) di quelle calcolate applicando un campione casuale semplice</a:t>
            </a:r>
          </a:p>
        </p:txBody>
      </p:sp>
      <p:sp>
        <p:nvSpPr>
          <p:cNvPr id="5" name="CasellaDiTesto 4"/>
          <p:cNvSpPr txBox="1"/>
          <p:nvPr/>
        </p:nvSpPr>
        <p:spPr>
          <a:xfrm>
            <a:off x="5076056" y="5661248"/>
            <a:ext cx="3744416" cy="615553"/>
          </a:xfrm>
          <a:prstGeom prst="rect">
            <a:avLst/>
          </a:prstGeom>
          <a:noFill/>
        </p:spPr>
        <p:txBody>
          <a:bodyPr wrap="square" rtlCol="0">
            <a:spAutoFit/>
          </a:bodyPr>
          <a:lstStyle/>
          <a:p>
            <a:r>
              <a:rPr lang="it-IT" sz="1700" dirty="0">
                <a:latin typeface="Calibri" pitchFamily="34" charset="0"/>
                <a:cs typeface="Calibri" pitchFamily="34" charset="0"/>
              </a:rPr>
              <a:t>Nei diversi stadi è possibile ricorrere a</a:t>
            </a:r>
          </a:p>
          <a:p>
            <a:r>
              <a:rPr lang="it-IT" sz="1700" dirty="0">
                <a:latin typeface="Calibri" pitchFamily="34" charset="0"/>
                <a:cs typeface="Calibri" pitchFamily="34" charset="0"/>
              </a:rPr>
              <a:t>schemi di campionamento differenti</a:t>
            </a:r>
          </a:p>
        </p:txBody>
      </p:sp>
      <p:sp>
        <p:nvSpPr>
          <p:cNvPr id="138" name="AutoShape 22"/>
          <p:cNvSpPr>
            <a:spLocks noChangeArrowheads="1"/>
          </p:cNvSpPr>
          <p:nvPr/>
        </p:nvSpPr>
        <p:spPr bwMode="auto">
          <a:xfrm>
            <a:off x="4424164" y="5878984"/>
            <a:ext cx="576000" cy="214312"/>
          </a:xfrm>
          <a:prstGeom prst="rightArrow">
            <a:avLst>
              <a:gd name="adj1" fmla="val 50000"/>
              <a:gd name="adj2" fmla="val 85926"/>
            </a:avLst>
          </a:prstGeom>
          <a:solidFill>
            <a:srgbClr val="9A0000"/>
          </a:solidFill>
          <a:ln w="12700">
            <a:solidFill>
              <a:schemeClr val="tx1"/>
            </a:solidFill>
            <a:miter lim="800000"/>
            <a:headEnd/>
            <a:tailEnd/>
          </a:ln>
          <a:effectLst/>
          <a:extLst/>
        </p:spPr>
        <p:txBody>
          <a:bodyPr wrap="none" anchor="ctr"/>
          <a:lstStyle/>
          <a:p>
            <a:endParaRPr lang="it-IT"/>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po 4"/>
          <p:cNvGrpSpPr/>
          <p:nvPr/>
        </p:nvGrpSpPr>
        <p:grpSpPr>
          <a:xfrm>
            <a:off x="827584" y="1753071"/>
            <a:ext cx="7435472" cy="4988297"/>
            <a:chOff x="1309968" y="1993227"/>
            <a:chExt cx="6593048" cy="4748141"/>
          </a:xfrm>
        </p:grpSpPr>
        <p:sp>
          <p:nvSpPr>
            <p:cNvPr id="1079" name="Freeform 97"/>
            <p:cNvSpPr>
              <a:spLocks/>
            </p:cNvSpPr>
            <p:nvPr/>
          </p:nvSpPr>
          <p:spPr bwMode="auto">
            <a:xfrm>
              <a:off x="1309968" y="3679725"/>
              <a:ext cx="2404796" cy="3061643"/>
            </a:xfrm>
            <a:custGeom>
              <a:avLst/>
              <a:gdLst>
                <a:gd name="T0" fmla="*/ 0 w 5284"/>
                <a:gd name="T1" fmla="*/ 1223 h 6728"/>
                <a:gd name="T2" fmla="*/ 40 w 5284"/>
                <a:gd name="T3" fmla="*/ 1169 h 6728"/>
                <a:gd name="T4" fmla="*/ 154 w 5284"/>
                <a:gd name="T5" fmla="*/ 1031 h 6728"/>
                <a:gd name="T6" fmla="*/ 336 w 5284"/>
                <a:gd name="T7" fmla="*/ 844 h 6728"/>
                <a:gd name="T8" fmla="*/ 450 w 5284"/>
                <a:gd name="T9" fmla="*/ 743 h 6728"/>
                <a:gd name="T10" fmla="*/ 580 w 5284"/>
                <a:gd name="T11" fmla="*/ 643 h 6728"/>
                <a:gd name="T12" fmla="*/ 744 w 5284"/>
                <a:gd name="T13" fmla="*/ 528 h 6728"/>
                <a:gd name="T14" fmla="*/ 852 w 5284"/>
                <a:gd name="T15" fmla="*/ 467 h 6728"/>
                <a:gd name="T16" fmla="*/ 968 w 5284"/>
                <a:gd name="T17" fmla="*/ 422 h 6728"/>
                <a:gd name="T18" fmla="*/ 1159 w 5284"/>
                <a:gd name="T19" fmla="*/ 353 h 6728"/>
                <a:gd name="T20" fmla="*/ 1508 w 5284"/>
                <a:gd name="T21" fmla="*/ 223 h 6728"/>
                <a:gd name="T22" fmla="*/ 1725 w 5284"/>
                <a:gd name="T23" fmla="*/ 153 h 6728"/>
                <a:gd name="T24" fmla="*/ 1949 w 5284"/>
                <a:gd name="T25" fmla="*/ 110 h 6728"/>
                <a:gd name="T26" fmla="*/ 2317 w 5284"/>
                <a:gd name="T27" fmla="*/ 64 h 6728"/>
                <a:gd name="T28" fmla="*/ 2584 w 5284"/>
                <a:gd name="T29" fmla="*/ 39 h 6728"/>
                <a:gd name="T30" fmla="*/ 2749 w 5284"/>
                <a:gd name="T31" fmla="*/ 42 h 6728"/>
                <a:gd name="T32" fmla="*/ 2913 w 5284"/>
                <a:gd name="T33" fmla="*/ 55 h 6728"/>
                <a:gd name="T34" fmla="*/ 3186 w 5284"/>
                <a:gd name="T35" fmla="*/ 64 h 6728"/>
                <a:gd name="T36" fmla="*/ 3395 w 5284"/>
                <a:gd name="T37" fmla="*/ 57 h 6728"/>
                <a:gd name="T38" fmla="*/ 3552 w 5284"/>
                <a:gd name="T39" fmla="*/ 43 h 6728"/>
                <a:gd name="T40" fmla="*/ 3778 w 5284"/>
                <a:gd name="T41" fmla="*/ 10 h 6728"/>
                <a:gd name="T42" fmla="*/ 3881 w 5284"/>
                <a:gd name="T43" fmla="*/ 0 h 6728"/>
                <a:gd name="T44" fmla="*/ 3998 w 5284"/>
                <a:gd name="T45" fmla="*/ 3 h 6728"/>
                <a:gd name="T46" fmla="*/ 4147 w 5284"/>
                <a:gd name="T47" fmla="*/ 22 h 6728"/>
                <a:gd name="T48" fmla="*/ 4346 w 5284"/>
                <a:gd name="T49" fmla="*/ 64 h 6728"/>
                <a:gd name="T50" fmla="*/ 4461 w 5284"/>
                <a:gd name="T51" fmla="*/ 96 h 6728"/>
                <a:gd name="T52" fmla="*/ 4555 w 5284"/>
                <a:gd name="T53" fmla="*/ 131 h 6728"/>
                <a:gd name="T54" fmla="*/ 4701 w 5284"/>
                <a:gd name="T55" fmla="*/ 209 h 6728"/>
                <a:gd name="T56" fmla="*/ 4814 w 5284"/>
                <a:gd name="T57" fmla="*/ 285 h 6728"/>
                <a:gd name="T58" fmla="*/ 4925 w 5284"/>
                <a:gd name="T59" fmla="*/ 353 h 6728"/>
                <a:gd name="T60" fmla="*/ 4992 w 5284"/>
                <a:gd name="T61" fmla="*/ 463 h 6728"/>
                <a:gd name="T62" fmla="*/ 5069 w 5284"/>
                <a:gd name="T63" fmla="*/ 576 h 6728"/>
                <a:gd name="T64" fmla="*/ 5147 w 5284"/>
                <a:gd name="T65" fmla="*/ 722 h 6728"/>
                <a:gd name="T66" fmla="*/ 5182 w 5284"/>
                <a:gd name="T67" fmla="*/ 817 h 6728"/>
                <a:gd name="T68" fmla="*/ 5215 w 5284"/>
                <a:gd name="T69" fmla="*/ 933 h 6728"/>
                <a:gd name="T70" fmla="*/ 5260 w 5284"/>
                <a:gd name="T71" fmla="*/ 1113 h 6728"/>
                <a:gd name="T72" fmla="*/ 5284 w 5284"/>
                <a:gd name="T73" fmla="*/ 1234 h 6728"/>
                <a:gd name="T74" fmla="*/ 5272 w 5284"/>
                <a:gd name="T75" fmla="*/ 1349 h 6728"/>
                <a:gd name="T76" fmla="*/ 5215 w 5284"/>
                <a:gd name="T77" fmla="*/ 1512 h 6728"/>
                <a:gd name="T78" fmla="*/ 5156 w 5284"/>
                <a:gd name="T79" fmla="*/ 1634 h 6728"/>
                <a:gd name="T80" fmla="*/ 5096 w 5284"/>
                <a:gd name="T81" fmla="*/ 1717 h 6728"/>
                <a:gd name="T82" fmla="*/ 5036 w 5284"/>
                <a:gd name="T83" fmla="*/ 1774 h 6728"/>
                <a:gd name="T84" fmla="*/ 4971 w 5284"/>
                <a:gd name="T85" fmla="*/ 1816 h 6728"/>
                <a:gd name="T86" fmla="*/ 4823 w 5284"/>
                <a:gd name="T87" fmla="*/ 1909 h 6728"/>
                <a:gd name="T88" fmla="*/ 4735 w 5284"/>
                <a:gd name="T89" fmla="*/ 1982 h 6728"/>
                <a:gd name="T90" fmla="*/ 4635 w 5284"/>
                <a:gd name="T91" fmla="*/ 2092 h 6728"/>
                <a:gd name="T92" fmla="*/ 4426 w 5284"/>
                <a:gd name="T93" fmla="*/ 2343 h 6728"/>
                <a:gd name="T94" fmla="*/ 4303 w 5284"/>
                <a:gd name="T95" fmla="*/ 2501 h 6728"/>
                <a:gd name="T96" fmla="*/ 4201 w 5284"/>
                <a:gd name="T97" fmla="*/ 2671 h 6728"/>
                <a:gd name="T98" fmla="*/ 4056 w 5284"/>
                <a:gd name="T99" fmla="*/ 2962 h 6728"/>
                <a:gd name="T100" fmla="*/ 3936 w 5284"/>
                <a:gd name="T101" fmla="*/ 3219 h 6728"/>
                <a:gd name="T102" fmla="*/ 3876 w 5284"/>
                <a:gd name="T103" fmla="*/ 3382 h 6728"/>
                <a:gd name="T104" fmla="*/ 3835 w 5284"/>
                <a:gd name="T105" fmla="*/ 3553 h 6728"/>
                <a:gd name="T106" fmla="*/ 3767 w 5284"/>
                <a:gd name="T107" fmla="*/ 3831 h 6728"/>
                <a:gd name="T108" fmla="*/ 3655 w 5284"/>
                <a:gd name="T109" fmla="*/ 4277 h 6728"/>
                <a:gd name="T110" fmla="*/ 3602 w 5284"/>
                <a:gd name="T111" fmla="*/ 4550 h 6728"/>
                <a:gd name="T112" fmla="*/ 3559 w 5284"/>
                <a:gd name="T113" fmla="*/ 4826 h 6728"/>
                <a:gd name="T114" fmla="*/ 3525 w 5284"/>
                <a:gd name="T115" fmla="*/ 5020 h 6728"/>
                <a:gd name="T116" fmla="*/ 3476 w 5284"/>
                <a:gd name="T117" fmla="*/ 5280 h 6728"/>
                <a:gd name="T118" fmla="*/ 3270 w 5284"/>
                <a:gd name="T119" fmla="*/ 6303 h 6728"/>
                <a:gd name="T120" fmla="*/ 3186 w 5284"/>
                <a:gd name="T121" fmla="*/ 6728 h 6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84" h="6728">
                  <a:moveTo>
                    <a:pt x="0" y="1223"/>
                  </a:moveTo>
                  <a:lnTo>
                    <a:pt x="40" y="1169"/>
                  </a:lnTo>
                  <a:lnTo>
                    <a:pt x="154" y="1031"/>
                  </a:lnTo>
                  <a:lnTo>
                    <a:pt x="336" y="844"/>
                  </a:lnTo>
                  <a:lnTo>
                    <a:pt x="450" y="743"/>
                  </a:lnTo>
                  <a:lnTo>
                    <a:pt x="580" y="643"/>
                  </a:lnTo>
                  <a:lnTo>
                    <a:pt x="744" y="528"/>
                  </a:lnTo>
                  <a:lnTo>
                    <a:pt x="852" y="467"/>
                  </a:lnTo>
                  <a:lnTo>
                    <a:pt x="968" y="422"/>
                  </a:lnTo>
                  <a:lnTo>
                    <a:pt x="1159" y="353"/>
                  </a:lnTo>
                  <a:lnTo>
                    <a:pt x="1508" y="223"/>
                  </a:lnTo>
                  <a:lnTo>
                    <a:pt x="1725" y="153"/>
                  </a:lnTo>
                  <a:lnTo>
                    <a:pt x="1949" y="110"/>
                  </a:lnTo>
                  <a:lnTo>
                    <a:pt x="2317" y="64"/>
                  </a:lnTo>
                  <a:lnTo>
                    <a:pt x="2584" y="39"/>
                  </a:lnTo>
                  <a:lnTo>
                    <a:pt x="2749" y="42"/>
                  </a:lnTo>
                  <a:lnTo>
                    <a:pt x="2913" y="55"/>
                  </a:lnTo>
                  <a:lnTo>
                    <a:pt x="3186" y="64"/>
                  </a:lnTo>
                  <a:lnTo>
                    <a:pt x="3395" y="57"/>
                  </a:lnTo>
                  <a:lnTo>
                    <a:pt x="3552" y="43"/>
                  </a:lnTo>
                  <a:lnTo>
                    <a:pt x="3778" y="10"/>
                  </a:lnTo>
                  <a:lnTo>
                    <a:pt x="3881" y="0"/>
                  </a:lnTo>
                  <a:lnTo>
                    <a:pt x="3998" y="3"/>
                  </a:lnTo>
                  <a:lnTo>
                    <a:pt x="4147" y="22"/>
                  </a:lnTo>
                  <a:lnTo>
                    <a:pt x="4346" y="64"/>
                  </a:lnTo>
                  <a:lnTo>
                    <a:pt x="4461" y="96"/>
                  </a:lnTo>
                  <a:lnTo>
                    <a:pt x="4555" y="131"/>
                  </a:lnTo>
                  <a:lnTo>
                    <a:pt x="4701" y="209"/>
                  </a:lnTo>
                  <a:lnTo>
                    <a:pt x="4814" y="285"/>
                  </a:lnTo>
                  <a:lnTo>
                    <a:pt x="4925" y="353"/>
                  </a:lnTo>
                  <a:lnTo>
                    <a:pt x="4992" y="463"/>
                  </a:lnTo>
                  <a:lnTo>
                    <a:pt x="5069" y="576"/>
                  </a:lnTo>
                  <a:lnTo>
                    <a:pt x="5147" y="722"/>
                  </a:lnTo>
                  <a:lnTo>
                    <a:pt x="5182" y="817"/>
                  </a:lnTo>
                  <a:lnTo>
                    <a:pt x="5215" y="933"/>
                  </a:lnTo>
                  <a:lnTo>
                    <a:pt x="5260" y="1113"/>
                  </a:lnTo>
                  <a:lnTo>
                    <a:pt x="5284" y="1234"/>
                  </a:lnTo>
                  <a:lnTo>
                    <a:pt x="5272" y="1349"/>
                  </a:lnTo>
                  <a:lnTo>
                    <a:pt x="5215" y="1512"/>
                  </a:lnTo>
                  <a:lnTo>
                    <a:pt x="5156" y="1634"/>
                  </a:lnTo>
                  <a:lnTo>
                    <a:pt x="5096" y="1717"/>
                  </a:lnTo>
                  <a:lnTo>
                    <a:pt x="5036" y="1774"/>
                  </a:lnTo>
                  <a:lnTo>
                    <a:pt x="4971" y="1816"/>
                  </a:lnTo>
                  <a:lnTo>
                    <a:pt x="4823" y="1909"/>
                  </a:lnTo>
                  <a:lnTo>
                    <a:pt x="4735" y="1982"/>
                  </a:lnTo>
                  <a:lnTo>
                    <a:pt x="4635" y="2092"/>
                  </a:lnTo>
                  <a:lnTo>
                    <a:pt x="4426" y="2343"/>
                  </a:lnTo>
                  <a:lnTo>
                    <a:pt x="4303" y="2501"/>
                  </a:lnTo>
                  <a:lnTo>
                    <a:pt x="4201" y="2671"/>
                  </a:lnTo>
                  <a:lnTo>
                    <a:pt x="4056" y="2962"/>
                  </a:lnTo>
                  <a:lnTo>
                    <a:pt x="3936" y="3219"/>
                  </a:lnTo>
                  <a:lnTo>
                    <a:pt x="3876" y="3382"/>
                  </a:lnTo>
                  <a:lnTo>
                    <a:pt x="3835" y="3553"/>
                  </a:lnTo>
                  <a:lnTo>
                    <a:pt x="3767" y="3831"/>
                  </a:lnTo>
                  <a:lnTo>
                    <a:pt x="3655" y="4277"/>
                  </a:lnTo>
                  <a:lnTo>
                    <a:pt x="3602" y="4550"/>
                  </a:lnTo>
                  <a:lnTo>
                    <a:pt x="3559" y="4826"/>
                  </a:lnTo>
                  <a:lnTo>
                    <a:pt x="3525" y="5020"/>
                  </a:lnTo>
                  <a:lnTo>
                    <a:pt x="3476" y="5280"/>
                  </a:lnTo>
                  <a:lnTo>
                    <a:pt x="3270" y="6303"/>
                  </a:lnTo>
                  <a:lnTo>
                    <a:pt x="3186" y="6728"/>
                  </a:lnTo>
                </a:path>
              </a:pathLst>
            </a:custGeom>
            <a:noFill/>
            <a:ln w="44450">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1080" name="Freeform 98"/>
            <p:cNvSpPr>
              <a:spLocks/>
            </p:cNvSpPr>
            <p:nvPr/>
          </p:nvSpPr>
          <p:spPr bwMode="auto">
            <a:xfrm>
              <a:off x="3550894" y="3839499"/>
              <a:ext cx="4352122" cy="1055598"/>
            </a:xfrm>
            <a:custGeom>
              <a:avLst/>
              <a:gdLst>
                <a:gd name="T0" fmla="*/ 0 w 9559"/>
                <a:gd name="T1" fmla="*/ 0 h 2318"/>
                <a:gd name="T2" fmla="*/ 166 w 9559"/>
                <a:gd name="T3" fmla="*/ 94 h 2318"/>
                <a:gd name="T4" fmla="*/ 349 w 9559"/>
                <a:gd name="T5" fmla="*/ 187 h 2318"/>
                <a:gd name="T6" fmla="*/ 579 w 9559"/>
                <a:gd name="T7" fmla="*/ 290 h 2318"/>
                <a:gd name="T8" fmla="*/ 842 w 9559"/>
                <a:gd name="T9" fmla="*/ 405 h 2318"/>
                <a:gd name="T10" fmla="*/ 1004 w 9559"/>
                <a:gd name="T11" fmla="*/ 478 h 2318"/>
                <a:gd name="T12" fmla="*/ 1170 w 9559"/>
                <a:gd name="T13" fmla="*/ 528 h 2318"/>
                <a:gd name="T14" fmla="*/ 1448 w 9559"/>
                <a:gd name="T15" fmla="*/ 580 h 2318"/>
                <a:gd name="T16" fmla="*/ 1803 w 9559"/>
                <a:gd name="T17" fmla="*/ 636 h 2318"/>
                <a:gd name="T18" fmla="*/ 2070 w 9559"/>
                <a:gd name="T19" fmla="*/ 673 h 2318"/>
                <a:gd name="T20" fmla="*/ 2278 w 9559"/>
                <a:gd name="T21" fmla="*/ 693 h 2318"/>
                <a:gd name="T22" fmla="*/ 2458 w 9559"/>
                <a:gd name="T23" fmla="*/ 697 h 2318"/>
                <a:gd name="T24" fmla="*/ 2636 w 9559"/>
                <a:gd name="T25" fmla="*/ 686 h 2318"/>
                <a:gd name="T26" fmla="*/ 2847 w 9559"/>
                <a:gd name="T27" fmla="*/ 662 h 2318"/>
                <a:gd name="T28" fmla="*/ 3116 w 9559"/>
                <a:gd name="T29" fmla="*/ 626 h 2318"/>
                <a:gd name="T30" fmla="*/ 3476 w 9559"/>
                <a:gd name="T31" fmla="*/ 580 h 2318"/>
                <a:gd name="T32" fmla="*/ 3685 w 9559"/>
                <a:gd name="T33" fmla="*/ 547 h 2318"/>
                <a:gd name="T34" fmla="*/ 3839 w 9559"/>
                <a:gd name="T35" fmla="*/ 512 h 2318"/>
                <a:gd name="T36" fmla="*/ 3956 w 9559"/>
                <a:gd name="T37" fmla="*/ 475 h 2318"/>
                <a:gd name="T38" fmla="*/ 4055 w 9559"/>
                <a:gd name="T39" fmla="*/ 435 h 2318"/>
                <a:gd name="T40" fmla="*/ 4154 w 9559"/>
                <a:gd name="T41" fmla="*/ 396 h 2318"/>
                <a:gd name="T42" fmla="*/ 4270 w 9559"/>
                <a:gd name="T43" fmla="*/ 357 h 2318"/>
                <a:gd name="T44" fmla="*/ 4424 w 9559"/>
                <a:gd name="T45" fmla="*/ 322 h 2318"/>
                <a:gd name="T46" fmla="*/ 4634 w 9559"/>
                <a:gd name="T47" fmla="*/ 290 h 2318"/>
                <a:gd name="T48" fmla="*/ 4838 w 9559"/>
                <a:gd name="T49" fmla="*/ 267 h 2318"/>
                <a:gd name="T50" fmla="*/ 4991 w 9559"/>
                <a:gd name="T51" fmla="*/ 257 h 2318"/>
                <a:gd name="T52" fmla="*/ 5209 w 9559"/>
                <a:gd name="T53" fmla="*/ 261 h 2318"/>
                <a:gd name="T54" fmla="*/ 5430 w 9559"/>
                <a:gd name="T55" fmla="*/ 279 h 2318"/>
                <a:gd name="T56" fmla="*/ 5584 w 9559"/>
                <a:gd name="T57" fmla="*/ 287 h 2318"/>
                <a:gd name="T58" fmla="*/ 5793 w 9559"/>
                <a:gd name="T59" fmla="*/ 290 h 2318"/>
                <a:gd name="T60" fmla="*/ 6064 w 9559"/>
                <a:gd name="T61" fmla="*/ 281 h 2318"/>
                <a:gd name="T62" fmla="*/ 6229 w 9559"/>
                <a:gd name="T63" fmla="*/ 268 h 2318"/>
                <a:gd name="T64" fmla="*/ 6394 w 9559"/>
                <a:gd name="T65" fmla="*/ 265 h 2318"/>
                <a:gd name="T66" fmla="*/ 6663 w 9559"/>
                <a:gd name="T67" fmla="*/ 290 h 2318"/>
                <a:gd name="T68" fmla="*/ 7033 w 9559"/>
                <a:gd name="T69" fmla="*/ 332 h 2318"/>
                <a:gd name="T70" fmla="*/ 7262 w 9559"/>
                <a:gd name="T71" fmla="*/ 366 h 2318"/>
                <a:gd name="T72" fmla="*/ 7480 w 9559"/>
                <a:gd name="T73" fmla="*/ 435 h 2318"/>
                <a:gd name="T74" fmla="*/ 7821 w 9559"/>
                <a:gd name="T75" fmla="*/ 580 h 2318"/>
                <a:gd name="T76" fmla="*/ 8117 w 9559"/>
                <a:gd name="T77" fmla="*/ 713 h 2318"/>
                <a:gd name="T78" fmla="*/ 8295 w 9559"/>
                <a:gd name="T79" fmla="*/ 809 h 2318"/>
                <a:gd name="T80" fmla="*/ 8452 w 9559"/>
                <a:gd name="T81" fmla="*/ 936 h 2318"/>
                <a:gd name="T82" fmla="*/ 8690 w 9559"/>
                <a:gd name="T83" fmla="*/ 1159 h 2318"/>
                <a:gd name="T84" fmla="*/ 8891 w 9559"/>
                <a:gd name="T85" fmla="*/ 1364 h 2318"/>
                <a:gd name="T86" fmla="*/ 9066 w 9559"/>
                <a:gd name="T87" fmla="*/ 1568 h 2318"/>
                <a:gd name="T88" fmla="*/ 9216 w 9559"/>
                <a:gd name="T89" fmla="*/ 1763 h 2318"/>
                <a:gd name="T90" fmla="*/ 9338 w 9559"/>
                <a:gd name="T91" fmla="*/ 1941 h 2318"/>
                <a:gd name="T92" fmla="*/ 9434 w 9559"/>
                <a:gd name="T93" fmla="*/ 2093 h 2318"/>
                <a:gd name="T94" fmla="*/ 9503 w 9559"/>
                <a:gd name="T95" fmla="*/ 2213 h 2318"/>
                <a:gd name="T96" fmla="*/ 9559 w 9559"/>
                <a:gd name="T97" fmla="*/ 2318 h 2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559" h="2318">
                  <a:moveTo>
                    <a:pt x="0" y="0"/>
                  </a:moveTo>
                  <a:lnTo>
                    <a:pt x="166" y="94"/>
                  </a:lnTo>
                  <a:lnTo>
                    <a:pt x="349" y="187"/>
                  </a:lnTo>
                  <a:lnTo>
                    <a:pt x="579" y="290"/>
                  </a:lnTo>
                  <a:lnTo>
                    <a:pt x="842" y="405"/>
                  </a:lnTo>
                  <a:lnTo>
                    <a:pt x="1004" y="478"/>
                  </a:lnTo>
                  <a:lnTo>
                    <a:pt x="1170" y="528"/>
                  </a:lnTo>
                  <a:lnTo>
                    <a:pt x="1448" y="580"/>
                  </a:lnTo>
                  <a:lnTo>
                    <a:pt x="1803" y="636"/>
                  </a:lnTo>
                  <a:lnTo>
                    <a:pt x="2070" y="673"/>
                  </a:lnTo>
                  <a:lnTo>
                    <a:pt x="2278" y="693"/>
                  </a:lnTo>
                  <a:lnTo>
                    <a:pt x="2458" y="697"/>
                  </a:lnTo>
                  <a:lnTo>
                    <a:pt x="2636" y="686"/>
                  </a:lnTo>
                  <a:lnTo>
                    <a:pt x="2847" y="662"/>
                  </a:lnTo>
                  <a:lnTo>
                    <a:pt x="3116" y="626"/>
                  </a:lnTo>
                  <a:lnTo>
                    <a:pt x="3476" y="580"/>
                  </a:lnTo>
                  <a:lnTo>
                    <a:pt x="3685" y="547"/>
                  </a:lnTo>
                  <a:lnTo>
                    <a:pt x="3839" y="512"/>
                  </a:lnTo>
                  <a:lnTo>
                    <a:pt x="3956" y="475"/>
                  </a:lnTo>
                  <a:lnTo>
                    <a:pt x="4055" y="435"/>
                  </a:lnTo>
                  <a:lnTo>
                    <a:pt x="4154" y="396"/>
                  </a:lnTo>
                  <a:lnTo>
                    <a:pt x="4270" y="357"/>
                  </a:lnTo>
                  <a:lnTo>
                    <a:pt x="4424" y="322"/>
                  </a:lnTo>
                  <a:lnTo>
                    <a:pt x="4634" y="290"/>
                  </a:lnTo>
                  <a:lnTo>
                    <a:pt x="4838" y="267"/>
                  </a:lnTo>
                  <a:lnTo>
                    <a:pt x="4991" y="257"/>
                  </a:lnTo>
                  <a:lnTo>
                    <a:pt x="5209" y="261"/>
                  </a:lnTo>
                  <a:lnTo>
                    <a:pt x="5430" y="279"/>
                  </a:lnTo>
                  <a:lnTo>
                    <a:pt x="5584" y="287"/>
                  </a:lnTo>
                  <a:lnTo>
                    <a:pt x="5793" y="290"/>
                  </a:lnTo>
                  <a:lnTo>
                    <a:pt x="6064" y="281"/>
                  </a:lnTo>
                  <a:lnTo>
                    <a:pt x="6229" y="268"/>
                  </a:lnTo>
                  <a:lnTo>
                    <a:pt x="6394" y="265"/>
                  </a:lnTo>
                  <a:lnTo>
                    <a:pt x="6663" y="290"/>
                  </a:lnTo>
                  <a:lnTo>
                    <a:pt x="7033" y="332"/>
                  </a:lnTo>
                  <a:lnTo>
                    <a:pt x="7262" y="366"/>
                  </a:lnTo>
                  <a:lnTo>
                    <a:pt x="7480" y="435"/>
                  </a:lnTo>
                  <a:lnTo>
                    <a:pt x="7821" y="580"/>
                  </a:lnTo>
                  <a:lnTo>
                    <a:pt x="8117" y="713"/>
                  </a:lnTo>
                  <a:lnTo>
                    <a:pt x="8295" y="809"/>
                  </a:lnTo>
                  <a:lnTo>
                    <a:pt x="8452" y="936"/>
                  </a:lnTo>
                  <a:lnTo>
                    <a:pt x="8690" y="1159"/>
                  </a:lnTo>
                  <a:lnTo>
                    <a:pt x="8891" y="1364"/>
                  </a:lnTo>
                  <a:lnTo>
                    <a:pt x="9066" y="1568"/>
                  </a:lnTo>
                  <a:lnTo>
                    <a:pt x="9216" y="1763"/>
                  </a:lnTo>
                  <a:lnTo>
                    <a:pt x="9338" y="1941"/>
                  </a:lnTo>
                  <a:lnTo>
                    <a:pt x="9434" y="2093"/>
                  </a:lnTo>
                  <a:lnTo>
                    <a:pt x="9503" y="2213"/>
                  </a:lnTo>
                  <a:lnTo>
                    <a:pt x="9559" y="2318"/>
                  </a:lnTo>
                </a:path>
              </a:pathLst>
            </a:custGeom>
            <a:noFill/>
            <a:ln w="4445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1081" name="Freeform 99"/>
            <p:cNvSpPr>
              <a:spLocks/>
            </p:cNvSpPr>
            <p:nvPr/>
          </p:nvSpPr>
          <p:spPr bwMode="auto">
            <a:xfrm>
              <a:off x="5793186" y="1993227"/>
              <a:ext cx="2109830" cy="1978734"/>
            </a:xfrm>
            <a:custGeom>
              <a:avLst/>
              <a:gdLst>
                <a:gd name="T0" fmla="*/ 0 w 4635"/>
                <a:gd name="T1" fmla="*/ 4346 h 4346"/>
                <a:gd name="T2" fmla="*/ 49 w 4635"/>
                <a:gd name="T3" fmla="*/ 4330 h 4346"/>
                <a:gd name="T4" fmla="*/ 182 w 4635"/>
                <a:gd name="T5" fmla="*/ 4278 h 4346"/>
                <a:gd name="T6" fmla="*/ 367 w 4635"/>
                <a:gd name="T7" fmla="*/ 4188 h 4346"/>
                <a:gd name="T8" fmla="*/ 579 w 4635"/>
                <a:gd name="T9" fmla="*/ 4056 h 4346"/>
                <a:gd name="T10" fmla="*/ 781 w 4635"/>
                <a:gd name="T11" fmla="*/ 3903 h 4346"/>
                <a:gd name="T12" fmla="*/ 894 w 4635"/>
                <a:gd name="T13" fmla="*/ 3795 h 4346"/>
                <a:gd name="T14" fmla="*/ 994 w 4635"/>
                <a:gd name="T15" fmla="*/ 3673 h 4346"/>
                <a:gd name="T16" fmla="*/ 1158 w 4635"/>
                <a:gd name="T17" fmla="*/ 3477 h 4346"/>
                <a:gd name="T18" fmla="*/ 1321 w 4635"/>
                <a:gd name="T19" fmla="*/ 3274 h 4346"/>
                <a:gd name="T20" fmla="*/ 1430 w 4635"/>
                <a:gd name="T21" fmla="*/ 3110 h 4346"/>
                <a:gd name="T22" fmla="*/ 1505 w 4635"/>
                <a:gd name="T23" fmla="*/ 2975 h 4346"/>
                <a:gd name="T24" fmla="*/ 1565 w 4635"/>
                <a:gd name="T25" fmla="*/ 2858 h 4346"/>
                <a:gd name="T26" fmla="*/ 1628 w 4635"/>
                <a:gd name="T27" fmla="*/ 2744 h 4346"/>
                <a:gd name="T28" fmla="*/ 1713 w 4635"/>
                <a:gd name="T29" fmla="*/ 2624 h 4346"/>
                <a:gd name="T30" fmla="*/ 1841 w 4635"/>
                <a:gd name="T31" fmla="*/ 2486 h 4346"/>
                <a:gd name="T32" fmla="*/ 2028 w 4635"/>
                <a:gd name="T33" fmla="*/ 2318 h 4346"/>
                <a:gd name="T34" fmla="*/ 2207 w 4635"/>
                <a:gd name="T35" fmla="*/ 2182 h 4346"/>
                <a:gd name="T36" fmla="*/ 2353 w 4635"/>
                <a:gd name="T37" fmla="*/ 2098 h 4346"/>
                <a:gd name="T38" fmla="*/ 2478 w 4635"/>
                <a:gd name="T39" fmla="*/ 2047 h 4346"/>
                <a:gd name="T40" fmla="*/ 2592 w 4635"/>
                <a:gd name="T41" fmla="*/ 2016 h 4346"/>
                <a:gd name="T42" fmla="*/ 2708 w 4635"/>
                <a:gd name="T43" fmla="*/ 1986 h 4346"/>
                <a:gd name="T44" fmla="*/ 2838 w 4635"/>
                <a:gd name="T45" fmla="*/ 1941 h 4346"/>
                <a:gd name="T46" fmla="*/ 2994 w 4635"/>
                <a:gd name="T47" fmla="*/ 1864 h 4346"/>
                <a:gd name="T48" fmla="*/ 3187 w 4635"/>
                <a:gd name="T49" fmla="*/ 1739 h 4346"/>
                <a:gd name="T50" fmla="*/ 3491 w 4635"/>
                <a:gd name="T51" fmla="*/ 1510 h 4346"/>
                <a:gd name="T52" fmla="*/ 3664 w 4635"/>
                <a:gd name="T53" fmla="*/ 1353 h 4346"/>
                <a:gd name="T54" fmla="*/ 3814 w 4635"/>
                <a:gd name="T55" fmla="*/ 1170 h 4346"/>
                <a:gd name="T56" fmla="*/ 4056 w 4635"/>
                <a:gd name="T57" fmla="*/ 869 h 4346"/>
                <a:gd name="T58" fmla="*/ 4184 w 4635"/>
                <a:gd name="T59" fmla="*/ 704 h 4346"/>
                <a:gd name="T60" fmla="*/ 4299 w 4635"/>
                <a:gd name="T61" fmla="*/ 546 h 4346"/>
                <a:gd name="T62" fmla="*/ 4481 w 4635"/>
                <a:gd name="T63" fmla="*/ 268 h 4346"/>
                <a:gd name="T64" fmla="*/ 4595 w 4635"/>
                <a:gd name="T65" fmla="*/ 73 h 4346"/>
                <a:gd name="T66" fmla="*/ 4635 w 4635"/>
                <a:gd name="T67" fmla="*/ 0 h 4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635" h="4346">
                  <a:moveTo>
                    <a:pt x="0" y="4346"/>
                  </a:moveTo>
                  <a:lnTo>
                    <a:pt x="49" y="4330"/>
                  </a:lnTo>
                  <a:lnTo>
                    <a:pt x="182" y="4278"/>
                  </a:lnTo>
                  <a:lnTo>
                    <a:pt x="367" y="4188"/>
                  </a:lnTo>
                  <a:lnTo>
                    <a:pt x="579" y="4056"/>
                  </a:lnTo>
                  <a:lnTo>
                    <a:pt x="781" y="3903"/>
                  </a:lnTo>
                  <a:lnTo>
                    <a:pt x="894" y="3795"/>
                  </a:lnTo>
                  <a:lnTo>
                    <a:pt x="994" y="3673"/>
                  </a:lnTo>
                  <a:lnTo>
                    <a:pt x="1158" y="3477"/>
                  </a:lnTo>
                  <a:lnTo>
                    <a:pt x="1321" y="3274"/>
                  </a:lnTo>
                  <a:lnTo>
                    <a:pt x="1430" y="3110"/>
                  </a:lnTo>
                  <a:lnTo>
                    <a:pt x="1505" y="2975"/>
                  </a:lnTo>
                  <a:lnTo>
                    <a:pt x="1565" y="2858"/>
                  </a:lnTo>
                  <a:lnTo>
                    <a:pt x="1628" y="2744"/>
                  </a:lnTo>
                  <a:lnTo>
                    <a:pt x="1713" y="2624"/>
                  </a:lnTo>
                  <a:lnTo>
                    <a:pt x="1841" y="2486"/>
                  </a:lnTo>
                  <a:lnTo>
                    <a:pt x="2028" y="2318"/>
                  </a:lnTo>
                  <a:lnTo>
                    <a:pt x="2207" y="2182"/>
                  </a:lnTo>
                  <a:lnTo>
                    <a:pt x="2353" y="2098"/>
                  </a:lnTo>
                  <a:lnTo>
                    <a:pt x="2478" y="2047"/>
                  </a:lnTo>
                  <a:lnTo>
                    <a:pt x="2592" y="2016"/>
                  </a:lnTo>
                  <a:lnTo>
                    <a:pt x="2708" y="1986"/>
                  </a:lnTo>
                  <a:lnTo>
                    <a:pt x="2838" y="1941"/>
                  </a:lnTo>
                  <a:lnTo>
                    <a:pt x="2994" y="1864"/>
                  </a:lnTo>
                  <a:lnTo>
                    <a:pt x="3187" y="1739"/>
                  </a:lnTo>
                  <a:lnTo>
                    <a:pt x="3491" y="1510"/>
                  </a:lnTo>
                  <a:lnTo>
                    <a:pt x="3664" y="1353"/>
                  </a:lnTo>
                  <a:lnTo>
                    <a:pt x="3814" y="1170"/>
                  </a:lnTo>
                  <a:lnTo>
                    <a:pt x="4056" y="869"/>
                  </a:lnTo>
                  <a:lnTo>
                    <a:pt x="4184" y="704"/>
                  </a:lnTo>
                  <a:lnTo>
                    <a:pt x="4299" y="546"/>
                  </a:lnTo>
                  <a:lnTo>
                    <a:pt x="4481" y="268"/>
                  </a:lnTo>
                  <a:lnTo>
                    <a:pt x="4595" y="73"/>
                  </a:lnTo>
                  <a:lnTo>
                    <a:pt x="4635" y="0"/>
                  </a:lnTo>
                </a:path>
              </a:pathLst>
            </a:custGeom>
            <a:noFill/>
            <a:ln w="44450">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1082" name="Freeform 100"/>
            <p:cNvSpPr>
              <a:spLocks/>
            </p:cNvSpPr>
            <p:nvPr/>
          </p:nvSpPr>
          <p:spPr bwMode="auto">
            <a:xfrm>
              <a:off x="2629124" y="2151635"/>
              <a:ext cx="697814" cy="1559499"/>
            </a:xfrm>
            <a:custGeom>
              <a:avLst/>
              <a:gdLst>
                <a:gd name="T0" fmla="*/ 579 w 1533"/>
                <a:gd name="T1" fmla="*/ 3426 h 3426"/>
                <a:gd name="T2" fmla="*/ 674 w 1533"/>
                <a:gd name="T3" fmla="*/ 3361 h 3426"/>
                <a:gd name="T4" fmla="*/ 768 w 1533"/>
                <a:gd name="T5" fmla="*/ 3284 h 3426"/>
                <a:gd name="T6" fmla="*/ 870 w 1533"/>
                <a:gd name="T7" fmla="*/ 3182 h 3426"/>
                <a:gd name="T8" fmla="*/ 984 w 1533"/>
                <a:gd name="T9" fmla="*/ 3042 h 3426"/>
                <a:gd name="T10" fmla="*/ 1045 w 1533"/>
                <a:gd name="T11" fmla="*/ 2950 h 3426"/>
                <a:gd name="T12" fmla="*/ 1090 w 1533"/>
                <a:gd name="T13" fmla="*/ 2852 h 3426"/>
                <a:gd name="T14" fmla="*/ 1159 w 1533"/>
                <a:gd name="T15" fmla="*/ 2692 h 3426"/>
                <a:gd name="T16" fmla="*/ 1289 w 1533"/>
                <a:gd name="T17" fmla="*/ 2396 h 3426"/>
                <a:gd name="T18" fmla="*/ 1359 w 1533"/>
                <a:gd name="T19" fmla="*/ 2213 h 3426"/>
                <a:gd name="T20" fmla="*/ 1402 w 1533"/>
                <a:gd name="T21" fmla="*/ 2024 h 3426"/>
                <a:gd name="T22" fmla="*/ 1449 w 1533"/>
                <a:gd name="T23" fmla="*/ 1713 h 3426"/>
                <a:gd name="T24" fmla="*/ 1472 w 1533"/>
                <a:gd name="T25" fmla="*/ 1581 h 3426"/>
                <a:gd name="T26" fmla="*/ 1497 w 1533"/>
                <a:gd name="T27" fmla="*/ 1478 h 3426"/>
                <a:gd name="T28" fmla="*/ 1533 w 1533"/>
                <a:gd name="T29" fmla="*/ 1327 h 3426"/>
                <a:gd name="T30" fmla="*/ 1528 w 1533"/>
                <a:gd name="T31" fmla="*/ 1184 h 3426"/>
                <a:gd name="T32" fmla="*/ 1499 w 1533"/>
                <a:gd name="T33" fmla="*/ 1093 h 3426"/>
                <a:gd name="T34" fmla="*/ 1449 w 1533"/>
                <a:gd name="T35" fmla="*/ 979 h 3426"/>
                <a:gd name="T36" fmla="*/ 1392 w 1533"/>
                <a:gd name="T37" fmla="*/ 874 h 3426"/>
                <a:gd name="T38" fmla="*/ 1339 w 1533"/>
                <a:gd name="T39" fmla="*/ 799 h 3426"/>
                <a:gd name="T40" fmla="*/ 1230 w 1533"/>
                <a:gd name="T41" fmla="*/ 703 h 3426"/>
                <a:gd name="T42" fmla="*/ 1084 w 1533"/>
                <a:gd name="T43" fmla="*/ 622 h 3426"/>
                <a:gd name="T44" fmla="*/ 987 w 1533"/>
                <a:gd name="T45" fmla="*/ 566 h 3426"/>
                <a:gd name="T46" fmla="*/ 870 w 1533"/>
                <a:gd name="T47" fmla="*/ 490 h 3426"/>
                <a:gd name="T48" fmla="*/ 580 w 1533"/>
                <a:gd name="T49" fmla="*/ 303 h 3426"/>
                <a:gd name="T50" fmla="*/ 357 w 1533"/>
                <a:gd name="T51" fmla="*/ 180 h 3426"/>
                <a:gd name="T52" fmla="*/ 174 w 1533"/>
                <a:gd name="T53" fmla="*/ 90 h 3426"/>
                <a:gd name="T54" fmla="*/ 0 w 1533"/>
                <a:gd name="T55" fmla="*/ 0 h 3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33" h="3426">
                  <a:moveTo>
                    <a:pt x="579" y="3426"/>
                  </a:moveTo>
                  <a:lnTo>
                    <a:pt x="674" y="3361"/>
                  </a:lnTo>
                  <a:lnTo>
                    <a:pt x="768" y="3284"/>
                  </a:lnTo>
                  <a:lnTo>
                    <a:pt x="870" y="3182"/>
                  </a:lnTo>
                  <a:lnTo>
                    <a:pt x="984" y="3042"/>
                  </a:lnTo>
                  <a:lnTo>
                    <a:pt x="1045" y="2950"/>
                  </a:lnTo>
                  <a:lnTo>
                    <a:pt x="1090" y="2852"/>
                  </a:lnTo>
                  <a:lnTo>
                    <a:pt x="1159" y="2692"/>
                  </a:lnTo>
                  <a:lnTo>
                    <a:pt x="1289" y="2396"/>
                  </a:lnTo>
                  <a:lnTo>
                    <a:pt x="1359" y="2213"/>
                  </a:lnTo>
                  <a:lnTo>
                    <a:pt x="1402" y="2024"/>
                  </a:lnTo>
                  <a:lnTo>
                    <a:pt x="1449" y="1713"/>
                  </a:lnTo>
                  <a:lnTo>
                    <a:pt x="1472" y="1581"/>
                  </a:lnTo>
                  <a:lnTo>
                    <a:pt x="1497" y="1478"/>
                  </a:lnTo>
                  <a:lnTo>
                    <a:pt x="1533" y="1327"/>
                  </a:lnTo>
                  <a:lnTo>
                    <a:pt x="1528" y="1184"/>
                  </a:lnTo>
                  <a:lnTo>
                    <a:pt x="1499" y="1093"/>
                  </a:lnTo>
                  <a:lnTo>
                    <a:pt x="1449" y="979"/>
                  </a:lnTo>
                  <a:lnTo>
                    <a:pt x="1392" y="874"/>
                  </a:lnTo>
                  <a:lnTo>
                    <a:pt x="1339" y="799"/>
                  </a:lnTo>
                  <a:lnTo>
                    <a:pt x="1230" y="703"/>
                  </a:lnTo>
                  <a:lnTo>
                    <a:pt x="1084" y="622"/>
                  </a:lnTo>
                  <a:lnTo>
                    <a:pt x="987" y="566"/>
                  </a:lnTo>
                  <a:lnTo>
                    <a:pt x="870" y="490"/>
                  </a:lnTo>
                  <a:lnTo>
                    <a:pt x="580" y="303"/>
                  </a:lnTo>
                  <a:lnTo>
                    <a:pt x="357" y="180"/>
                  </a:lnTo>
                  <a:lnTo>
                    <a:pt x="174" y="90"/>
                  </a:lnTo>
                  <a:lnTo>
                    <a:pt x="0" y="0"/>
                  </a:lnTo>
                </a:path>
              </a:pathLst>
            </a:custGeom>
            <a:noFill/>
            <a:ln w="44450">
              <a:solidFill>
                <a:schemeClr val="tx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grpSp>
      <p:sp>
        <p:nvSpPr>
          <p:cNvPr id="847" name="Freeform 37"/>
          <p:cNvSpPr>
            <a:spLocks/>
          </p:cNvSpPr>
          <p:nvPr/>
        </p:nvSpPr>
        <p:spPr bwMode="auto">
          <a:xfrm>
            <a:off x="4992217" y="4351961"/>
            <a:ext cx="46430" cy="49161"/>
          </a:xfrm>
          <a:custGeom>
            <a:avLst/>
            <a:gdLst>
              <a:gd name="T0" fmla="*/ 102 w 102"/>
              <a:gd name="T1" fmla="*/ 15 h 109"/>
              <a:gd name="T2" fmla="*/ 95 w 102"/>
              <a:gd name="T3" fmla="*/ 21 h 109"/>
              <a:gd name="T4" fmla="*/ 86 w 102"/>
              <a:gd name="T5" fmla="*/ 32 h 109"/>
              <a:gd name="T6" fmla="*/ 77 w 102"/>
              <a:gd name="T7" fmla="*/ 45 h 109"/>
              <a:gd name="T8" fmla="*/ 71 w 102"/>
              <a:gd name="T9" fmla="*/ 63 h 109"/>
              <a:gd name="T10" fmla="*/ 62 w 102"/>
              <a:gd name="T11" fmla="*/ 81 h 109"/>
              <a:gd name="T12" fmla="*/ 54 w 102"/>
              <a:gd name="T13" fmla="*/ 95 h 109"/>
              <a:gd name="T14" fmla="*/ 43 w 102"/>
              <a:gd name="T15" fmla="*/ 105 h 109"/>
              <a:gd name="T16" fmla="*/ 35 w 102"/>
              <a:gd name="T17" fmla="*/ 109 h 109"/>
              <a:gd name="T18" fmla="*/ 32 w 102"/>
              <a:gd name="T19" fmla="*/ 96 h 109"/>
              <a:gd name="T20" fmla="*/ 27 w 102"/>
              <a:gd name="T21" fmla="*/ 85 h 109"/>
              <a:gd name="T22" fmla="*/ 19 w 102"/>
              <a:gd name="T23" fmla="*/ 72 h 109"/>
              <a:gd name="T24" fmla="*/ 12 w 102"/>
              <a:gd name="T25" fmla="*/ 60 h 109"/>
              <a:gd name="T26" fmla="*/ 8 w 102"/>
              <a:gd name="T27" fmla="*/ 46 h 109"/>
              <a:gd name="T28" fmla="*/ 6 w 102"/>
              <a:gd name="T29" fmla="*/ 32 h 109"/>
              <a:gd name="T30" fmla="*/ 1 w 102"/>
              <a:gd name="T31" fmla="*/ 19 h 109"/>
              <a:gd name="T32" fmla="*/ 0 w 102"/>
              <a:gd name="T33" fmla="*/ 12 h 109"/>
              <a:gd name="T34" fmla="*/ 1 w 102"/>
              <a:gd name="T35" fmla="*/ 6 h 109"/>
              <a:gd name="T36" fmla="*/ 5 w 102"/>
              <a:gd name="T3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109">
                <a:moveTo>
                  <a:pt x="102" y="15"/>
                </a:moveTo>
                <a:lnTo>
                  <a:pt x="95" y="21"/>
                </a:lnTo>
                <a:lnTo>
                  <a:pt x="86" y="32"/>
                </a:lnTo>
                <a:lnTo>
                  <a:pt x="77" y="45"/>
                </a:lnTo>
                <a:lnTo>
                  <a:pt x="71" y="63"/>
                </a:lnTo>
                <a:lnTo>
                  <a:pt x="62" y="81"/>
                </a:lnTo>
                <a:lnTo>
                  <a:pt x="54" y="95"/>
                </a:lnTo>
                <a:lnTo>
                  <a:pt x="43" y="105"/>
                </a:lnTo>
                <a:lnTo>
                  <a:pt x="35" y="109"/>
                </a:lnTo>
                <a:lnTo>
                  <a:pt x="32" y="96"/>
                </a:lnTo>
                <a:lnTo>
                  <a:pt x="27" y="85"/>
                </a:lnTo>
                <a:lnTo>
                  <a:pt x="19" y="72"/>
                </a:lnTo>
                <a:lnTo>
                  <a:pt x="12" y="60"/>
                </a:lnTo>
                <a:lnTo>
                  <a:pt x="8" y="46"/>
                </a:lnTo>
                <a:lnTo>
                  <a:pt x="6" y="32"/>
                </a:lnTo>
                <a:lnTo>
                  <a:pt x="1" y="19"/>
                </a:lnTo>
                <a:lnTo>
                  <a:pt x="0" y="12"/>
                </a:lnTo>
                <a:lnTo>
                  <a:pt x="1" y="6"/>
                </a:lnTo>
                <a:lnTo>
                  <a:pt x="5"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861" name="Freeform 51"/>
          <p:cNvSpPr>
            <a:spLocks/>
          </p:cNvSpPr>
          <p:nvPr/>
        </p:nvSpPr>
        <p:spPr bwMode="auto">
          <a:xfrm>
            <a:off x="1453984" y="3607717"/>
            <a:ext cx="2404796" cy="3061643"/>
          </a:xfrm>
          <a:custGeom>
            <a:avLst/>
            <a:gdLst>
              <a:gd name="T0" fmla="*/ 0 w 5284"/>
              <a:gd name="T1" fmla="*/ 1223 h 6728"/>
              <a:gd name="T2" fmla="*/ 40 w 5284"/>
              <a:gd name="T3" fmla="*/ 1169 h 6728"/>
              <a:gd name="T4" fmla="*/ 154 w 5284"/>
              <a:gd name="T5" fmla="*/ 1031 h 6728"/>
              <a:gd name="T6" fmla="*/ 336 w 5284"/>
              <a:gd name="T7" fmla="*/ 844 h 6728"/>
              <a:gd name="T8" fmla="*/ 450 w 5284"/>
              <a:gd name="T9" fmla="*/ 743 h 6728"/>
              <a:gd name="T10" fmla="*/ 580 w 5284"/>
              <a:gd name="T11" fmla="*/ 643 h 6728"/>
              <a:gd name="T12" fmla="*/ 744 w 5284"/>
              <a:gd name="T13" fmla="*/ 528 h 6728"/>
              <a:gd name="T14" fmla="*/ 852 w 5284"/>
              <a:gd name="T15" fmla="*/ 467 h 6728"/>
              <a:gd name="T16" fmla="*/ 968 w 5284"/>
              <a:gd name="T17" fmla="*/ 422 h 6728"/>
              <a:gd name="T18" fmla="*/ 1159 w 5284"/>
              <a:gd name="T19" fmla="*/ 353 h 6728"/>
              <a:gd name="T20" fmla="*/ 1508 w 5284"/>
              <a:gd name="T21" fmla="*/ 223 h 6728"/>
              <a:gd name="T22" fmla="*/ 1725 w 5284"/>
              <a:gd name="T23" fmla="*/ 153 h 6728"/>
              <a:gd name="T24" fmla="*/ 1949 w 5284"/>
              <a:gd name="T25" fmla="*/ 110 h 6728"/>
              <a:gd name="T26" fmla="*/ 2317 w 5284"/>
              <a:gd name="T27" fmla="*/ 64 h 6728"/>
              <a:gd name="T28" fmla="*/ 2584 w 5284"/>
              <a:gd name="T29" fmla="*/ 39 h 6728"/>
              <a:gd name="T30" fmla="*/ 2749 w 5284"/>
              <a:gd name="T31" fmla="*/ 42 h 6728"/>
              <a:gd name="T32" fmla="*/ 2913 w 5284"/>
              <a:gd name="T33" fmla="*/ 55 h 6728"/>
              <a:gd name="T34" fmla="*/ 3186 w 5284"/>
              <a:gd name="T35" fmla="*/ 64 h 6728"/>
              <a:gd name="T36" fmla="*/ 3395 w 5284"/>
              <a:gd name="T37" fmla="*/ 57 h 6728"/>
              <a:gd name="T38" fmla="*/ 3552 w 5284"/>
              <a:gd name="T39" fmla="*/ 43 h 6728"/>
              <a:gd name="T40" fmla="*/ 3778 w 5284"/>
              <a:gd name="T41" fmla="*/ 10 h 6728"/>
              <a:gd name="T42" fmla="*/ 3881 w 5284"/>
              <a:gd name="T43" fmla="*/ 0 h 6728"/>
              <a:gd name="T44" fmla="*/ 3998 w 5284"/>
              <a:gd name="T45" fmla="*/ 3 h 6728"/>
              <a:gd name="T46" fmla="*/ 4147 w 5284"/>
              <a:gd name="T47" fmla="*/ 22 h 6728"/>
              <a:gd name="T48" fmla="*/ 4346 w 5284"/>
              <a:gd name="T49" fmla="*/ 64 h 6728"/>
              <a:gd name="T50" fmla="*/ 4461 w 5284"/>
              <a:gd name="T51" fmla="*/ 96 h 6728"/>
              <a:gd name="T52" fmla="*/ 4555 w 5284"/>
              <a:gd name="T53" fmla="*/ 131 h 6728"/>
              <a:gd name="T54" fmla="*/ 4701 w 5284"/>
              <a:gd name="T55" fmla="*/ 209 h 6728"/>
              <a:gd name="T56" fmla="*/ 4814 w 5284"/>
              <a:gd name="T57" fmla="*/ 285 h 6728"/>
              <a:gd name="T58" fmla="*/ 4925 w 5284"/>
              <a:gd name="T59" fmla="*/ 353 h 6728"/>
              <a:gd name="T60" fmla="*/ 4992 w 5284"/>
              <a:gd name="T61" fmla="*/ 463 h 6728"/>
              <a:gd name="T62" fmla="*/ 5069 w 5284"/>
              <a:gd name="T63" fmla="*/ 576 h 6728"/>
              <a:gd name="T64" fmla="*/ 5147 w 5284"/>
              <a:gd name="T65" fmla="*/ 722 h 6728"/>
              <a:gd name="T66" fmla="*/ 5182 w 5284"/>
              <a:gd name="T67" fmla="*/ 817 h 6728"/>
              <a:gd name="T68" fmla="*/ 5215 w 5284"/>
              <a:gd name="T69" fmla="*/ 933 h 6728"/>
              <a:gd name="T70" fmla="*/ 5260 w 5284"/>
              <a:gd name="T71" fmla="*/ 1113 h 6728"/>
              <a:gd name="T72" fmla="*/ 5284 w 5284"/>
              <a:gd name="T73" fmla="*/ 1234 h 6728"/>
              <a:gd name="T74" fmla="*/ 5272 w 5284"/>
              <a:gd name="T75" fmla="*/ 1349 h 6728"/>
              <a:gd name="T76" fmla="*/ 5215 w 5284"/>
              <a:gd name="T77" fmla="*/ 1512 h 6728"/>
              <a:gd name="T78" fmla="*/ 5156 w 5284"/>
              <a:gd name="T79" fmla="*/ 1634 h 6728"/>
              <a:gd name="T80" fmla="*/ 5096 w 5284"/>
              <a:gd name="T81" fmla="*/ 1717 h 6728"/>
              <a:gd name="T82" fmla="*/ 5036 w 5284"/>
              <a:gd name="T83" fmla="*/ 1774 h 6728"/>
              <a:gd name="T84" fmla="*/ 4971 w 5284"/>
              <a:gd name="T85" fmla="*/ 1816 h 6728"/>
              <a:gd name="T86" fmla="*/ 4823 w 5284"/>
              <a:gd name="T87" fmla="*/ 1909 h 6728"/>
              <a:gd name="T88" fmla="*/ 4735 w 5284"/>
              <a:gd name="T89" fmla="*/ 1982 h 6728"/>
              <a:gd name="T90" fmla="*/ 4635 w 5284"/>
              <a:gd name="T91" fmla="*/ 2092 h 6728"/>
              <a:gd name="T92" fmla="*/ 4426 w 5284"/>
              <a:gd name="T93" fmla="*/ 2343 h 6728"/>
              <a:gd name="T94" fmla="*/ 4303 w 5284"/>
              <a:gd name="T95" fmla="*/ 2501 h 6728"/>
              <a:gd name="T96" fmla="*/ 4201 w 5284"/>
              <a:gd name="T97" fmla="*/ 2671 h 6728"/>
              <a:gd name="T98" fmla="*/ 4056 w 5284"/>
              <a:gd name="T99" fmla="*/ 2962 h 6728"/>
              <a:gd name="T100" fmla="*/ 3936 w 5284"/>
              <a:gd name="T101" fmla="*/ 3219 h 6728"/>
              <a:gd name="T102" fmla="*/ 3876 w 5284"/>
              <a:gd name="T103" fmla="*/ 3382 h 6728"/>
              <a:gd name="T104" fmla="*/ 3835 w 5284"/>
              <a:gd name="T105" fmla="*/ 3553 h 6728"/>
              <a:gd name="T106" fmla="*/ 3767 w 5284"/>
              <a:gd name="T107" fmla="*/ 3831 h 6728"/>
              <a:gd name="T108" fmla="*/ 3655 w 5284"/>
              <a:gd name="T109" fmla="*/ 4277 h 6728"/>
              <a:gd name="T110" fmla="*/ 3602 w 5284"/>
              <a:gd name="T111" fmla="*/ 4550 h 6728"/>
              <a:gd name="T112" fmla="*/ 3559 w 5284"/>
              <a:gd name="T113" fmla="*/ 4826 h 6728"/>
              <a:gd name="T114" fmla="*/ 3525 w 5284"/>
              <a:gd name="T115" fmla="*/ 5020 h 6728"/>
              <a:gd name="T116" fmla="*/ 3476 w 5284"/>
              <a:gd name="T117" fmla="*/ 5280 h 6728"/>
              <a:gd name="T118" fmla="*/ 3270 w 5284"/>
              <a:gd name="T119" fmla="*/ 6303 h 6728"/>
              <a:gd name="T120" fmla="*/ 3186 w 5284"/>
              <a:gd name="T121" fmla="*/ 6728 h 6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284" h="6728">
                <a:moveTo>
                  <a:pt x="0" y="1223"/>
                </a:moveTo>
                <a:lnTo>
                  <a:pt x="40" y="1169"/>
                </a:lnTo>
                <a:lnTo>
                  <a:pt x="154" y="1031"/>
                </a:lnTo>
                <a:lnTo>
                  <a:pt x="336" y="844"/>
                </a:lnTo>
                <a:lnTo>
                  <a:pt x="450" y="743"/>
                </a:lnTo>
                <a:lnTo>
                  <a:pt x="580" y="643"/>
                </a:lnTo>
                <a:lnTo>
                  <a:pt x="744" y="528"/>
                </a:lnTo>
                <a:lnTo>
                  <a:pt x="852" y="467"/>
                </a:lnTo>
                <a:lnTo>
                  <a:pt x="968" y="422"/>
                </a:lnTo>
                <a:lnTo>
                  <a:pt x="1159" y="353"/>
                </a:lnTo>
                <a:lnTo>
                  <a:pt x="1508" y="223"/>
                </a:lnTo>
                <a:lnTo>
                  <a:pt x="1725" y="153"/>
                </a:lnTo>
                <a:lnTo>
                  <a:pt x="1949" y="110"/>
                </a:lnTo>
                <a:lnTo>
                  <a:pt x="2317" y="64"/>
                </a:lnTo>
                <a:lnTo>
                  <a:pt x="2584" y="39"/>
                </a:lnTo>
                <a:lnTo>
                  <a:pt x="2749" y="42"/>
                </a:lnTo>
                <a:lnTo>
                  <a:pt x="2913" y="55"/>
                </a:lnTo>
                <a:lnTo>
                  <a:pt x="3186" y="64"/>
                </a:lnTo>
                <a:lnTo>
                  <a:pt x="3395" y="57"/>
                </a:lnTo>
                <a:lnTo>
                  <a:pt x="3552" y="43"/>
                </a:lnTo>
                <a:lnTo>
                  <a:pt x="3778" y="10"/>
                </a:lnTo>
                <a:lnTo>
                  <a:pt x="3881" y="0"/>
                </a:lnTo>
                <a:lnTo>
                  <a:pt x="3998" y="3"/>
                </a:lnTo>
                <a:lnTo>
                  <a:pt x="4147" y="22"/>
                </a:lnTo>
                <a:lnTo>
                  <a:pt x="4346" y="64"/>
                </a:lnTo>
                <a:lnTo>
                  <a:pt x="4461" y="96"/>
                </a:lnTo>
                <a:lnTo>
                  <a:pt x="4555" y="131"/>
                </a:lnTo>
                <a:lnTo>
                  <a:pt x="4701" y="209"/>
                </a:lnTo>
                <a:lnTo>
                  <a:pt x="4814" y="285"/>
                </a:lnTo>
                <a:lnTo>
                  <a:pt x="4925" y="353"/>
                </a:lnTo>
                <a:lnTo>
                  <a:pt x="4992" y="463"/>
                </a:lnTo>
                <a:lnTo>
                  <a:pt x="5069" y="576"/>
                </a:lnTo>
                <a:lnTo>
                  <a:pt x="5147" y="722"/>
                </a:lnTo>
                <a:lnTo>
                  <a:pt x="5182" y="817"/>
                </a:lnTo>
                <a:lnTo>
                  <a:pt x="5215" y="933"/>
                </a:lnTo>
                <a:lnTo>
                  <a:pt x="5260" y="1113"/>
                </a:lnTo>
                <a:lnTo>
                  <a:pt x="5284" y="1234"/>
                </a:lnTo>
                <a:lnTo>
                  <a:pt x="5272" y="1349"/>
                </a:lnTo>
                <a:lnTo>
                  <a:pt x="5215" y="1512"/>
                </a:lnTo>
                <a:lnTo>
                  <a:pt x="5156" y="1634"/>
                </a:lnTo>
                <a:lnTo>
                  <a:pt x="5096" y="1717"/>
                </a:lnTo>
                <a:lnTo>
                  <a:pt x="5036" y="1774"/>
                </a:lnTo>
                <a:lnTo>
                  <a:pt x="4971" y="1816"/>
                </a:lnTo>
                <a:lnTo>
                  <a:pt x="4823" y="1909"/>
                </a:lnTo>
                <a:lnTo>
                  <a:pt x="4735" y="1982"/>
                </a:lnTo>
                <a:lnTo>
                  <a:pt x="4635" y="2092"/>
                </a:lnTo>
                <a:lnTo>
                  <a:pt x="4426" y="2343"/>
                </a:lnTo>
                <a:lnTo>
                  <a:pt x="4303" y="2501"/>
                </a:lnTo>
                <a:lnTo>
                  <a:pt x="4201" y="2671"/>
                </a:lnTo>
                <a:lnTo>
                  <a:pt x="4056" y="2962"/>
                </a:lnTo>
                <a:lnTo>
                  <a:pt x="3936" y="3219"/>
                </a:lnTo>
                <a:lnTo>
                  <a:pt x="3876" y="3382"/>
                </a:lnTo>
                <a:lnTo>
                  <a:pt x="3835" y="3553"/>
                </a:lnTo>
                <a:lnTo>
                  <a:pt x="3767" y="3831"/>
                </a:lnTo>
                <a:lnTo>
                  <a:pt x="3655" y="4277"/>
                </a:lnTo>
                <a:lnTo>
                  <a:pt x="3602" y="4550"/>
                </a:lnTo>
                <a:lnTo>
                  <a:pt x="3559" y="4826"/>
                </a:lnTo>
                <a:lnTo>
                  <a:pt x="3525" y="5020"/>
                </a:lnTo>
                <a:lnTo>
                  <a:pt x="3476" y="5280"/>
                </a:lnTo>
                <a:lnTo>
                  <a:pt x="3270" y="6303"/>
                </a:lnTo>
                <a:lnTo>
                  <a:pt x="3186" y="6728"/>
                </a:lnTo>
              </a:path>
            </a:pathLst>
          </a:custGeom>
          <a:noFill/>
          <a:ln w="0">
            <a:solidFill>
              <a:srgbClr val="FFFFFF"/>
            </a:solidFill>
            <a:prstDash val="sysDash"/>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914" name="Freeform 104"/>
          <p:cNvSpPr>
            <a:spLocks/>
          </p:cNvSpPr>
          <p:nvPr/>
        </p:nvSpPr>
        <p:spPr bwMode="auto">
          <a:xfrm>
            <a:off x="4486950" y="2186142"/>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15" name="Rectangle 105"/>
          <p:cNvSpPr>
            <a:spLocks noChangeArrowheads="1"/>
          </p:cNvSpPr>
          <p:nvPr/>
        </p:nvSpPr>
        <p:spPr bwMode="auto">
          <a:xfrm>
            <a:off x="4512896" y="2274905"/>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16" name="Rectangle 106"/>
          <p:cNvSpPr>
            <a:spLocks noChangeArrowheads="1"/>
          </p:cNvSpPr>
          <p:nvPr/>
        </p:nvSpPr>
        <p:spPr bwMode="auto">
          <a:xfrm>
            <a:off x="4549767" y="2319970"/>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17" name="Rectangle 107"/>
          <p:cNvSpPr>
            <a:spLocks noChangeArrowheads="1"/>
          </p:cNvSpPr>
          <p:nvPr/>
        </p:nvSpPr>
        <p:spPr bwMode="auto">
          <a:xfrm>
            <a:off x="4665842" y="2315873"/>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18" name="Freeform 108"/>
          <p:cNvSpPr>
            <a:spLocks/>
          </p:cNvSpPr>
          <p:nvPr/>
        </p:nvSpPr>
        <p:spPr bwMode="auto">
          <a:xfrm>
            <a:off x="4608487" y="2386883"/>
            <a:ext cx="10925" cy="13656"/>
          </a:xfrm>
          <a:custGeom>
            <a:avLst/>
            <a:gdLst>
              <a:gd name="T0" fmla="*/ 23 w 23"/>
              <a:gd name="T1" fmla="*/ 13 h 30"/>
              <a:gd name="T2" fmla="*/ 23 w 23"/>
              <a:gd name="T3" fmla="*/ 11 h 30"/>
              <a:gd name="T4" fmla="*/ 21 w 23"/>
              <a:gd name="T5" fmla="*/ 9 h 30"/>
              <a:gd name="T6" fmla="*/ 21 w 23"/>
              <a:gd name="T7" fmla="*/ 6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2 h 30"/>
              <a:gd name="T26" fmla="*/ 3 w 23"/>
              <a:gd name="T27" fmla="*/ 4 h 30"/>
              <a:gd name="T28" fmla="*/ 1 w 23"/>
              <a:gd name="T29" fmla="*/ 6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6 w 23"/>
              <a:gd name="T49" fmla="*/ 28 h 30"/>
              <a:gd name="T50" fmla="*/ 8 w 23"/>
              <a:gd name="T51" fmla="*/ 30 h 30"/>
              <a:gd name="T52" fmla="*/ 10 w 23"/>
              <a:gd name="T53" fmla="*/ 30 h 30"/>
              <a:gd name="T54" fmla="*/ 12 w 23"/>
              <a:gd name="T55" fmla="*/ 30 h 30"/>
              <a:gd name="T56" fmla="*/ 14 w 23"/>
              <a:gd name="T57" fmla="*/ 30 h 30"/>
              <a:gd name="T58" fmla="*/ 16 w 23"/>
              <a:gd name="T59" fmla="*/ 28 h 30"/>
              <a:gd name="T60" fmla="*/ 17 w 23"/>
              <a:gd name="T61" fmla="*/ 27 h 30"/>
              <a:gd name="T62" fmla="*/ 18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6"/>
                </a:lnTo>
                <a:lnTo>
                  <a:pt x="19"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2"/>
                </a:lnTo>
                <a:lnTo>
                  <a:pt x="3" y="3"/>
                </a:lnTo>
                <a:lnTo>
                  <a:pt x="3" y="4"/>
                </a:lnTo>
                <a:lnTo>
                  <a:pt x="2" y="5"/>
                </a:lnTo>
                <a:lnTo>
                  <a:pt x="1" y="6"/>
                </a:lnTo>
                <a:lnTo>
                  <a:pt x="1" y="8"/>
                </a:lnTo>
                <a:lnTo>
                  <a:pt x="1" y="9"/>
                </a:lnTo>
                <a:lnTo>
                  <a:pt x="0" y="10"/>
                </a:lnTo>
                <a:lnTo>
                  <a:pt x="0" y="11"/>
                </a:lnTo>
                <a:lnTo>
                  <a:pt x="0" y="12"/>
                </a:lnTo>
                <a:lnTo>
                  <a:pt x="0" y="13"/>
                </a:lnTo>
                <a:lnTo>
                  <a:pt x="0" y="14"/>
                </a:lnTo>
                <a:lnTo>
                  <a:pt x="0" y="16"/>
                </a:lnTo>
                <a:lnTo>
                  <a:pt x="0" y="17"/>
                </a:lnTo>
                <a:lnTo>
                  <a:pt x="0" y="19"/>
                </a:lnTo>
                <a:lnTo>
                  <a:pt x="0" y="20"/>
                </a:lnTo>
                <a:lnTo>
                  <a:pt x="1" y="22"/>
                </a:lnTo>
                <a:lnTo>
                  <a:pt x="1" y="23"/>
                </a:lnTo>
                <a:lnTo>
                  <a:pt x="1" y="24"/>
                </a:lnTo>
                <a:lnTo>
                  <a:pt x="2" y="24"/>
                </a:lnTo>
                <a:lnTo>
                  <a:pt x="3" y="25"/>
                </a:lnTo>
                <a:lnTo>
                  <a:pt x="3" y="26"/>
                </a:lnTo>
                <a:lnTo>
                  <a:pt x="4" y="27"/>
                </a:lnTo>
                <a:lnTo>
                  <a:pt x="5" y="28"/>
                </a:lnTo>
                <a:lnTo>
                  <a:pt x="6" y="28"/>
                </a:lnTo>
                <a:lnTo>
                  <a:pt x="7" y="30"/>
                </a:lnTo>
                <a:lnTo>
                  <a:pt x="8" y="30"/>
                </a:lnTo>
                <a:lnTo>
                  <a:pt x="10" y="30"/>
                </a:lnTo>
                <a:lnTo>
                  <a:pt x="10" y="30"/>
                </a:lnTo>
                <a:lnTo>
                  <a:pt x="11" y="30"/>
                </a:lnTo>
                <a:lnTo>
                  <a:pt x="12" y="30"/>
                </a:lnTo>
                <a:lnTo>
                  <a:pt x="13" y="30"/>
                </a:lnTo>
                <a:lnTo>
                  <a:pt x="14" y="30"/>
                </a:lnTo>
                <a:lnTo>
                  <a:pt x="15" y="30"/>
                </a:lnTo>
                <a:lnTo>
                  <a:pt x="16" y="28"/>
                </a:lnTo>
                <a:lnTo>
                  <a:pt x="16" y="28"/>
                </a:lnTo>
                <a:lnTo>
                  <a:pt x="17" y="27"/>
                </a:lnTo>
                <a:lnTo>
                  <a:pt x="18" y="26"/>
                </a:lnTo>
                <a:lnTo>
                  <a:pt x="18" y="25"/>
                </a:lnTo>
                <a:lnTo>
                  <a:pt x="19" y="24"/>
                </a:lnTo>
                <a:lnTo>
                  <a:pt x="21" y="24"/>
                </a:lnTo>
                <a:lnTo>
                  <a:pt x="21" y="23"/>
                </a:lnTo>
                <a:lnTo>
                  <a:pt x="21" y="22"/>
                </a:lnTo>
                <a:lnTo>
                  <a:pt x="22" y="20"/>
                </a:lnTo>
                <a:lnTo>
                  <a:pt x="23" y="19"/>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19" name="Line 109"/>
          <p:cNvSpPr>
            <a:spLocks noChangeShapeType="1"/>
          </p:cNvSpPr>
          <p:nvPr/>
        </p:nvSpPr>
        <p:spPr bwMode="auto">
          <a:xfrm>
            <a:off x="4693154" y="2317239"/>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20" name="Line 110"/>
          <p:cNvSpPr>
            <a:spLocks noChangeShapeType="1"/>
          </p:cNvSpPr>
          <p:nvPr/>
        </p:nvSpPr>
        <p:spPr bwMode="auto">
          <a:xfrm>
            <a:off x="4665842" y="235001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35" name="Freeform 125"/>
          <p:cNvSpPr>
            <a:spLocks/>
          </p:cNvSpPr>
          <p:nvPr/>
        </p:nvSpPr>
        <p:spPr bwMode="auto">
          <a:xfrm>
            <a:off x="4594831" y="2642248"/>
            <a:ext cx="279945"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36" name="Rectangle 126"/>
          <p:cNvSpPr>
            <a:spLocks noChangeArrowheads="1"/>
          </p:cNvSpPr>
          <p:nvPr/>
        </p:nvSpPr>
        <p:spPr bwMode="auto">
          <a:xfrm>
            <a:off x="4620777" y="2731011"/>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37" name="Rectangle 127"/>
          <p:cNvSpPr>
            <a:spLocks noChangeArrowheads="1"/>
          </p:cNvSpPr>
          <p:nvPr/>
        </p:nvSpPr>
        <p:spPr bwMode="auto">
          <a:xfrm>
            <a:off x="4657648" y="2776075"/>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38" name="Rectangle 128"/>
          <p:cNvSpPr>
            <a:spLocks noChangeArrowheads="1"/>
          </p:cNvSpPr>
          <p:nvPr/>
        </p:nvSpPr>
        <p:spPr bwMode="auto">
          <a:xfrm>
            <a:off x="4773723" y="2773344"/>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39" name="Freeform 129"/>
          <p:cNvSpPr>
            <a:spLocks/>
          </p:cNvSpPr>
          <p:nvPr/>
        </p:nvSpPr>
        <p:spPr bwMode="auto">
          <a:xfrm>
            <a:off x="4717734" y="2842989"/>
            <a:ext cx="9559" cy="13656"/>
          </a:xfrm>
          <a:custGeom>
            <a:avLst/>
            <a:gdLst>
              <a:gd name="T0" fmla="*/ 23 w 23"/>
              <a:gd name="T1" fmla="*/ 13 h 30"/>
              <a:gd name="T2" fmla="*/ 23 w 23"/>
              <a:gd name="T3" fmla="*/ 11 h 30"/>
              <a:gd name="T4" fmla="*/ 21 w 23"/>
              <a:gd name="T5" fmla="*/ 9 h 30"/>
              <a:gd name="T6" fmla="*/ 21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7 h 30"/>
              <a:gd name="T62" fmla="*/ 18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19"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7" y="0"/>
                </a:lnTo>
                <a:lnTo>
                  <a:pt x="6" y="1"/>
                </a:lnTo>
                <a:lnTo>
                  <a:pt x="5" y="1"/>
                </a:lnTo>
                <a:lnTo>
                  <a:pt x="4" y="2"/>
                </a:lnTo>
                <a:lnTo>
                  <a:pt x="3" y="3"/>
                </a:lnTo>
                <a:lnTo>
                  <a:pt x="3"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5" y="29"/>
                </a:lnTo>
                <a:lnTo>
                  <a:pt x="6" y="29"/>
                </a:lnTo>
                <a:lnTo>
                  <a:pt x="7" y="30"/>
                </a:lnTo>
                <a:lnTo>
                  <a:pt x="9" y="30"/>
                </a:lnTo>
                <a:lnTo>
                  <a:pt x="10" y="30"/>
                </a:lnTo>
                <a:lnTo>
                  <a:pt x="10" y="30"/>
                </a:lnTo>
                <a:lnTo>
                  <a:pt x="11" y="30"/>
                </a:lnTo>
                <a:lnTo>
                  <a:pt x="12" y="30"/>
                </a:lnTo>
                <a:lnTo>
                  <a:pt x="13" y="30"/>
                </a:lnTo>
                <a:lnTo>
                  <a:pt x="14" y="30"/>
                </a:lnTo>
                <a:lnTo>
                  <a:pt x="15" y="30"/>
                </a:lnTo>
                <a:lnTo>
                  <a:pt x="16" y="29"/>
                </a:lnTo>
                <a:lnTo>
                  <a:pt x="16" y="29"/>
                </a:lnTo>
                <a:lnTo>
                  <a:pt x="17" y="27"/>
                </a:lnTo>
                <a:lnTo>
                  <a:pt x="18" y="26"/>
                </a:lnTo>
                <a:lnTo>
                  <a:pt x="18" y="25"/>
                </a:lnTo>
                <a:lnTo>
                  <a:pt x="19"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0" name="Line 130"/>
          <p:cNvSpPr>
            <a:spLocks noChangeShapeType="1"/>
          </p:cNvSpPr>
          <p:nvPr/>
        </p:nvSpPr>
        <p:spPr bwMode="auto">
          <a:xfrm>
            <a:off x="4801035" y="2773344"/>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1" name="Line 131"/>
          <p:cNvSpPr>
            <a:spLocks noChangeShapeType="1"/>
          </p:cNvSpPr>
          <p:nvPr/>
        </p:nvSpPr>
        <p:spPr bwMode="auto">
          <a:xfrm>
            <a:off x="4773723" y="2806118"/>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2" name="Freeform 132"/>
          <p:cNvSpPr>
            <a:spLocks/>
          </p:cNvSpPr>
          <p:nvPr/>
        </p:nvSpPr>
        <p:spPr bwMode="auto">
          <a:xfrm>
            <a:off x="4007630" y="3554459"/>
            <a:ext cx="279945" cy="293601"/>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3" name="Rectangle 133"/>
          <p:cNvSpPr>
            <a:spLocks noChangeArrowheads="1"/>
          </p:cNvSpPr>
          <p:nvPr/>
        </p:nvSpPr>
        <p:spPr bwMode="auto">
          <a:xfrm>
            <a:off x="4033576" y="3643222"/>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4" name="Rectangle 134"/>
          <p:cNvSpPr>
            <a:spLocks noChangeArrowheads="1"/>
          </p:cNvSpPr>
          <p:nvPr/>
        </p:nvSpPr>
        <p:spPr bwMode="auto">
          <a:xfrm>
            <a:off x="4070446" y="3689652"/>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5" name="Rectangle 135"/>
          <p:cNvSpPr>
            <a:spLocks noChangeArrowheads="1"/>
          </p:cNvSpPr>
          <p:nvPr/>
        </p:nvSpPr>
        <p:spPr bwMode="auto">
          <a:xfrm>
            <a:off x="4187887" y="3685555"/>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6" name="Freeform 136"/>
          <p:cNvSpPr>
            <a:spLocks/>
          </p:cNvSpPr>
          <p:nvPr/>
        </p:nvSpPr>
        <p:spPr bwMode="auto">
          <a:xfrm>
            <a:off x="4130532" y="3755200"/>
            <a:ext cx="10925" cy="13656"/>
          </a:xfrm>
          <a:custGeom>
            <a:avLst/>
            <a:gdLst>
              <a:gd name="T0" fmla="*/ 23 w 23"/>
              <a:gd name="T1" fmla="*/ 13 h 30"/>
              <a:gd name="T2" fmla="*/ 23 w 23"/>
              <a:gd name="T3" fmla="*/ 11 h 30"/>
              <a:gd name="T4" fmla="*/ 21 w 23"/>
              <a:gd name="T5" fmla="*/ 9 h 30"/>
              <a:gd name="T6" fmla="*/ 21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7 h 30"/>
              <a:gd name="T62" fmla="*/ 18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19" y="6"/>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7"/>
                </a:lnTo>
                <a:lnTo>
                  <a:pt x="18" y="26"/>
                </a:lnTo>
                <a:lnTo>
                  <a:pt x="18" y="25"/>
                </a:lnTo>
                <a:lnTo>
                  <a:pt x="19"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7" name="Line 137"/>
          <p:cNvSpPr>
            <a:spLocks noChangeShapeType="1"/>
          </p:cNvSpPr>
          <p:nvPr/>
        </p:nvSpPr>
        <p:spPr bwMode="auto">
          <a:xfrm>
            <a:off x="4213833" y="3685555"/>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8" name="Line 138"/>
          <p:cNvSpPr>
            <a:spLocks noChangeShapeType="1"/>
          </p:cNvSpPr>
          <p:nvPr/>
        </p:nvSpPr>
        <p:spPr bwMode="auto">
          <a:xfrm>
            <a:off x="4187887" y="3718329"/>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49" name="Freeform 139"/>
          <p:cNvSpPr>
            <a:spLocks/>
          </p:cNvSpPr>
          <p:nvPr/>
        </p:nvSpPr>
        <p:spPr bwMode="auto">
          <a:xfrm>
            <a:off x="4334004" y="3240374"/>
            <a:ext cx="279945" cy="292235"/>
          </a:xfrm>
          <a:custGeom>
            <a:avLst/>
            <a:gdLst>
              <a:gd name="T0" fmla="*/ 56 w 615"/>
              <a:gd name="T1" fmla="*/ 196 h 644"/>
              <a:gd name="T2" fmla="*/ 0 w 615"/>
              <a:gd name="T3" fmla="*/ 196 h 644"/>
              <a:gd name="T4" fmla="*/ 307 w 615"/>
              <a:gd name="T5" fmla="*/ 0 h 644"/>
              <a:gd name="T6" fmla="*/ 615 w 615"/>
              <a:gd name="T7" fmla="*/ 196 h 644"/>
              <a:gd name="T8" fmla="*/ 587 w 615"/>
              <a:gd name="T9" fmla="*/ 196 h 644"/>
              <a:gd name="T10" fmla="*/ 559 w 615"/>
              <a:gd name="T11" fmla="*/ 196 h 644"/>
              <a:gd name="T12" fmla="*/ 559 w 615"/>
              <a:gd name="T13" fmla="*/ 615 h 644"/>
              <a:gd name="T14" fmla="*/ 56 w 615"/>
              <a:gd name="T15" fmla="*/ 615 h 644"/>
              <a:gd name="T16" fmla="*/ 56 w 615"/>
              <a:gd name="T17" fmla="*/ 196 h 644"/>
              <a:gd name="T18" fmla="*/ 559 w 615"/>
              <a:gd name="T19" fmla="*/ 196 h 644"/>
              <a:gd name="T20" fmla="*/ 587 w 615"/>
              <a:gd name="T21" fmla="*/ 196 h 644"/>
              <a:gd name="T22" fmla="*/ 587 w 615"/>
              <a:gd name="T23" fmla="*/ 644 h 644"/>
              <a:gd name="T24" fmla="*/ 56 w 615"/>
              <a:gd name="T25" fmla="*/ 644 h 644"/>
              <a:gd name="T26" fmla="*/ 56 w 615"/>
              <a:gd name="T27" fmla="*/ 615 h 644"/>
              <a:gd name="T28" fmla="*/ 56 w 615"/>
              <a:gd name="T29" fmla="*/ 196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4">
                <a:moveTo>
                  <a:pt x="56" y="196"/>
                </a:moveTo>
                <a:lnTo>
                  <a:pt x="0" y="196"/>
                </a:lnTo>
                <a:lnTo>
                  <a:pt x="307" y="0"/>
                </a:lnTo>
                <a:lnTo>
                  <a:pt x="615" y="196"/>
                </a:lnTo>
                <a:lnTo>
                  <a:pt x="587" y="196"/>
                </a:lnTo>
                <a:lnTo>
                  <a:pt x="559" y="196"/>
                </a:lnTo>
                <a:lnTo>
                  <a:pt x="559" y="615"/>
                </a:lnTo>
                <a:lnTo>
                  <a:pt x="56" y="615"/>
                </a:lnTo>
                <a:lnTo>
                  <a:pt x="56" y="196"/>
                </a:lnTo>
                <a:lnTo>
                  <a:pt x="559" y="196"/>
                </a:lnTo>
                <a:lnTo>
                  <a:pt x="587" y="196"/>
                </a:lnTo>
                <a:lnTo>
                  <a:pt x="587" y="644"/>
                </a:lnTo>
                <a:lnTo>
                  <a:pt x="56" y="644"/>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0" name="Rectangle 140"/>
          <p:cNvSpPr>
            <a:spLocks noChangeArrowheads="1"/>
          </p:cNvSpPr>
          <p:nvPr/>
        </p:nvSpPr>
        <p:spPr bwMode="auto">
          <a:xfrm>
            <a:off x="4359951" y="3329138"/>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1" name="Rectangle 141"/>
          <p:cNvSpPr>
            <a:spLocks noChangeArrowheads="1"/>
          </p:cNvSpPr>
          <p:nvPr/>
        </p:nvSpPr>
        <p:spPr bwMode="auto">
          <a:xfrm>
            <a:off x="4396821" y="3374202"/>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2" name="Rectangle 142"/>
          <p:cNvSpPr>
            <a:spLocks noChangeArrowheads="1"/>
          </p:cNvSpPr>
          <p:nvPr/>
        </p:nvSpPr>
        <p:spPr bwMode="auto">
          <a:xfrm>
            <a:off x="4512896" y="3371471"/>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3" name="Freeform 143"/>
          <p:cNvSpPr>
            <a:spLocks/>
          </p:cNvSpPr>
          <p:nvPr/>
        </p:nvSpPr>
        <p:spPr bwMode="auto">
          <a:xfrm>
            <a:off x="4456907" y="3441116"/>
            <a:ext cx="9559" cy="13656"/>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8 w 23"/>
              <a:gd name="T11" fmla="*/ 2 h 29"/>
              <a:gd name="T12" fmla="*/ 17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8"/>
                </a:lnTo>
                <a:lnTo>
                  <a:pt x="21" y="7"/>
                </a:lnTo>
                <a:lnTo>
                  <a:pt x="21" y="6"/>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6"/>
                </a:lnTo>
                <a:lnTo>
                  <a:pt x="1" y="7"/>
                </a:lnTo>
                <a:lnTo>
                  <a:pt x="1" y="8"/>
                </a:lnTo>
                <a:lnTo>
                  <a:pt x="0" y="10"/>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6" y="28"/>
                </a:lnTo>
                <a:lnTo>
                  <a:pt x="7" y="28"/>
                </a:lnTo>
                <a:lnTo>
                  <a:pt x="8" y="29"/>
                </a:lnTo>
                <a:lnTo>
                  <a:pt x="9" y="29"/>
                </a:lnTo>
                <a:lnTo>
                  <a:pt x="10" y="29"/>
                </a:lnTo>
                <a:lnTo>
                  <a:pt x="10" y="29"/>
                </a:lnTo>
                <a:lnTo>
                  <a:pt x="11" y="29"/>
                </a:lnTo>
                <a:lnTo>
                  <a:pt x="12" y="29"/>
                </a:lnTo>
                <a:lnTo>
                  <a:pt x="13" y="29"/>
                </a:lnTo>
                <a:lnTo>
                  <a:pt x="14" y="29"/>
                </a:lnTo>
                <a:lnTo>
                  <a:pt x="15" y="29"/>
                </a:lnTo>
                <a:lnTo>
                  <a:pt x="17" y="28"/>
                </a:lnTo>
                <a:lnTo>
                  <a:pt x="17" y="28"/>
                </a:lnTo>
                <a:lnTo>
                  <a:pt x="18"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4" name="Line 144"/>
          <p:cNvSpPr>
            <a:spLocks noChangeShapeType="1"/>
          </p:cNvSpPr>
          <p:nvPr/>
        </p:nvSpPr>
        <p:spPr bwMode="auto">
          <a:xfrm>
            <a:off x="4540208" y="3371471"/>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5" name="Line 145"/>
          <p:cNvSpPr>
            <a:spLocks noChangeShapeType="1"/>
          </p:cNvSpPr>
          <p:nvPr/>
        </p:nvSpPr>
        <p:spPr bwMode="auto">
          <a:xfrm>
            <a:off x="4512896" y="3404245"/>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6" name="Freeform 146"/>
          <p:cNvSpPr>
            <a:spLocks/>
          </p:cNvSpPr>
          <p:nvPr/>
        </p:nvSpPr>
        <p:spPr bwMode="auto">
          <a:xfrm>
            <a:off x="3649846" y="3359180"/>
            <a:ext cx="279945" cy="293601"/>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7" name="Rectangle 147"/>
          <p:cNvSpPr>
            <a:spLocks noChangeArrowheads="1"/>
          </p:cNvSpPr>
          <p:nvPr/>
        </p:nvSpPr>
        <p:spPr bwMode="auto">
          <a:xfrm>
            <a:off x="3675792" y="3447943"/>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8" name="Rectangle 148"/>
          <p:cNvSpPr>
            <a:spLocks noChangeArrowheads="1"/>
          </p:cNvSpPr>
          <p:nvPr/>
        </p:nvSpPr>
        <p:spPr bwMode="auto">
          <a:xfrm>
            <a:off x="3712663" y="3494373"/>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59" name="Rectangle 149"/>
          <p:cNvSpPr>
            <a:spLocks noChangeArrowheads="1"/>
          </p:cNvSpPr>
          <p:nvPr/>
        </p:nvSpPr>
        <p:spPr bwMode="auto">
          <a:xfrm>
            <a:off x="3828738" y="3490277"/>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0" name="Freeform 150"/>
          <p:cNvSpPr>
            <a:spLocks/>
          </p:cNvSpPr>
          <p:nvPr/>
        </p:nvSpPr>
        <p:spPr bwMode="auto">
          <a:xfrm>
            <a:off x="3772749" y="3559922"/>
            <a:ext cx="9559"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7 w 23"/>
              <a:gd name="T49" fmla="*/ 28 h 30"/>
              <a:gd name="T50" fmla="*/ 9 w 23"/>
              <a:gd name="T51" fmla="*/ 30 h 30"/>
              <a:gd name="T52" fmla="*/ 10 w 23"/>
              <a:gd name="T53" fmla="*/ 30 h 30"/>
              <a:gd name="T54" fmla="*/ 12 w 23"/>
              <a:gd name="T55" fmla="*/ 30 h 30"/>
              <a:gd name="T56" fmla="*/ 14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7"/>
                </a:lnTo>
                <a:lnTo>
                  <a:pt x="1" y="8"/>
                </a:lnTo>
                <a:lnTo>
                  <a:pt x="1" y="9"/>
                </a:lnTo>
                <a:lnTo>
                  <a:pt x="0" y="10"/>
                </a:lnTo>
                <a:lnTo>
                  <a:pt x="0" y="11"/>
                </a:lnTo>
                <a:lnTo>
                  <a:pt x="0" y="12"/>
                </a:lnTo>
                <a:lnTo>
                  <a:pt x="0" y="13"/>
                </a:lnTo>
                <a:lnTo>
                  <a:pt x="0" y="14"/>
                </a:lnTo>
                <a:lnTo>
                  <a:pt x="0" y="16"/>
                </a:lnTo>
                <a:lnTo>
                  <a:pt x="0" y="17"/>
                </a:lnTo>
                <a:lnTo>
                  <a:pt x="0" y="19"/>
                </a:lnTo>
                <a:lnTo>
                  <a:pt x="0" y="20"/>
                </a:lnTo>
                <a:lnTo>
                  <a:pt x="1" y="22"/>
                </a:lnTo>
                <a:lnTo>
                  <a:pt x="1" y="23"/>
                </a:lnTo>
                <a:lnTo>
                  <a:pt x="1" y="24"/>
                </a:lnTo>
                <a:lnTo>
                  <a:pt x="2" y="24"/>
                </a:lnTo>
                <a:lnTo>
                  <a:pt x="3" y="25"/>
                </a:lnTo>
                <a:lnTo>
                  <a:pt x="3" y="26"/>
                </a:lnTo>
                <a:lnTo>
                  <a:pt x="4" y="27"/>
                </a:lnTo>
                <a:lnTo>
                  <a:pt x="6" y="28"/>
                </a:lnTo>
                <a:lnTo>
                  <a:pt x="7" y="28"/>
                </a:lnTo>
                <a:lnTo>
                  <a:pt x="8" y="30"/>
                </a:lnTo>
                <a:lnTo>
                  <a:pt x="9" y="30"/>
                </a:lnTo>
                <a:lnTo>
                  <a:pt x="10" y="30"/>
                </a:lnTo>
                <a:lnTo>
                  <a:pt x="10" y="30"/>
                </a:lnTo>
                <a:lnTo>
                  <a:pt x="11" y="30"/>
                </a:lnTo>
                <a:lnTo>
                  <a:pt x="12" y="30"/>
                </a:lnTo>
                <a:lnTo>
                  <a:pt x="13" y="30"/>
                </a:lnTo>
                <a:lnTo>
                  <a:pt x="14" y="30"/>
                </a:lnTo>
                <a:lnTo>
                  <a:pt x="15"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1" name="Line 151"/>
          <p:cNvSpPr>
            <a:spLocks noChangeShapeType="1"/>
          </p:cNvSpPr>
          <p:nvPr/>
        </p:nvSpPr>
        <p:spPr bwMode="auto">
          <a:xfrm>
            <a:off x="3856049" y="3490277"/>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2" name="Line 152"/>
          <p:cNvSpPr>
            <a:spLocks noChangeShapeType="1"/>
          </p:cNvSpPr>
          <p:nvPr/>
        </p:nvSpPr>
        <p:spPr bwMode="auto">
          <a:xfrm>
            <a:off x="3828738" y="3523051"/>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3" name="Freeform 153"/>
          <p:cNvSpPr>
            <a:spLocks/>
          </p:cNvSpPr>
          <p:nvPr/>
        </p:nvSpPr>
        <p:spPr bwMode="auto">
          <a:xfrm>
            <a:off x="3974855" y="3087429"/>
            <a:ext cx="279945" cy="293601"/>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4" name="Rectangle 154"/>
          <p:cNvSpPr>
            <a:spLocks noChangeArrowheads="1"/>
          </p:cNvSpPr>
          <p:nvPr/>
        </p:nvSpPr>
        <p:spPr bwMode="auto">
          <a:xfrm>
            <a:off x="4000802" y="3176192"/>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5" name="Rectangle 155"/>
          <p:cNvSpPr>
            <a:spLocks noChangeArrowheads="1"/>
          </p:cNvSpPr>
          <p:nvPr/>
        </p:nvSpPr>
        <p:spPr bwMode="auto">
          <a:xfrm>
            <a:off x="4037672" y="3222622"/>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6" name="Rectangle 156"/>
          <p:cNvSpPr>
            <a:spLocks noChangeArrowheads="1"/>
          </p:cNvSpPr>
          <p:nvPr/>
        </p:nvSpPr>
        <p:spPr bwMode="auto">
          <a:xfrm>
            <a:off x="4153747" y="3218525"/>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7" name="Freeform 157"/>
          <p:cNvSpPr>
            <a:spLocks/>
          </p:cNvSpPr>
          <p:nvPr/>
        </p:nvSpPr>
        <p:spPr bwMode="auto">
          <a:xfrm>
            <a:off x="4097758" y="3288170"/>
            <a:ext cx="9559" cy="13656"/>
          </a:xfrm>
          <a:custGeom>
            <a:avLst/>
            <a:gdLst>
              <a:gd name="T0" fmla="*/ 23 w 23"/>
              <a:gd name="T1" fmla="*/ 13 h 30"/>
              <a:gd name="T2" fmla="*/ 23 w 23"/>
              <a:gd name="T3" fmla="*/ 11 h 30"/>
              <a:gd name="T4" fmla="*/ 21 w 23"/>
              <a:gd name="T5" fmla="*/ 9 h 30"/>
              <a:gd name="T6" fmla="*/ 21 w 23"/>
              <a:gd name="T7" fmla="*/ 6 h 30"/>
              <a:gd name="T8" fmla="*/ 19 w 23"/>
              <a:gd name="T9" fmla="*/ 4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6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4 w 23"/>
              <a:gd name="T45" fmla="*/ 25 h 30"/>
              <a:gd name="T46" fmla="*/ 5 w 23"/>
              <a:gd name="T47" fmla="*/ 27 h 30"/>
              <a:gd name="T48" fmla="*/ 7 w 23"/>
              <a:gd name="T49" fmla="*/ 28 h 30"/>
              <a:gd name="T50" fmla="*/ 9 w 23"/>
              <a:gd name="T51" fmla="*/ 30 h 30"/>
              <a:gd name="T52" fmla="*/ 10 w 23"/>
              <a:gd name="T53" fmla="*/ 30 h 30"/>
              <a:gd name="T54" fmla="*/ 12 w 23"/>
              <a:gd name="T55" fmla="*/ 30 h 30"/>
              <a:gd name="T56" fmla="*/ 15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6"/>
                </a:lnTo>
                <a:lnTo>
                  <a:pt x="20" y="5"/>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5"/>
                </a:lnTo>
                <a:lnTo>
                  <a:pt x="1" y="6"/>
                </a:lnTo>
                <a:lnTo>
                  <a:pt x="1" y="8"/>
                </a:lnTo>
                <a:lnTo>
                  <a:pt x="1" y="9"/>
                </a:lnTo>
                <a:lnTo>
                  <a:pt x="0" y="10"/>
                </a:lnTo>
                <a:lnTo>
                  <a:pt x="0" y="11"/>
                </a:lnTo>
                <a:lnTo>
                  <a:pt x="0" y="12"/>
                </a:lnTo>
                <a:lnTo>
                  <a:pt x="0" y="13"/>
                </a:lnTo>
                <a:lnTo>
                  <a:pt x="0" y="14"/>
                </a:lnTo>
                <a:lnTo>
                  <a:pt x="0" y="16"/>
                </a:lnTo>
                <a:lnTo>
                  <a:pt x="0" y="17"/>
                </a:lnTo>
                <a:lnTo>
                  <a:pt x="0" y="19"/>
                </a:lnTo>
                <a:lnTo>
                  <a:pt x="0" y="20"/>
                </a:lnTo>
                <a:lnTo>
                  <a:pt x="1" y="22"/>
                </a:lnTo>
                <a:lnTo>
                  <a:pt x="1" y="23"/>
                </a:lnTo>
                <a:lnTo>
                  <a:pt x="1" y="24"/>
                </a:lnTo>
                <a:lnTo>
                  <a:pt x="2" y="24"/>
                </a:lnTo>
                <a:lnTo>
                  <a:pt x="4" y="25"/>
                </a:lnTo>
                <a:lnTo>
                  <a:pt x="4" y="26"/>
                </a:lnTo>
                <a:lnTo>
                  <a:pt x="5" y="27"/>
                </a:lnTo>
                <a:lnTo>
                  <a:pt x="6" y="28"/>
                </a:lnTo>
                <a:lnTo>
                  <a:pt x="7" y="28"/>
                </a:lnTo>
                <a:lnTo>
                  <a:pt x="8" y="30"/>
                </a:lnTo>
                <a:lnTo>
                  <a:pt x="9" y="30"/>
                </a:lnTo>
                <a:lnTo>
                  <a:pt x="10" y="30"/>
                </a:lnTo>
                <a:lnTo>
                  <a:pt x="10" y="30"/>
                </a:lnTo>
                <a:lnTo>
                  <a:pt x="11" y="30"/>
                </a:lnTo>
                <a:lnTo>
                  <a:pt x="12" y="30"/>
                </a:lnTo>
                <a:lnTo>
                  <a:pt x="13" y="30"/>
                </a:lnTo>
                <a:lnTo>
                  <a:pt x="15" y="30"/>
                </a:lnTo>
                <a:lnTo>
                  <a:pt x="16"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8" name="Line 158"/>
          <p:cNvSpPr>
            <a:spLocks noChangeShapeType="1"/>
          </p:cNvSpPr>
          <p:nvPr/>
        </p:nvSpPr>
        <p:spPr bwMode="auto">
          <a:xfrm>
            <a:off x="4181059" y="3218525"/>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69" name="Line 159"/>
          <p:cNvSpPr>
            <a:spLocks noChangeShapeType="1"/>
          </p:cNvSpPr>
          <p:nvPr/>
        </p:nvSpPr>
        <p:spPr bwMode="auto">
          <a:xfrm>
            <a:off x="4153747" y="3251299"/>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0" name="Freeform 160"/>
          <p:cNvSpPr>
            <a:spLocks/>
          </p:cNvSpPr>
          <p:nvPr/>
        </p:nvSpPr>
        <p:spPr bwMode="auto">
          <a:xfrm>
            <a:off x="3431352" y="3012322"/>
            <a:ext cx="279945"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1" name="Rectangle 161"/>
          <p:cNvSpPr>
            <a:spLocks noChangeArrowheads="1"/>
          </p:cNvSpPr>
          <p:nvPr/>
        </p:nvSpPr>
        <p:spPr bwMode="auto">
          <a:xfrm>
            <a:off x="3457298" y="3101085"/>
            <a:ext cx="232150"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2" name="Rectangle 162"/>
          <p:cNvSpPr>
            <a:spLocks noChangeArrowheads="1"/>
          </p:cNvSpPr>
          <p:nvPr/>
        </p:nvSpPr>
        <p:spPr bwMode="auto">
          <a:xfrm>
            <a:off x="3494169" y="3146149"/>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3" name="Rectangle 163"/>
          <p:cNvSpPr>
            <a:spLocks noChangeArrowheads="1"/>
          </p:cNvSpPr>
          <p:nvPr/>
        </p:nvSpPr>
        <p:spPr bwMode="auto">
          <a:xfrm>
            <a:off x="3611610" y="3142052"/>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4" name="Freeform 164"/>
          <p:cNvSpPr>
            <a:spLocks/>
          </p:cNvSpPr>
          <p:nvPr/>
        </p:nvSpPr>
        <p:spPr bwMode="auto">
          <a:xfrm>
            <a:off x="3554255" y="3213063"/>
            <a:ext cx="10925" cy="13656"/>
          </a:xfrm>
          <a:custGeom>
            <a:avLst/>
            <a:gdLst>
              <a:gd name="T0" fmla="*/ 23 w 23"/>
              <a:gd name="T1" fmla="*/ 13 h 30"/>
              <a:gd name="T2" fmla="*/ 23 w 23"/>
              <a:gd name="T3" fmla="*/ 11 h 30"/>
              <a:gd name="T4" fmla="*/ 20 w 23"/>
              <a:gd name="T5" fmla="*/ 9 h 30"/>
              <a:gd name="T6" fmla="*/ 20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5 h 30"/>
              <a:gd name="T64" fmla="*/ 20 w 23"/>
              <a:gd name="T65" fmla="*/ 24 h 30"/>
              <a:gd name="T66" fmla="*/ 20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0" y="9"/>
                </a:lnTo>
                <a:lnTo>
                  <a:pt x="20" y="8"/>
                </a:lnTo>
                <a:lnTo>
                  <a:pt x="20" y="7"/>
                </a:lnTo>
                <a:lnTo>
                  <a:pt x="19" y="6"/>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6"/>
                </a:lnTo>
                <a:lnTo>
                  <a:pt x="18" y="25"/>
                </a:lnTo>
                <a:lnTo>
                  <a:pt x="19" y="24"/>
                </a:lnTo>
                <a:lnTo>
                  <a:pt x="20" y="24"/>
                </a:lnTo>
                <a:lnTo>
                  <a:pt x="20" y="23"/>
                </a:lnTo>
                <a:lnTo>
                  <a:pt x="20"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5" name="Line 165"/>
          <p:cNvSpPr>
            <a:spLocks noChangeShapeType="1"/>
          </p:cNvSpPr>
          <p:nvPr/>
        </p:nvSpPr>
        <p:spPr bwMode="auto">
          <a:xfrm>
            <a:off x="3637556" y="314341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6" name="Line 166"/>
          <p:cNvSpPr>
            <a:spLocks noChangeShapeType="1"/>
          </p:cNvSpPr>
          <p:nvPr/>
        </p:nvSpPr>
        <p:spPr bwMode="auto">
          <a:xfrm>
            <a:off x="3611610" y="3176192"/>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7" name="Freeform 167"/>
          <p:cNvSpPr>
            <a:spLocks/>
          </p:cNvSpPr>
          <p:nvPr/>
        </p:nvSpPr>
        <p:spPr bwMode="auto">
          <a:xfrm>
            <a:off x="3573373" y="2392346"/>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5 h 643"/>
              <a:gd name="T14" fmla="*/ 56 w 615"/>
              <a:gd name="T15" fmla="*/ 615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5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8" name="Rectangle 168"/>
          <p:cNvSpPr>
            <a:spLocks noChangeArrowheads="1"/>
          </p:cNvSpPr>
          <p:nvPr/>
        </p:nvSpPr>
        <p:spPr bwMode="auto">
          <a:xfrm>
            <a:off x="3599319" y="2481109"/>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79" name="Rectangle 169"/>
          <p:cNvSpPr>
            <a:spLocks noChangeArrowheads="1"/>
          </p:cNvSpPr>
          <p:nvPr/>
        </p:nvSpPr>
        <p:spPr bwMode="auto">
          <a:xfrm>
            <a:off x="3636190" y="2526173"/>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0" name="Rectangle 170"/>
          <p:cNvSpPr>
            <a:spLocks noChangeArrowheads="1"/>
          </p:cNvSpPr>
          <p:nvPr/>
        </p:nvSpPr>
        <p:spPr bwMode="auto">
          <a:xfrm>
            <a:off x="3752265" y="2523442"/>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1" name="Freeform 171"/>
          <p:cNvSpPr>
            <a:spLocks/>
          </p:cNvSpPr>
          <p:nvPr/>
        </p:nvSpPr>
        <p:spPr bwMode="auto">
          <a:xfrm>
            <a:off x="3696276" y="2593087"/>
            <a:ext cx="9559"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9" y="5"/>
                </a:lnTo>
                <a:lnTo>
                  <a:pt x="19" y="4"/>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4" y="4"/>
                </a:lnTo>
                <a:lnTo>
                  <a:pt x="4" y="5"/>
                </a:lnTo>
                <a:lnTo>
                  <a:pt x="2" y="6"/>
                </a:lnTo>
                <a:lnTo>
                  <a:pt x="1" y="7"/>
                </a:lnTo>
                <a:lnTo>
                  <a:pt x="1" y="8"/>
                </a:lnTo>
                <a:lnTo>
                  <a:pt x="1" y="9"/>
                </a:lnTo>
                <a:lnTo>
                  <a:pt x="0" y="10"/>
                </a:lnTo>
                <a:lnTo>
                  <a:pt x="0" y="11"/>
                </a:lnTo>
                <a:lnTo>
                  <a:pt x="0" y="12"/>
                </a:lnTo>
                <a:lnTo>
                  <a:pt x="0" y="13"/>
                </a:lnTo>
                <a:lnTo>
                  <a:pt x="0" y="15"/>
                </a:lnTo>
                <a:lnTo>
                  <a:pt x="0" y="17"/>
                </a:lnTo>
                <a:lnTo>
                  <a:pt x="0" y="18"/>
                </a:lnTo>
                <a:lnTo>
                  <a:pt x="0" y="19"/>
                </a:lnTo>
                <a:lnTo>
                  <a:pt x="0" y="20"/>
                </a:lnTo>
                <a:lnTo>
                  <a:pt x="1" y="22"/>
                </a:lnTo>
                <a:lnTo>
                  <a:pt x="1" y="23"/>
                </a:lnTo>
                <a:lnTo>
                  <a:pt x="1" y="24"/>
                </a:lnTo>
                <a:lnTo>
                  <a:pt x="2" y="24"/>
                </a:lnTo>
                <a:lnTo>
                  <a:pt x="4" y="25"/>
                </a:lnTo>
                <a:lnTo>
                  <a:pt x="4"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7"/>
                </a:lnTo>
                <a:lnTo>
                  <a:pt x="19" y="25"/>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2" name="Line 172"/>
          <p:cNvSpPr>
            <a:spLocks noChangeShapeType="1"/>
          </p:cNvSpPr>
          <p:nvPr/>
        </p:nvSpPr>
        <p:spPr bwMode="auto">
          <a:xfrm>
            <a:off x="3779577" y="2523442"/>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3" name="Line 173"/>
          <p:cNvSpPr>
            <a:spLocks noChangeShapeType="1"/>
          </p:cNvSpPr>
          <p:nvPr/>
        </p:nvSpPr>
        <p:spPr bwMode="auto">
          <a:xfrm>
            <a:off x="3752265" y="2556216"/>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4" name="Freeform 174"/>
          <p:cNvSpPr>
            <a:spLocks/>
          </p:cNvSpPr>
          <p:nvPr/>
        </p:nvSpPr>
        <p:spPr bwMode="auto">
          <a:xfrm>
            <a:off x="4051328" y="2294024"/>
            <a:ext cx="279945" cy="292235"/>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5" name="Rectangle 175"/>
          <p:cNvSpPr>
            <a:spLocks noChangeArrowheads="1"/>
          </p:cNvSpPr>
          <p:nvPr/>
        </p:nvSpPr>
        <p:spPr bwMode="auto">
          <a:xfrm>
            <a:off x="4077274" y="2382787"/>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6" name="Rectangle 176"/>
          <p:cNvSpPr>
            <a:spLocks noChangeArrowheads="1"/>
          </p:cNvSpPr>
          <p:nvPr/>
        </p:nvSpPr>
        <p:spPr bwMode="auto">
          <a:xfrm>
            <a:off x="4114145" y="2427851"/>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7" name="Rectangle 177"/>
          <p:cNvSpPr>
            <a:spLocks noChangeArrowheads="1"/>
          </p:cNvSpPr>
          <p:nvPr/>
        </p:nvSpPr>
        <p:spPr bwMode="auto">
          <a:xfrm>
            <a:off x="4230220" y="2425120"/>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8" name="Freeform 178"/>
          <p:cNvSpPr>
            <a:spLocks/>
          </p:cNvSpPr>
          <p:nvPr/>
        </p:nvSpPr>
        <p:spPr bwMode="auto">
          <a:xfrm>
            <a:off x="4172865" y="249476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7 h 30"/>
              <a:gd name="T48" fmla="*/ 7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8" y="2"/>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4" y="27"/>
                </a:lnTo>
                <a:lnTo>
                  <a:pt x="6" y="29"/>
                </a:lnTo>
                <a:lnTo>
                  <a:pt x="7"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8" y="27"/>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89" name="Line 179"/>
          <p:cNvSpPr>
            <a:spLocks noChangeShapeType="1"/>
          </p:cNvSpPr>
          <p:nvPr/>
        </p:nvSpPr>
        <p:spPr bwMode="auto">
          <a:xfrm>
            <a:off x="4257532" y="2425120"/>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0" name="Line 180"/>
          <p:cNvSpPr>
            <a:spLocks noChangeShapeType="1"/>
          </p:cNvSpPr>
          <p:nvPr/>
        </p:nvSpPr>
        <p:spPr bwMode="auto">
          <a:xfrm>
            <a:off x="4230220" y="2457894"/>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1" name="Freeform 181"/>
          <p:cNvSpPr>
            <a:spLocks/>
          </p:cNvSpPr>
          <p:nvPr/>
        </p:nvSpPr>
        <p:spPr bwMode="auto">
          <a:xfrm>
            <a:off x="6084168" y="3136765"/>
            <a:ext cx="279945"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2" name="Rectangle 182"/>
          <p:cNvSpPr>
            <a:spLocks noChangeArrowheads="1"/>
          </p:cNvSpPr>
          <p:nvPr/>
        </p:nvSpPr>
        <p:spPr bwMode="auto">
          <a:xfrm>
            <a:off x="6110114" y="3225528"/>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3" name="Rectangle 183"/>
          <p:cNvSpPr>
            <a:spLocks noChangeArrowheads="1"/>
          </p:cNvSpPr>
          <p:nvPr/>
        </p:nvSpPr>
        <p:spPr bwMode="auto">
          <a:xfrm>
            <a:off x="6146985" y="3270592"/>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4" name="Rectangle 184"/>
          <p:cNvSpPr>
            <a:spLocks noChangeArrowheads="1"/>
          </p:cNvSpPr>
          <p:nvPr/>
        </p:nvSpPr>
        <p:spPr bwMode="auto">
          <a:xfrm>
            <a:off x="6263060" y="3267861"/>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5" name="Freeform 185"/>
          <p:cNvSpPr>
            <a:spLocks/>
          </p:cNvSpPr>
          <p:nvPr/>
        </p:nvSpPr>
        <p:spPr bwMode="auto">
          <a:xfrm>
            <a:off x="6207071" y="3337506"/>
            <a:ext cx="9559" cy="13656"/>
          </a:xfrm>
          <a:custGeom>
            <a:avLst/>
            <a:gdLst>
              <a:gd name="T0" fmla="*/ 23 w 23"/>
              <a:gd name="T1" fmla="*/ 13 h 30"/>
              <a:gd name="T2" fmla="*/ 23 w 23"/>
              <a:gd name="T3" fmla="*/ 11 h 30"/>
              <a:gd name="T4" fmla="*/ 21 w 23"/>
              <a:gd name="T5" fmla="*/ 9 h 30"/>
              <a:gd name="T6" fmla="*/ 21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7 h 30"/>
              <a:gd name="T62" fmla="*/ 18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7" y="0"/>
                </a:lnTo>
                <a:lnTo>
                  <a:pt x="6"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5" y="29"/>
                </a:lnTo>
                <a:lnTo>
                  <a:pt x="6" y="29"/>
                </a:lnTo>
                <a:lnTo>
                  <a:pt x="7" y="30"/>
                </a:lnTo>
                <a:lnTo>
                  <a:pt x="9" y="30"/>
                </a:lnTo>
                <a:lnTo>
                  <a:pt x="10" y="30"/>
                </a:lnTo>
                <a:lnTo>
                  <a:pt x="10" y="30"/>
                </a:lnTo>
                <a:lnTo>
                  <a:pt x="11" y="30"/>
                </a:lnTo>
                <a:lnTo>
                  <a:pt x="12" y="30"/>
                </a:lnTo>
                <a:lnTo>
                  <a:pt x="13" y="30"/>
                </a:lnTo>
                <a:lnTo>
                  <a:pt x="14" y="30"/>
                </a:lnTo>
                <a:lnTo>
                  <a:pt x="15" y="30"/>
                </a:lnTo>
                <a:lnTo>
                  <a:pt x="16" y="29"/>
                </a:lnTo>
                <a:lnTo>
                  <a:pt x="16" y="29"/>
                </a:lnTo>
                <a:lnTo>
                  <a:pt x="17" y="27"/>
                </a:lnTo>
                <a:lnTo>
                  <a:pt x="18" y="26"/>
                </a:lnTo>
                <a:lnTo>
                  <a:pt x="18"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6" name="Line 186"/>
          <p:cNvSpPr>
            <a:spLocks noChangeShapeType="1"/>
          </p:cNvSpPr>
          <p:nvPr/>
        </p:nvSpPr>
        <p:spPr bwMode="auto">
          <a:xfrm>
            <a:off x="6290372" y="3267861"/>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7" name="Line 187"/>
          <p:cNvSpPr>
            <a:spLocks noChangeShapeType="1"/>
          </p:cNvSpPr>
          <p:nvPr/>
        </p:nvSpPr>
        <p:spPr bwMode="auto">
          <a:xfrm>
            <a:off x="6263060" y="3300635"/>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8" name="Freeform 188"/>
          <p:cNvSpPr>
            <a:spLocks/>
          </p:cNvSpPr>
          <p:nvPr/>
        </p:nvSpPr>
        <p:spPr bwMode="auto">
          <a:xfrm>
            <a:off x="5116485" y="6022072"/>
            <a:ext cx="279945" cy="292235"/>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999" name="Rectangle 189"/>
          <p:cNvSpPr>
            <a:spLocks noChangeArrowheads="1"/>
          </p:cNvSpPr>
          <p:nvPr/>
        </p:nvSpPr>
        <p:spPr bwMode="auto">
          <a:xfrm>
            <a:off x="5142431" y="6110835"/>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0" name="Rectangle 190"/>
          <p:cNvSpPr>
            <a:spLocks noChangeArrowheads="1"/>
          </p:cNvSpPr>
          <p:nvPr/>
        </p:nvSpPr>
        <p:spPr bwMode="auto">
          <a:xfrm>
            <a:off x="5179302" y="6155900"/>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1" name="Rectangle 191"/>
          <p:cNvSpPr>
            <a:spLocks noChangeArrowheads="1"/>
          </p:cNvSpPr>
          <p:nvPr/>
        </p:nvSpPr>
        <p:spPr bwMode="auto">
          <a:xfrm>
            <a:off x="5295377" y="6153169"/>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2" name="Freeform 192"/>
          <p:cNvSpPr>
            <a:spLocks/>
          </p:cNvSpPr>
          <p:nvPr/>
        </p:nvSpPr>
        <p:spPr bwMode="auto">
          <a:xfrm>
            <a:off x="5239388" y="6222813"/>
            <a:ext cx="9559"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20" y="6"/>
                </a:lnTo>
                <a:lnTo>
                  <a:pt x="19" y="5"/>
                </a:lnTo>
                <a:lnTo>
                  <a:pt x="19" y="4"/>
                </a:lnTo>
                <a:lnTo>
                  <a:pt x="18" y="3"/>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5"/>
                </a:lnTo>
                <a:lnTo>
                  <a:pt x="2" y="25"/>
                </a:lnTo>
                <a:lnTo>
                  <a:pt x="3" y="26"/>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7"/>
                </a:lnTo>
                <a:lnTo>
                  <a:pt x="19"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3" name="Line 193"/>
          <p:cNvSpPr>
            <a:spLocks noChangeShapeType="1"/>
          </p:cNvSpPr>
          <p:nvPr/>
        </p:nvSpPr>
        <p:spPr bwMode="auto">
          <a:xfrm>
            <a:off x="5322689" y="6153169"/>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4" name="Line 194"/>
          <p:cNvSpPr>
            <a:spLocks noChangeShapeType="1"/>
          </p:cNvSpPr>
          <p:nvPr/>
        </p:nvSpPr>
        <p:spPr bwMode="auto">
          <a:xfrm>
            <a:off x="5295377" y="6185943"/>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5" name="Freeform 195"/>
          <p:cNvSpPr>
            <a:spLocks/>
          </p:cNvSpPr>
          <p:nvPr/>
        </p:nvSpPr>
        <p:spPr bwMode="auto">
          <a:xfrm>
            <a:off x="7332831" y="2109670"/>
            <a:ext cx="279945" cy="292235"/>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6" name="Rectangle 196"/>
          <p:cNvSpPr>
            <a:spLocks noChangeArrowheads="1"/>
          </p:cNvSpPr>
          <p:nvPr/>
        </p:nvSpPr>
        <p:spPr bwMode="auto">
          <a:xfrm>
            <a:off x="7358777" y="2198433"/>
            <a:ext cx="232150"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7" name="Rectangle 197"/>
          <p:cNvSpPr>
            <a:spLocks noChangeArrowheads="1"/>
          </p:cNvSpPr>
          <p:nvPr/>
        </p:nvSpPr>
        <p:spPr bwMode="auto">
          <a:xfrm>
            <a:off x="7397013" y="2243497"/>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8" name="Rectangle 198"/>
          <p:cNvSpPr>
            <a:spLocks noChangeArrowheads="1"/>
          </p:cNvSpPr>
          <p:nvPr/>
        </p:nvSpPr>
        <p:spPr bwMode="auto">
          <a:xfrm>
            <a:off x="7513088" y="2239400"/>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09" name="Freeform 199"/>
          <p:cNvSpPr>
            <a:spLocks/>
          </p:cNvSpPr>
          <p:nvPr/>
        </p:nvSpPr>
        <p:spPr bwMode="auto">
          <a:xfrm>
            <a:off x="7455733" y="2310411"/>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0" name="Line 200"/>
          <p:cNvSpPr>
            <a:spLocks noChangeShapeType="1"/>
          </p:cNvSpPr>
          <p:nvPr/>
        </p:nvSpPr>
        <p:spPr bwMode="auto">
          <a:xfrm>
            <a:off x="7539034" y="2240766"/>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1" name="Line 201"/>
          <p:cNvSpPr>
            <a:spLocks noChangeShapeType="1"/>
          </p:cNvSpPr>
          <p:nvPr/>
        </p:nvSpPr>
        <p:spPr bwMode="auto">
          <a:xfrm>
            <a:off x="7513088" y="2273540"/>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 name="Rettangolo 9"/>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2"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21</a:t>
            </a:fld>
            <a:r>
              <a:rPr lang="it-IT" sz="2000" b="1" kern="0" dirty="0">
                <a:solidFill>
                  <a:sysClr val="window" lastClr="FFFFFF"/>
                </a:solidFill>
                <a:latin typeface="Calibri" pitchFamily="34" charset="0"/>
                <a:cs typeface="Calibri" pitchFamily="34" charset="0"/>
              </a:rPr>
              <a:t> – Esempio</a:t>
            </a:r>
          </a:p>
        </p:txBody>
      </p:sp>
      <p:sp>
        <p:nvSpPr>
          <p:cNvPr id="221" name="Freeform 209"/>
          <p:cNvSpPr>
            <a:spLocks/>
          </p:cNvSpPr>
          <p:nvPr/>
        </p:nvSpPr>
        <p:spPr bwMode="auto">
          <a:xfrm>
            <a:off x="7618238" y="3047827"/>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2" name="Rectangle 210"/>
          <p:cNvSpPr>
            <a:spLocks noChangeArrowheads="1"/>
          </p:cNvSpPr>
          <p:nvPr/>
        </p:nvSpPr>
        <p:spPr bwMode="auto">
          <a:xfrm>
            <a:off x="7644184" y="3136590"/>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3" name="Rectangle 211"/>
          <p:cNvSpPr>
            <a:spLocks noChangeArrowheads="1"/>
          </p:cNvSpPr>
          <p:nvPr/>
        </p:nvSpPr>
        <p:spPr bwMode="auto">
          <a:xfrm>
            <a:off x="7681055" y="3181654"/>
            <a:ext cx="80569"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4" name="Rectangle 212"/>
          <p:cNvSpPr>
            <a:spLocks noChangeArrowheads="1"/>
          </p:cNvSpPr>
          <p:nvPr/>
        </p:nvSpPr>
        <p:spPr bwMode="auto">
          <a:xfrm>
            <a:off x="7797129" y="3178923"/>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5" name="Freeform 213"/>
          <p:cNvSpPr>
            <a:spLocks/>
          </p:cNvSpPr>
          <p:nvPr/>
        </p:nvSpPr>
        <p:spPr bwMode="auto">
          <a:xfrm>
            <a:off x="7739775" y="3248568"/>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2 w 23"/>
              <a:gd name="T29" fmla="*/ 7 h 30"/>
              <a:gd name="T30" fmla="*/ 2 w 23"/>
              <a:gd name="T31" fmla="*/ 9 h 30"/>
              <a:gd name="T32" fmla="*/ 0 w 23"/>
              <a:gd name="T33" fmla="*/ 11 h 30"/>
              <a:gd name="T34" fmla="*/ 0 w 23"/>
              <a:gd name="T35" fmla="*/ 13 h 30"/>
              <a:gd name="T36" fmla="*/ 0 w 23"/>
              <a:gd name="T37" fmla="*/ 17 h 30"/>
              <a:gd name="T38" fmla="*/ 0 w 23"/>
              <a:gd name="T39" fmla="*/ 19 h 30"/>
              <a:gd name="T40" fmla="*/ 2 w 23"/>
              <a:gd name="T41" fmla="*/ 22 h 30"/>
              <a:gd name="T42" fmla="*/ 2 w 23"/>
              <a:gd name="T43" fmla="*/ 24 h 30"/>
              <a:gd name="T44" fmla="*/ 4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8 h 30"/>
              <a:gd name="T62" fmla="*/ 19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9" y="5"/>
                </a:lnTo>
                <a:lnTo>
                  <a:pt x="19" y="4"/>
                </a:lnTo>
                <a:lnTo>
                  <a:pt x="18" y="2"/>
                </a:lnTo>
                <a:lnTo>
                  <a:pt x="17" y="1"/>
                </a:lnTo>
                <a:lnTo>
                  <a:pt x="17" y="1"/>
                </a:lnTo>
                <a:lnTo>
                  <a:pt x="16" y="0"/>
                </a:lnTo>
                <a:lnTo>
                  <a:pt x="15" y="0"/>
                </a:lnTo>
                <a:lnTo>
                  <a:pt x="14" y="0"/>
                </a:lnTo>
                <a:lnTo>
                  <a:pt x="12" y="0"/>
                </a:lnTo>
                <a:lnTo>
                  <a:pt x="11" y="0"/>
                </a:lnTo>
                <a:lnTo>
                  <a:pt x="10" y="0"/>
                </a:lnTo>
                <a:lnTo>
                  <a:pt x="10" y="0"/>
                </a:lnTo>
                <a:lnTo>
                  <a:pt x="9" y="0"/>
                </a:lnTo>
                <a:lnTo>
                  <a:pt x="8" y="0"/>
                </a:lnTo>
                <a:lnTo>
                  <a:pt x="7" y="1"/>
                </a:lnTo>
                <a:lnTo>
                  <a:pt x="6" y="1"/>
                </a:lnTo>
                <a:lnTo>
                  <a:pt x="5" y="2"/>
                </a:lnTo>
                <a:lnTo>
                  <a:pt x="4" y="4"/>
                </a:lnTo>
                <a:lnTo>
                  <a:pt x="4" y="5"/>
                </a:lnTo>
                <a:lnTo>
                  <a:pt x="3" y="6"/>
                </a:lnTo>
                <a:lnTo>
                  <a:pt x="2" y="7"/>
                </a:lnTo>
                <a:lnTo>
                  <a:pt x="2" y="8"/>
                </a:lnTo>
                <a:lnTo>
                  <a:pt x="2" y="9"/>
                </a:lnTo>
                <a:lnTo>
                  <a:pt x="0" y="10"/>
                </a:lnTo>
                <a:lnTo>
                  <a:pt x="0" y="11"/>
                </a:lnTo>
                <a:lnTo>
                  <a:pt x="0" y="12"/>
                </a:lnTo>
                <a:lnTo>
                  <a:pt x="0" y="13"/>
                </a:lnTo>
                <a:lnTo>
                  <a:pt x="0" y="15"/>
                </a:lnTo>
                <a:lnTo>
                  <a:pt x="0" y="17"/>
                </a:lnTo>
                <a:lnTo>
                  <a:pt x="0" y="18"/>
                </a:lnTo>
                <a:lnTo>
                  <a:pt x="0" y="19"/>
                </a:lnTo>
                <a:lnTo>
                  <a:pt x="0" y="20"/>
                </a:lnTo>
                <a:lnTo>
                  <a:pt x="2" y="22"/>
                </a:lnTo>
                <a:lnTo>
                  <a:pt x="2" y="23"/>
                </a:lnTo>
                <a:lnTo>
                  <a:pt x="2" y="24"/>
                </a:lnTo>
                <a:lnTo>
                  <a:pt x="3" y="24"/>
                </a:lnTo>
                <a:lnTo>
                  <a:pt x="4" y="26"/>
                </a:lnTo>
                <a:lnTo>
                  <a:pt x="4" y="27"/>
                </a:lnTo>
                <a:lnTo>
                  <a:pt x="5" y="28"/>
                </a:lnTo>
                <a:lnTo>
                  <a:pt x="6" y="29"/>
                </a:lnTo>
                <a:lnTo>
                  <a:pt x="7" y="29"/>
                </a:lnTo>
                <a:lnTo>
                  <a:pt x="8" y="30"/>
                </a:lnTo>
                <a:lnTo>
                  <a:pt x="9" y="30"/>
                </a:lnTo>
                <a:lnTo>
                  <a:pt x="10" y="30"/>
                </a:lnTo>
                <a:lnTo>
                  <a:pt x="10" y="30"/>
                </a:lnTo>
                <a:lnTo>
                  <a:pt x="11" y="30"/>
                </a:lnTo>
                <a:lnTo>
                  <a:pt x="12" y="30"/>
                </a:lnTo>
                <a:lnTo>
                  <a:pt x="14" y="30"/>
                </a:lnTo>
                <a:lnTo>
                  <a:pt x="15" y="30"/>
                </a:lnTo>
                <a:lnTo>
                  <a:pt x="16" y="30"/>
                </a:lnTo>
                <a:lnTo>
                  <a:pt x="17" y="29"/>
                </a:lnTo>
                <a:lnTo>
                  <a:pt x="17" y="29"/>
                </a:lnTo>
                <a:lnTo>
                  <a:pt x="18" y="28"/>
                </a:lnTo>
                <a:lnTo>
                  <a:pt x="19" y="27"/>
                </a:lnTo>
                <a:lnTo>
                  <a:pt x="19" y="26"/>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6" name="Line 214"/>
          <p:cNvSpPr>
            <a:spLocks noChangeShapeType="1"/>
          </p:cNvSpPr>
          <p:nvPr/>
        </p:nvSpPr>
        <p:spPr bwMode="auto">
          <a:xfrm>
            <a:off x="7824441" y="3178923"/>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7" name="Line 215"/>
          <p:cNvSpPr>
            <a:spLocks noChangeShapeType="1"/>
          </p:cNvSpPr>
          <p:nvPr/>
        </p:nvSpPr>
        <p:spPr bwMode="auto">
          <a:xfrm>
            <a:off x="7797129" y="3211697"/>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8" name="Freeform 216"/>
          <p:cNvSpPr>
            <a:spLocks/>
          </p:cNvSpPr>
          <p:nvPr/>
        </p:nvSpPr>
        <p:spPr bwMode="auto">
          <a:xfrm>
            <a:off x="7596389" y="2580797"/>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29" name="Rectangle 217"/>
          <p:cNvSpPr>
            <a:spLocks noChangeArrowheads="1"/>
          </p:cNvSpPr>
          <p:nvPr/>
        </p:nvSpPr>
        <p:spPr bwMode="auto">
          <a:xfrm>
            <a:off x="7622334" y="2669559"/>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0" name="Rectangle 218"/>
          <p:cNvSpPr>
            <a:spLocks noChangeArrowheads="1"/>
          </p:cNvSpPr>
          <p:nvPr/>
        </p:nvSpPr>
        <p:spPr bwMode="auto">
          <a:xfrm>
            <a:off x="7659206" y="2714624"/>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1" name="Rectangle 219"/>
          <p:cNvSpPr>
            <a:spLocks noChangeArrowheads="1"/>
          </p:cNvSpPr>
          <p:nvPr/>
        </p:nvSpPr>
        <p:spPr bwMode="auto">
          <a:xfrm>
            <a:off x="7775280" y="2710527"/>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2" name="Freeform 220"/>
          <p:cNvSpPr>
            <a:spLocks/>
          </p:cNvSpPr>
          <p:nvPr/>
        </p:nvSpPr>
        <p:spPr bwMode="auto">
          <a:xfrm>
            <a:off x="7717925" y="2781537"/>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7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4" y="25"/>
                </a:lnTo>
                <a:lnTo>
                  <a:pt x="4" y="26"/>
                </a:lnTo>
                <a:lnTo>
                  <a:pt x="5" y="27"/>
                </a:lnTo>
                <a:lnTo>
                  <a:pt x="6" y="29"/>
                </a:lnTo>
                <a:lnTo>
                  <a:pt x="7" y="29"/>
                </a:lnTo>
                <a:lnTo>
                  <a:pt x="8" y="30"/>
                </a:lnTo>
                <a:lnTo>
                  <a:pt x="9" y="30"/>
                </a:lnTo>
                <a:lnTo>
                  <a:pt x="10" y="30"/>
                </a:lnTo>
                <a:lnTo>
                  <a:pt x="10" y="30"/>
                </a:lnTo>
                <a:lnTo>
                  <a:pt x="11" y="30"/>
                </a:lnTo>
                <a:lnTo>
                  <a:pt x="12" y="30"/>
                </a:lnTo>
                <a:lnTo>
                  <a:pt x="13" y="30"/>
                </a:lnTo>
                <a:lnTo>
                  <a:pt x="15" y="30"/>
                </a:lnTo>
                <a:lnTo>
                  <a:pt x="16" y="30"/>
                </a:lnTo>
                <a:lnTo>
                  <a:pt x="17" y="29"/>
                </a:lnTo>
                <a:lnTo>
                  <a:pt x="17" y="29"/>
                </a:lnTo>
                <a:lnTo>
                  <a:pt x="18" y="27"/>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3" name="Line 221"/>
          <p:cNvSpPr>
            <a:spLocks noChangeShapeType="1"/>
          </p:cNvSpPr>
          <p:nvPr/>
        </p:nvSpPr>
        <p:spPr bwMode="auto">
          <a:xfrm>
            <a:off x="7802592" y="2711893"/>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4" name="Line 222"/>
          <p:cNvSpPr>
            <a:spLocks noChangeShapeType="1"/>
          </p:cNvSpPr>
          <p:nvPr/>
        </p:nvSpPr>
        <p:spPr bwMode="auto">
          <a:xfrm>
            <a:off x="7775280" y="2744667"/>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5" name="Freeform 223"/>
          <p:cNvSpPr>
            <a:spLocks/>
          </p:cNvSpPr>
          <p:nvPr/>
        </p:nvSpPr>
        <p:spPr bwMode="auto">
          <a:xfrm>
            <a:off x="7129358" y="2677753"/>
            <a:ext cx="278579" cy="293601"/>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6" name="Rectangle 224"/>
          <p:cNvSpPr>
            <a:spLocks noChangeArrowheads="1"/>
          </p:cNvSpPr>
          <p:nvPr/>
        </p:nvSpPr>
        <p:spPr bwMode="auto">
          <a:xfrm>
            <a:off x="7155304" y="2766516"/>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7" name="Rectangle 225"/>
          <p:cNvSpPr>
            <a:spLocks noChangeArrowheads="1"/>
          </p:cNvSpPr>
          <p:nvPr/>
        </p:nvSpPr>
        <p:spPr bwMode="auto">
          <a:xfrm>
            <a:off x="7192175" y="2812946"/>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8" name="Rectangle 226"/>
          <p:cNvSpPr>
            <a:spLocks noChangeArrowheads="1"/>
          </p:cNvSpPr>
          <p:nvPr/>
        </p:nvSpPr>
        <p:spPr bwMode="auto">
          <a:xfrm>
            <a:off x="7308250" y="2808849"/>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39" name="Freeform 227"/>
          <p:cNvSpPr>
            <a:spLocks/>
          </p:cNvSpPr>
          <p:nvPr/>
        </p:nvSpPr>
        <p:spPr bwMode="auto">
          <a:xfrm>
            <a:off x="7250895" y="2878494"/>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5"/>
                </a:lnTo>
                <a:lnTo>
                  <a:pt x="19" y="3"/>
                </a:lnTo>
                <a:lnTo>
                  <a:pt x="18" y="2"/>
                </a:lnTo>
                <a:lnTo>
                  <a:pt x="17" y="1"/>
                </a:lnTo>
                <a:lnTo>
                  <a:pt x="17" y="1"/>
                </a:lnTo>
                <a:lnTo>
                  <a:pt x="16" y="0"/>
                </a:lnTo>
                <a:lnTo>
                  <a:pt x="15" y="0"/>
                </a:lnTo>
                <a:lnTo>
                  <a:pt x="14" y="0"/>
                </a:lnTo>
                <a:lnTo>
                  <a:pt x="12" y="0"/>
                </a:lnTo>
                <a:lnTo>
                  <a:pt x="11" y="0"/>
                </a:lnTo>
                <a:lnTo>
                  <a:pt x="10" y="0"/>
                </a:lnTo>
                <a:lnTo>
                  <a:pt x="10" y="0"/>
                </a:lnTo>
                <a:lnTo>
                  <a:pt x="9" y="0"/>
                </a:lnTo>
                <a:lnTo>
                  <a:pt x="8" y="0"/>
                </a:lnTo>
                <a:lnTo>
                  <a:pt x="7" y="1"/>
                </a:lnTo>
                <a:lnTo>
                  <a:pt x="6" y="1"/>
                </a:lnTo>
                <a:lnTo>
                  <a:pt x="5" y="2"/>
                </a:lnTo>
                <a:lnTo>
                  <a:pt x="4" y="3"/>
                </a:lnTo>
                <a:lnTo>
                  <a:pt x="4" y="5"/>
                </a:lnTo>
                <a:lnTo>
                  <a:pt x="3"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3" y="24"/>
                </a:lnTo>
                <a:lnTo>
                  <a:pt x="4" y="25"/>
                </a:lnTo>
                <a:lnTo>
                  <a:pt x="4" y="26"/>
                </a:lnTo>
                <a:lnTo>
                  <a:pt x="5" y="28"/>
                </a:lnTo>
                <a:lnTo>
                  <a:pt x="6" y="29"/>
                </a:lnTo>
                <a:lnTo>
                  <a:pt x="7" y="29"/>
                </a:lnTo>
                <a:lnTo>
                  <a:pt x="8" y="30"/>
                </a:lnTo>
                <a:lnTo>
                  <a:pt x="9" y="30"/>
                </a:lnTo>
                <a:lnTo>
                  <a:pt x="10" y="30"/>
                </a:lnTo>
                <a:lnTo>
                  <a:pt x="10" y="30"/>
                </a:lnTo>
                <a:lnTo>
                  <a:pt x="11" y="30"/>
                </a:lnTo>
                <a:lnTo>
                  <a:pt x="12" y="30"/>
                </a:lnTo>
                <a:lnTo>
                  <a:pt x="14" y="30"/>
                </a:lnTo>
                <a:lnTo>
                  <a:pt x="15" y="30"/>
                </a:lnTo>
                <a:lnTo>
                  <a:pt x="16" y="30"/>
                </a:lnTo>
                <a:lnTo>
                  <a:pt x="17" y="29"/>
                </a:lnTo>
                <a:lnTo>
                  <a:pt x="17" y="29"/>
                </a:lnTo>
                <a:lnTo>
                  <a:pt x="18"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40" name="Line 228"/>
          <p:cNvSpPr>
            <a:spLocks noChangeShapeType="1"/>
          </p:cNvSpPr>
          <p:nvPr/>
        </p:nvSpPr>
        <p:spPr bwMode="auto">
          <a:xfrm>
            <a:off x="7335561" y="2810215"/>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41" name="Line 229"/>
          <p:cNvSpPr>
            <a:spLocks noChangeShapeType="1"/>
          </p:cNvSpPr>
          <p:nvPr/>
        </p:nvSpPr>
        <p:spPr bwMode="auto">
          <a:xfrm>
            <a:off x="7308250" y="284162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56" name="Freeform 244"/>
          <p:cNvSpPr>
            <a:spLocks/>
          </p:cNvSpPr>
          <p:nvPr/>
        </p:nvSpPr>
        <p:spPr bwMode="auto">
          <a:xfrm>
            <a:off x="5595805" y="3155708"/>
            <a:ext cx="279945" cy="293601"/>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57" name="Rectangle 245"/>
          <p:cNvSpPr>
            <a:spLocks noChangeArrowheads="1"/>
          </p:cNvSpPr>
          <p:nvPr/>
        </p:nvSpPr>
        <p:spPr bwMode="auto">
          <a:xfrm>
            <a:off x="5621752" y="3245836"/>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58" name="Rectangle 246"/>
          <p:cNvSpPr>
            <a:spLocks noChangeArrowheads="1"/>
          </p:cNvSpPr>
          <p:nvPr/>
        </p:nvSpPr>
        <p:spPr bwMode="auto">
          <a:xfrm>
            <a:off x="5658622" y="3290901"/>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59" name="Rectangle 247"/>
          <p:cNvSpPr>
            <a:spLocks noChangeArrowheads="1"/>
          </p:cNvSpPr>
          <p:nvPr/>
        </p:nvSpPr>
        <p:spPr bwMode="auto">
          <a:xfrm>
            <a:off x="5774697" y="3286804"/>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0" name="Freeform 248"/>
          <p:cNvSpPr>
            <a:spLocks/>
          </p:cNvSpPr>
          <p:nvPr/>
        </p:nvSpPr>
        <p:spPr bwMode="auto">
          <a:xfrm>
            <a:off x="5717343" y="3356449"/>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5 w 23"/>
              <a:gd name="T15" fmla="*/ 0 h 30"/>
              <a:gd name="T16" fmla="*/ 12 w 23"/>
              <a:gd name="T17" fmla="*/ 0 h 30"/>
              <a:gd name="T18" fmla="*/ 10 w 23"/>
              <a:gd name="T19" fmla="*/ 0 h 30"/>
              <a:gd name="T20" fmla="*/ 9 w 23"/>
              <a:gd name="T21" fmla="*/ 0 h 30"/>
              <a:gd name="T22" fmla="*/ 7 w 23"/>
              <a:gd name="T23" fmla="*/ 2 h 30"/>
              <a:gd name="T24" fmla="*/ 5 w 23"/>
              <a:gd name="T25" fmla="*/ 3 h 30"/>
              <a:gd name="T26" fmla="*/ 4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4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20" y="6"/>
                </a:lnTo>
                <a:lnTo>
                  <a:pt x="19" y="5"/>
                </a:lnTo>
                <a:lnTo>
                  <a:pt x="19" y="4"/>
                </a:lnTo>
                <a:lnTo>
                  <a:pt x="18" y="3"/>
                </a:lnTo>
                <a:lnTo>
                  <a:pt x="17" y="2"/>
                </a:lnTo>
                <a:lnTo>
                  <a:pt x="17" y="2"/>
                </a:lnTo>
                <a:lnTo>
                  <a:pt x="16" y="0"/>
                </a:lnTo>
                <a:lnTo>
                  <a:pt x="15" y="0"/>
                </a:lnTo>
                <a:lnTo>
                  <a:pt x="14" y="0"/>
                </a:lnTo>
                <a:lnTo>
                  <a:pt x="12" y="0"/>
                </a:lnTo>
                <a:lnTo>
                  <a:pt x="11" y="0"/>
                </a:lnTo>
                <a:lnTo>
                  <a:pt x="10" y="0"/>
                </a:lnTo>
                <a:lnTo>
                  <a:pt x="10" y="0"/>
                </a:lnTo>
                <a:lnTo>
                  <a:pt x="9" y="0"/>
                </a:lnTo>
                <a:lnTo>
                  <a:pt x="8" y="0"/>
                </a:lnTo>
                <a:lnTo>
                  <a:pt x="7" y="2"/>
                </a:lnTo>
                <a:lnTo>
                  <a:pt x="6" y="2"/>
                </a:lnTo>
                <a:lnTo>
                  <a:pt x="5" y="3"/>
                </a:lnTo>
                <a:lnTo>
                  <a:pt x="4" y="4"/>
                </a:lnTo>
                <a:lnTo>
                  <a:pt x="4" y="5"/>
                </a:lnTo>
                <a:lnTo>
                  <a:pt x="3"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5"/>
                </a:lnTo>
                <a:lnTo>
                  <a:pt x="3" y="25"/>
                </a:lnTo>
                <a:lnTo>
                  <a:pt x="4" y="26"/>
                </a:lnTo>
                <a:lnTo>
                  <a:pt x="4" y="27"/>
                </a:lnTo>
                <a:lnTo>
                  <a:pt x="5" y="28"/>
                </a:lnTo>
                <a:lnTo>
                  <a:pt x="6" y="29"/>
                </a:lnTo>
                <a:lnTo>
                  <a:pt x="7" y="29"/>
                </a:lnTo>
                <a:lnTo>
                  <a:pt x="8" y="30"/>
                </a:lnTo>
                <a:lnTo>
                  <a:pt x="9" y="30"/>
                </a:lnTo>
                <a:lnTo>
                  <a:pt x="10" y="30"/>
                </a:lnTo>
                <a:lnTo>
                  <a:pt x="10" y="30"/>
                </a:lnTo>
                <a:lnTo>
                  <a:pt x="11" y="30"/>
                </a:lnTo>
                <a:lnTo>
                  <a:pt x="12" y="30"/>
                </a:lnTo>
                <a:lnTo>
                  <a:pt x="14" y="30"/>
                </a:lnTo>
                <a:lnTo>
                  <a:pt x="15" y="30"/>
                </a:lnTo>
                <a:lnTo>
                  <a:pt x="16" y="30"/>
                </a:lnTo>
                <a:lnTo>
                  <a:pt x="17" y="29"/>
                </a:lnTo>
                <a:lnTo>
                  <a:pt x="17" y="29"/>
                </a:lnTo>
                <a:lnTo>
                  <a:pt x="18" y="28"/>
                </a:lnTo>
                <a:lnTo>
                  <a:pt x="19" y="27"/>
                </a:lnTo>
                <a:lnTo>
                  <a:pt x="19"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1" name="Line 249"/>
          <p:cNvSpPr>
            <a:spLocks noChangeShapeType="1"/>
          </p:cNvSpPr>
          <p:nvPr/>
        </p:nvSpPr>
        <p:spPr bwMode="auto">
          <a:xfrm>
            <a:off x="5802009" y="3288170"/>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2" name="Line 250"/>
          <p:cNvSpPr>
            <a:spLocks noChangeShapeType="1"/>
          </p:cNvSpPr>
          <p:nvPr/>
        </p:nvSpPr>
        <p:spPr bwMode="auto">
          <a:xfrm>
            <a:off x="5774697" y="3319578"/>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3" name="Freeform 251"/>
          <p:cNvSpPr>
            <a:spLocks/>
          </p:cNvSpPr>
          <p:nvPr/>
        </p:nvSpPr>
        <p:spPr bwMode="auto">
          <a:xfrm>
            <a:off x="6628188" y="4156682"/>
            <a:ext cx="279945" cy="292235"/>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4" name="Rectangle 252"/>
          <p:cNvSpPr>
            <a:spLocks noChangeArrowheads="1"/>
          </p:cNvSpPr>
          <p:nvPr/>
        </p:nvSpPr>
        <p:spPr bwMode="auto">
          <a:xfrm>
            <a:off x="6654135" y="4245445"/>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5" name="Rectangle 253"/>
          <p:cNvSpPr>
            <a:spLocks noChangeArrowheads="1"/>
          </p:cNvSpPr>
          <p:nvPr/>
        </p:nvSpPr>
        <p:spPr bwMode="auto">
          <a:xfrm>
            <a:off x="6691005" y="4290510"/>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6" name="Rectangle 254"/>
          <p:cNvSpPr>
            <a:spLocks noChangeArrowheads="1"/>
          </p:cNvSpPr>
          <p:nvPr/>
        </p:nvSpPr>
        <p:spPr bwMode="auto">
          <a:xfrm>
            <a:off x="6807080" y="4287779"/>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7" name="Freeform 255"/>
          <p:cNvSpPr>
            <a:spLocks/>
          </p:cNvSpPr>
          <p:nvPr/>
        </p:nvSpPr>
        <p:spPr bwMode="auto">
          <a:xfrm>
            <a:off x="6751091" y="4357423"/>
            <a:ext cx="9560" cy="13656"/>
          </a:xfrm>
          <a:custGeom>
            <a:avLst/>
            <a:gdLst>
              <a:gd name="T0" fmla="*/ 23 w 23"/>
              <a:gd name="T1" fmla="*/ 13 h 29"/>
              <a:gd name="T2" fmla="*/ 23 w 23"/>
              <a:gd name="T3" fmla="*/ 10 h 29"/>
              <a:gd name="T4" fmla="*/ 21 w 23"/>
              <a:gd name="T5" fmla="*/ 8 h 29"/>
              <a:gd name="T6" fmla="*/ 21 w 23"/>
              <a:gd name="T7" fmla="*/ 6 h 29"/>
              <a:gd name="T8" fmla="*/ 19 w 23"/>
              <a:gd name="T9" fmla="*/ 4 h 29"/>
              <a:gd name="T10" fmla="*/ 18 w 23"/>
              <a:gd name="T11" fmla="*/ 2 h 29"/>
              <a:gd name="T12" fmla="*/ 17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3 w 23"/>
              <a:gd name="T27" fmla="*/ 4 h 29"/>
              <a:gd name="T28" fmla="*/ 1 w 23"/>
              <a:gd name="T29" fmla="*/ 6 h 29"/>
              <a:gd name="T30" fmla="*/ 1 w 23"/>
              <a:gd name="T31" fmla="*/ 8 h 29"/>
              <a:gd name="T32" fmla="*/ 0 w 23"/>
              <a:gd name="T33" fmla="*/ 10 h 29"/>
              <a:gd name="T34" fmla="*/ 0 w 23"/>
              <a:gd name="T35" fmla="*/ 13 h 29"/>
              <a:gd name="T36" fmla="*/ 0 w 23"/>
              <a:gd name="T37" fmla="*/ 16 h 29"/>
              <a:gd name="T38" fmla="*/ 0 w 23"/>
              <a:gd name="T39" fmla="*/ 18 h 29"/>
              <a:gd name="T40" fmla="*/ 1 w 23"/>
              <a:gd name="T41" fmla="*/ 21 h 29"/>
              <a:gd name="T42" fmla="*/ 1 w 23"/>
              <a:gd name="T43" fmla="*/ 24 h 29"/>
              <a:gd name="T44" fmla="*/ 3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7 w 23"/>
              <a:gd name="T59" fmla="*/ 28 h 29"/>
              <a:gd name="T60" fmla="*/ 18 w 23"/>
              <a:gd name="T61" fmla="*/ 27 h 29"/>
              <a:gd name="T62" fmla="*/ 19 w 23"/>
              <a:gd name="T63" fmla="*/ 25 h 29"/>
              <a:gd name="T64" fmla="*/ 21 w 23"/>
              <a:gd name="T65" fmla="*/ 24 h 29"/>
              <a:gd name="T66" fmla="*/ 21 w 23"/>
              <a:gd name="T67" fmla="*/ 21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0"/>
                </a:lnTo>
                <a:lnTo>
                  <a:pt x="22" y="9"/>
                </a:lnTo>
                <a:lnTo>
                  <a:pt x="21" y="8"/>
                </a:lnTo>
                <a:lnTo>
                  <a:pt x="21" y="7"/>
                </a:lnTo>
                <a:lnTo>
                  <a:pt x="21" y="6"/>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5" y="2"/>
                </a:lnTo>
                <a:lnTo>
                  <a:pt x="3" y="3"/>
                </a:lnTo>
                <a:lnTo>
                  <a:pt x="3" y="4"/>
                </a:lnTo>
                <a:lnTo>
                  <a:pt x="2" y="5"/>
                </a:lnTo>
                <a:lnTo>
                  <a:pt x="1" y="6"/>
                </a:lnTo>
                <a:lnTo>
                  <a:pt x="1" y="7"/>
                </a:lnTo>
                <a:lnTo>
                  <a:pt x="1" y="8"/>
                </a:lnTo>
                <a:lnTo>
                  <a:pt x="0" y="9"/>
                </a:lnTo>
                <a:lnTo>
                  <a:pt x="0" y="10"/>
                </a:lnTo>
                <a:lnTo>
                  <a:pt x="0" y="12"/>
                </a:lnTo>
                <a:lnTo>
                  <a:pt x="0" y="13"/>
                </a:lnTo>
                <a:lnTo>
                  <a:pt x="0" y="14"/>
                </a:lnTo>
                <a:lnTo>
                  <a:pt x="0" y="16"/>
                </a:lnTo>
                <a:lnTo>
                  <a:pt x="0" y="17"/>
                </a:lnTo>
                <a:lnTo>
                  <a:pt x="0" y="18"/>
                </a:lnTo>
                <a:lnTo>
                  <a:pt x="0" y="19"/>
                </a:lnTo>
                <a:lnTo>
                  <a:pt x="1" y="21"/>
                </a:lnTo>
                <a:lnTo>
                  <a:pt x="1" y="23"/>
                </a:lnTo>
                <a:lnTo>
                  <a:pt x="1" y="24"/>
                </a:lnTo>
                <a:lnTo>
                  <a:pt x="2" y="24"/>
                </a:lnTo>
                <a:lnTo>
                  <a:pt x="3" y="25"/>
                </a:lnTo>
                <a:lnTo>
                  <a:pt x="3" y="26"/>
                </a:lnTo>
                <a:lnTo>
                  <a:pt x="5" y="27"/>
                </a:lnTo>
                <a:lnTo>
                  <a:pt x="6" y="28"/>
                </a:lnTo>
                <a:lnTo>
                  <a:pt x="7" y="28"/>
                </a:lnTo>
                <a:lnTo>
                  <a:pt x="8" y="29"/>
                </a:lnTo>
                <a:lnTo>
                  <a:pt x="9" y="29"/>
                </a:lnTo>
                <a:lnTo>
                  <a:pt x="10" y="29"/>
                </a:lnTo>
                <a:lnTo>
                  <a:pt x="10" y="29"/>
                </a:lnTo>
                <a:lnTo>
                  <a:pt x="11" y="29"/>
                </a:lnTo>
                <a:lnTo>
                  <a:pt x="12" y="29"/>
                </a:lnTo>
                <a:lnTo>
                  <a:pt x="13" y="29"/>
                </a:lnTo>
                <a:lnTo>
                  <a:pt x="14" y="29"/>
                </a:lnTo>
                <a:lnTo>
                  <a:pt x="15" y="29"/>
                </a:lnTo>
                <a:lnTo>
                  <a:pt x="17" y="28"/>
                </a:lnTo>
                <a:lnTo>
                  <a:pt x="17" y="28"/>
                </a:lnTo>
                <a:lnTo>
                  <a:pt x="18" y="27"/>
                </a:lnTo>
                <a:lnTo>
                  <a:pt x="19" y="26"/>
                </a:lnTo>
                <a:lnTo>
                  <a:pt x="19" y="25"/>
                </a:lnTo>
                <a:lnTo>
                  <a:pt x="20" y="24"/>
                </a:lnTo>
                <a:lnTo>
                  <a:pt x="21" y="24"/>
                </a:lnTo>
                <a:lnTo>
                  <a:pt x="21" y="23"/>
                </a:lnTo>
                <a:lnTo>
                  <a:pt x="21" y="21"/>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8" name="Line 256"/>
          <p:cNvSpPr>
            <a:spLocks noChangeShapeType="1"/>
          </p:cNvSpPr>
          <p:nvPr/>
        </p:nvSpPr>
        <p:spPr bwMode="auto">
          <a:xfrm>
            <a:off x="6834392" y="4287779"/>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69" name="Line 257"/>
          <p:cNvSpPr>
            <a:spLocks noChangeShapeType="1"/>
          </p:cNvSpPr>
          <p:nvPr/>
        </p:nvSpPr>
        <p:spPr bwMode="auto">
          <a:xfrm>
            <a:off x="6807080" y="4320553"/>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0" name="Freeform 258"/>
          <p:cNvSpPr>
            <a:spLocks/>
          </p:cNvSpPr>
          <p:nvPr/>
        </p:nvSpPr>
        <p:spPr bwMode="auto">
          <a:xfrm>
            <a:off x="6639113" y="4645562"/>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1" name="Rectangle 259"/>
          <p:cNvSpPr>
            <a:spLocks noChangeArrowheads="1"/>
          </p:cNvSpPr>
          <p:nvPr/>
        </p:nvSpPr>
        <p:spPr bwMode="auto">
          <a:xfrm>
            <a:off x="6665059" y="4734325"/>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2" name="Rectangle 260"/>
          <p:cNvSpPr>
            <a:spLocks noChangeArrowheads="1"/>
          </p:cNvSpPr>
          <p:nvPr/>
        </p:nvSpPr>
        <p:spPr bwMode="auto">
          <a:xfrm>
            <a:off x="6701930" y="4779389"/>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3" name="Rectangle 261"/>
          <p:cNvSpPr>
            <a:spLocks noChangeArrowheads="1"/>
          </p:cNvSpPr>
          <p:nvPr/>
        </p:nvSpPr>
        <p:spPr bwMode="auto">
          <a:xfrm>
            <a:off x="6818005" y="4775292"/>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4" name="Freeform 262"/>
          <p:cNvSpPr>
            <a:spLocks/>
          </p:cNvSpPr>
          <p:nvPr/>
        </p:nvSpPr>
        <p:spPr bwMode="auto">
          <a:xfrm>
            <a:off x="6760650" y="4846303"/>
            <a:ext cx="10925" cy="12291"/>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3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8"/>
                </a:lnTo>
                <a:lnTo>
                  <a:pt x="21" y="6"/>
                </a:lnTo>
                <a:lnTo>
                  <a:pt x="20" y="5"/>
                </a:lnTo>
                <a:lnTo>
                  <a:pt x="19" y="4"/>
                </a:lnTo>
                <a:lnTo>
                  <a:pt x="19" y="3"/>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3" y="3"/>
                </a:lnTo>
                <a:lnTo>
                  <a:pt x="3" y="4"/>
                </a:lnTo>
                <a:lnTo>
                  <a:pt x="2" y="5"/>
                </a:lnTo>
                <a:lnTo>
                  <a:pt x="1" y="6"/>
                </a:lnTo>
                <a:lnTo>
                  <a:pt x="1" y="8"/>
                </a:lnTo>
                <a:lnTo>
                  <a:pt x="1" y="9"/>
                </a:lnTo>
                <a:lnTo>
                  <a:pt x="0" y="10"/>
                </a:lnTo>
                <a:lnTo>
                  <a:pt x="0" y="11"/>
                </a:lnTo>
                <a:lnTo>
                  <a:pt x="0" y="12"/>
                </a:lnTo>
                <a:lnTo>
                  <a:pt x="0" y="13"/>
                </a:lnTo>
                <a:lnTo>
                  <a:pt x="0" y="14"/>
                </a:lnTo>
                <a:lnTo>
                  <a:pt x="0" y="16"/>
                </a:lnTo>
                <a:lnTo>
                  <a:pt x="0" y="17"/>
                </a:lnTo>
                <a:lnTo>
                  <a:pt x="0" y="18"/>
                </a:lnTo>
                <a:lnTo>
                  <a:pt x="0" y="20"/>
                </a:lnTo>
                <a:lnTo>
                  <a:pt x="1" y="22"/>
                </a:lnTo>
                <a:lnTo>
                  <a:pt x="1" y="23"/>
                </a:lnTo>
                <a:lnTo>
                  <a:pt x="1" y="24"/>
                </a:lnTo>
                <a:lnTo>
                  <a:pt x="2" y="24"/>
                </a:lnTo>
                <a:lnTo>
                  <a:pt x="3" y="25"/>
                </a:lnTo>
                <a:lnTo>
                  <a:pt x="3" y="26"/>
                </a:lnTo>
                <a:lnTo>
                  <a:pt x="5" y="27"/>
                </a:lnTo>
                <a:lnTo>
                  <a:pt x="6" y="28"/>
                </a:lnTo>
                <a:lnTo>
                  <a:pt x="7" y="28"/>
                </a:lnTo>
                <a:lnTo>
                  <a:pt x="8" y="29"/>
                </a:lnTo>
                <a:lnTo>
                  <a:pt x="9" y="29"/>
                </a:lnTo>
                <a:lnTo>
                  <a:pt x="10" y="29"/>
                </a:lnTo>
                <a:lnTo>
                  <a:pt x="10" y="29"/>
                </a:lnTo>
                <a:lnTo>
                  <a:pt x="11" y="29"/>
                </a:lnTo>
                <a:lnTo>
                  <a:pt x="12" y="29"/>
                </a:lnTo>
                <a:lnTo>
                  <a:pt x="13" y="29"/>
                </a:lnTo>
                <a:lnTo>
                  <a:pt x="14"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5" name="Line 263"/>
          <p:cNvSpPr>
            <a:spLocks noChangeShapeType="1"/>
          </p:cNvSpPr>
          <p:nvPr/>
        </p:nvSpPr>
        <p:spPr bwMode="auto">
          <a:xfrm>
            <a:off x="6845317" y="4776658"/>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6" name="Line 264"/>
          <p:cNvSpPr>
            <a:spLocks noChangeShapeType="1"/>
          </p:cNvSpPr>
          <p:nvPr/>
        </p:nvSpPr>
        <p:spPr bwMode="auto">
          <a:xfrm>
            <a:off x="6818005" y="4809432"/>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7" name="Freeform 265"/>
          <p:cNvSpPr>
            <a:spLocks/>
          </p:cNvSpPr>
          <p:nvPr/>
        </p:nvSpPr>
        <p:spPr bwMode="auto">
          <a:xfrm>
            <a:off x="7248164" y="4678336"/>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8" name="Rectangle 266"/>
          <p:cNvSpPr>
            <a:spLocks noChangeArrowheads="1"/>
          </p:cNvSpPr>
          <p:nvPr/>
        </p:nvSpPr>
        <p:spPr bwMode="auto">
          <a:xfrm>
            <a:off x="7274110" y="4767099"/>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79" name="Rectangle 267"/>
          <p:cNvSpPr>
            <a:spLocks noChangeArrowheads="1"/>
          </p:cNvSpPr>
          <p:nvPr/>
        </p:nvSpPr>
        <p:spPr bwMode="auto">
          <a:xfrm>
            <a:off x="7310981" y="4812164"/>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0" name="Rectangle 268"/>
          <p:cNvSpPr>
            <a:spLocks noChangeArrowheads="1"/>
          </p:cNvSpPr>
          <p:nvPr/>
        </p:nvSpPr>
        <p:spPr bwMode="auto">
          <a:xfrm>
            <a:off x="7427056" y="4809432"/>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1" name="Freeform 269"/>
          <p:cNvSpPr>
            <a:spLocks/>
          </p:cNvSpPr>
          <p:nvPr/>
        </p:nvSpPr>
        <p:spPr bwMode="auto">
          <a:xfrm>
            <a:off x="7369701" y="4879077"/>
            <a:ext cx="10925" cy="13656"/>
          </a:xfrm>
          <a:custGeom>
            <a:avLst/>
            <a:gdLst>
              <a:gd name="T0" fmla="*/ 24 w 24"/>
              <a:gd name="T1" fmla="*/ 13 h 30"/>
              <a:gd name="T2" fmla="*/ 24 w 24"/>
              <a:gd name="T3" fmla="*/ 11 h 30"/>
              <a:gd name="T4" fmla="*/ 21 w 24"/>
              <a:gd name="T5" fmla="*/ 9 h 30"/>
              <a:gd name="T6" fmla="*/ 21 w 24"/>
              <a:gd name="T7" fmla="*/ 7 h 30"/>
              <a:gd name="T8" fmla="*/ 19 w 24"/>
              <a:gd name="T9" fmla="*/ 5 h 30"/>
              <a:gd name="T10" fmla="*/ 18 w 24"/>
              <a:gd name="T11" fmla="*/ 2 h 30"/>
              <a:gd name="T12" fmla="*/ 17 w 24"/>
              <a:gd name="T13" fmla="*/ 1 h 30"/>
              <a:gd name="T14" fmla="*/ 15 w 24"/>
              <a:gd name="T15" fmla="*/ 0 h 30"/>
              <a:gd name="T16" fmla="*/ 13 w 24"/>
              <a:gd name="T17" fmla="*/ 0 h 30"/>
              <a:gd name="T18" fmla="*/ 10 w 24"/>
              <a:gd name="T19" fmla="*/ 0 h 30"/>
              <a:gd name="T20" fmla="*/ 9 w 24"/>
              <a:gd name="T21" fmla="*/ 0 h 30"/>
              <a:gd name="T22" fmla="*/ 7 w 24"/>
              <a:gd name="T23" fmla="*/ 1 h 30"/>
              <a:gd name="T24" fmla="*/ 5 w 24"/>
              <a:gd name="T25" fmla="*/ 2 h 30"/>
              <a:gd name="T26" fmla="*/ 4 w 24"/>
              <a:gd name="T27" fmla="*/ 5 h 30"/>
              <a:gd name="T28" fmla="*/ 2 w 24"/>
              <a:gd name="T29" fmla="*/ 7 h 30"/>
              <a:gd name="T30" fmla="*/ 2 w 24"/>
              <a:gd name="T31" fmla="*/ 9 h 30"/>
              <a:gd name="T32" fmla="*/ 0 w 24"/>
              <a:gd name="T33" fmla="*/ 11 h 30"/>
              <a:gd name="T34" fmla="*/ 0 w 24"/>
              <a:gd name="T35" fmla="*/ 13 h 30"/>
              <a:gd name="T36" fmla="*/ 0 w 24"/>
              <a:gd name="T37" fmla="*/ 17 h 30"/>
              <a:gd name="T38" fmla="*/ 0 w 24"/>
              <a:gd name="T39" fmla="*/ 19 h 30"/>
              <a:gd name="T40" fmla="*/ 2 w 24"/>
              <a:gd name="T41" fmla="*/ 22 h 30"/>
              <a:gd name="T42" fmla="*/ 2 w 24"/>
              <a:gd name="T43" fmla="*/ 24 h 30"/>
              <a:gd name="T44" fmla="*/ 4 w 24"/>
              <a:gd name="T45" fmla="*/ 26 h 30"/>
              <a:gd name="T46" fmla="*/ 5 w 24"/>
              <a:gd name="T47" fmla="*/ 28 h 30"/>
              <a:gd name="T48" fmla="*/ 7 w 24"/>
              <a:gd name="T49" fmla="*/ 29 h 30"/>
              <a:gd name="T50" fmla="*/ 9 w 24"/>
              <a:gd name="T51" fmla="*/ 30 h 30"/>
              <a:gd name="T52" fmla="*/ 10 w 24"/>
              <a:gd name="T53" fmla="*/ 30 h 30"/>
              <a:gd name="T54" fmla="*/ 13 w 24"/>
              <a:gd name="T55" fmla="*/ 30 h 30"/>
              <a:gd name="T56" fmla="*/ 15 w 24"/>
              <a:gd name="T57" fmla="*/ 30 h 30"/>
              <a:gd name="T58" fmla="*/ 17 w 24"/>
              <a:gd name="T59" fmla="*/ 29 h 30"/>
              <a:gd name="T60" fmla="*/ 18 w 24"/>
              <a:gd name="T61" fmla="*/ 28 h 30"/>
              <a:gd name="T62" fmla="*/ 19 w 24"/>
              <a:gd name="T63" fmla="*/ 26 h 30"/>
              <a:gd name="T64" fmla="*/ 21 w 24"/>
              <a:gd name="T65" fmla="*/ 24 h 30"/>
              <a:gd name="T66" fmla="*/ 21 w 24"/>
              <a:gd name="T67" fmla="*/ 22 h 30"/>
              <a:gd name="T68" fmla="*/ 24 w 24"/>
              <a:gd name="T69" fmla="*/ 19 h 30"/>
              <a:gd name="T70" fmla="*/ 24 w 24"/>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30">
                <a:moveTo>
                  <a:pt x="24" y="15"/>
                </a:moveTo>
                <a:lnTo>
                  <a:pt x="24" y="13"/>
                </a:lnTo>
                <a:lnTo>
                  <a:pt x="24" y="12"/>
                </a:lnTo>
                <a:lnTo>
                  <a:pt x="24" y="11"/>
                </a:lnTo>
                <a:lnTo>
                  <a:pt x="22" y="10"/>
                </a:lnTo>
                <a:lnTo>
                  <a:pt x="21" y="9"/>
                </a:lnTo>
                <a:lnTo>
                  <a:pt x="21" y="8"/>
                </a:lnTo>
                <a:lnTo>
                  <a:pt x="21" y="7"/>
                </a:lnTo>
                <a:lnTo>
                  <a:pt x="20" y="6"/>
                </a:lnTo>
                <a:lnTo>
                  <a:pt x="19" y="5"/>
                </a:lnTo>
                <a:lnTo>
                  <a:pt x="19" y="4"/>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4"/>
                </a:lnTo>
                <a:lnTo>
                  <a:pt x="4" y="5"/>
                </a:lnTo>
                <a:lnTo>
                  <a:pt x="3" y="6"/>
                </a:lnTo>
                <a:lnTo>
                  <a:pt x="2" y="7"/>
                </a:lnTo>
                <a:lnTo>
                  <a:pt x="2" y="8"/>
                </a:lnTo>
                <a:lnTo>
                  <a:pt x="2" y="9"/>
                </a:lnTo>
                <a:lnTo>
                  <a:pt x="0" y="10"/>
                </a:lnTo>
                <a:lnTo>
                  <a:pt x="0" y="11"/>
                </a:lnTo>
                <a:lnTo>
                  <a:pt x="0" y="12"/>
                </a:lnTo>
                <a:lnTo>
                  <a:pt x="0" y="13"/>
                </a:lnTo>
                <a:lnTo>
                  <a:pt x="0" y="15"/>
                </a:lnTo>
                <a:lnTo>
                  <a:pt x="0" y="17"/>
                </a:lnTo>
                <a:lnTo>
                  <a:pt x="0" y="18"/>
                </a:lnTo>
                <a:lnTo>
                  <a:pt x="0" y="19"/>
                </a:lnTo>
                <a:lnTo>
                  <a:pt x="0" y="20"/>
                </a:lnTo>
                <a:lnTo>
                  <a:pt x="2" y="22"/>
                </a:lnTo>
                <a:lnTo>
                  <a:pt x="2" y="23"/>
                </a:lnTo>
                <a:lnTo>
                  <a:pt x="2" y="24"/>
                </a:lnTo>
                <a:lnTo>
                  <a:pt x="3" y="24"/>
                </a:lnTo>
                <a:lnTo>
                  <a:pt x="4" y="26"/>
                </a:lnTo>
                <a:lnTo>
                  <a:pt x="4" y="27"/>
                </a:lnTo>
                <a:lnTo>
                  <a:pt x="5" y="28"/>
                </a:lnTo>
                <a:lnTo>
                  <a:pt x="6" y="29"/>
                </a:lnTo>
                <a:lnTo>
                  <a:pt x="7" y="29"/>
                </a:lnTo>
                <a:lnTo>
                  <a:pt x="8" y="30"/>
                </a:lnTo>
                <a:lnTo>
                  <a:pt x="9" y="30"/>
                </a:lnTo>
                <a:lnTo>
                  <a:pt x="10" y="30"/>
                </a:lnTo>
                <a:lnTo>
                  <a:pt x="10" y="30"/>
                </a:lnTo>
                <a:lnTo>
                  <a:pt x="11" y="30"/>
                </a:lnTo>
                <a:lnTo>
                  <a:pt x="13" y="30"/>
                </a:lnTo>
                <a:lnTo>
                  <a:pt x="14" y="30"/>
                </a:lnTo>
                <a:lnTo>
                  <a:pt x="15" y="30"/>
                </a:lnTo>
                <a:lnTo>
                  <a:pt x="16" y="30"/>
                </a:lnTo>
                <a:lnTo>
                  <a:pt x="17" y="29"/>
                </a:lnTo>
                <a:lnTo>
                  <a:pt x="17" y="29"/>
                </a:lnTo>
                <a:lnTo>
                  <a:pt x="18" y="28"/>
                </a:lnTo>
                <a:lnTo>
                  <a:pt x="19" y="27"/>
                </a:lnTo>
                <a:lnTo>
                  <a:pt x="19" y="26"/>
                </a:lnTo>
                <a:lnTo>
                  <a:pt x="20" y="24"/>
                </a:lnTo>
                <a:lnTo>
                  <a:pt x="21" y="24"/>
                </a:lnTo>
                <a:lnTo>
                  <a:pt x="21" y="23"/>
                </a:lnTo>
                <a:lnTo>
                  <a:pt x="21" y="22"/>
                </a:lnTo>
                <a:lnTo>
                  <a:pt x="22" y="20"/>
                </a:lnTo>
                <a:lnTo>
                  <a:pt x="24" y="19"/>
                </a:lnTo>
                <a:lnTo>
                  <a:pt x="24" y="18"/>
                </a:lnTo>
                <a:lnTo>
                  <a:pt x="24" y="17"/>
                </a:lnTo>
                <a:lnTo>
                  <a:pt x="24"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2" name="Line 270"/>
          <p:cNvSpPr>
            <a:spLocks noChangeShapeType="1"/>
          </p:cNvSpPr>
          <p:nvPr/>
        </p:nvSpPr>
        <p:spPr bwMode="auto">
          <a:xfrm>
            <a:off x="7454368" y="4809432"/>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3" name="Line 271"/>
          <p:cNvSpPr>
            <a:spLocks noChangeShapeType="1"/>
          </p:cNvSpPr>
          <p:nvPr/>
        </p:nvSpPr>
        <p:spPr bwMode="auto">
          <a:xfrm>
            <a:off x="7427056" y="4842206"/>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4" name="Freeform 272"/>
          <p:cNvSpPr>
            <a:spLocks/>
          </p:cNvSpPr>
          <p:nvPr/>
        </p:nvSpPr>
        <p:spPr bwMode="auto">
          <a:xfrm>
            <a:off x="7007821" y="4209940"/>
            <a:ext cx="279945" cy="293601"/>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5" name="Rectangle 273"/>
          <p:cNvSpPr>
            <a:spLocks noChangeArrowheads="1"/>
          </p:cNvSpPr>
          <p:nvPr/>
        </p:nvSpPr>
        <p:spPr bwMode="auto">
          <a:xfrm>
            <a:off x="7033767" y="4298703"/>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6" name="Rectangle 274"/>
          <p:cNvSpPr>
            <a:spLocks noChangeArrowheads="1"/>
          </p:cNvSpPr>
          <p:nvPr/>
        </p:nvSpPr>
        <p:spPr bwMode="auto">
          <a:xfrm>
            <a:off x="7070638" y="4345133"/>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7" name="Rectangle 275"/>
          <p:cNvSpPr>
            <a:spLocks noChangeArrowheads="1"/>
          </p:cNvSpPr>
          <p:nvPr/>
        </p:nvSpPr>
        <p:spPr bwMode="auto">
          <a:xfrm>
            <a:off x="7188078" y="4341036"/>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8" name="Freeform 276"/>
          <p:cNvSpPr>
            <a:spLocks/>
          </p:cNvSpPr>
          <p:nvPr/>
        </p:nvSpPr>
        <p:spPr bwMode="auto">
          <a:xfrm>
            <a:off x="7130723" y="4410681"/>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7 h 30"/>
              <a:gd name="T48" fmla="*/ 7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8" y="2"/>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4" y="27"/>
                </a:lnTo>
                <a:lnTo>
                  <a:pt x="5" y="29"/>
                </a:lnTo>
                <a:lnTo>
                  <a:pt x="7"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8" y="27"/>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89" name="Line 277"/>
          <p:cNvSpPr>
            <a:spLocks noChangeShapeType="1"/>
          </p:cNvSpPr>
          <p:nvPr/>
        </p:nvSpPr>
        <p:spPr bwMode="auto">
          <a:xfrm>
            <a:off x="7214025" y="4342402"/>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0" name="Line 278"/>
          <p:cNvSpPr>
            <a:spLocks noChangeShapeType="1"/>
          </p:cNvSpPr>
          <p:nvPr/>
        </p:nvSpPr>
        <p:spPr bwMode="auto">
          <a:xfrm>
            <a:off x="7188078" y="4373810"/>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1" name="Freeform 279"/>
          <p:cNvSpPr>
            <a:spLocks/>
          </p:cNvSpPr>
          <p:nvPr/>
        </p:nvSpPr>
        <p:spPr bwMode="auto">
          <a:xfrm>
            <a:off x="7127992" y="3764759"/>
            <a:ext cx="279945" cy="292235"/>
          </a:xfrm>
          <a:custGeom>
            <a:avLst/>
            <a:gdLst>
              <a:gd name="T0" fmla="*/ 55 w 614"/>
              <a:gd name="T1" fmla="*/ 195 h 643"/>
              <a:gd name="T2" fmla="*/ 0 w 614"/>
              <a:gd name="T3" fmla="*/ 195 h 643"/>
              <a:gd name="T4" fmla="*/ 307 w 614"/>
              <a:gd name="T5" fmla="*/ 0 h 643"/>
              <a:gd name="T6" fmla="*/ 614 w 614"/>
              <a:gd name="T7" fmla="*/ 195 h 643"/>
              <a:gd name="T8" fmla="*/ 586 w 614"/>
              <a:gd name="T9" fmla="*/ 195 h 643"/>
              <a:gd name="T10" fmla="*/ 558 w 614"/>
              <a:gd name="T11" fmla="*/ 195 h 643"/>
              <a:gd name="T12" fmla="*/ 558 w 614"/>
              <a:gd name="T13" fmla="*/ 615 h 643"/>
              <a:gd name="T14" fmla="*/ 55 w 614"/>
              <a:gd name="T15" fmla="*/ 615 h 643"/>
              <a:gd name="T16" fmla="*/ 55 w 614"/>
              <a:gd name="T17" fmla="*/ 195 h 643"/>
              <a:gd name="T18" fmla="*/ 558 w 614"/>
              <a:gd name="T19" fmla="*/ 195 h 643"/>
              <a:gd name="T20" fmla="*/ 586 w 614"/>
              <a:gd name="T21" fmla="*/ 195 h 643"/>
              <a:gd name="T22" fmla="*/ 586 w 614"/>
              <a:gd name="T23" fmla="*/ 643 h 643"/>
              <a:gd name="T24" fmla="*/ 55 w 614"/>
              <a:gd name="T25" fmla="*/ 643 h 643"/>
              <a:gd name="T26" fmla="*/ 55 w 614"/>
              <a:gd name="T27" fmla="*/ 615 h 643"/>
              <a:gd name="T28" fmla="*/ 55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5" y="195"/>
                </a:moveTo>
                <a:lnTo>
                  <a:pt x="0" y="195"/>
                </a:lnTo>
                <a:lnTo>
                  <a:pt x="307" y="0"/>
                </a:lnTo>
                <a:lnTo>
                  <a:pt x="614" y="195"/>
                </a:lnTo>
                <a:lnTo>
                  <a:pt x="586" y="195"/>
                </a:lnTo>
                <a:lnTo>
                  <a:pt x="558" y="195"/>
                </a:lnTo>
                <a:lnTo>
                  <a:pt x="558" y="615"/>
                </a:lnTo>
                <a:lnTo>
                  <a:pt x="55" y="615"/>
                </a:lnTo>
                <a:lnTo>
                  <a:pt x="55" y="195"/>
                </a:lnTo>
                <a:lnTo>
                  <a:pt x="558" y="195"/>
                </a:lnTo>
                <a:lnTo>
                  <a:pt x="586" y="195"/>
                </a:lnTo>
                <a:lnTo>
                  <a:pt x="586" y="643"/>
                </a:lnTo>
                <a:lnTo>
                  <a:pt x="55" y="643"/>
                </a:lnTo>
                <a:lnTo>
                  <a:pt x="55" y="615"/>
                </a:lnTo>
                <a:lnTo>
                  <a:pt x="55"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2" name="Rectangle 280"/>
          <p:cNvSpPr>
            <a:spLocks noChangeArrowheads="1"/>
          </p:cNvSpPr>
          <p:nvPr/>
        </p:nvSpPr>
        <p:spPr bwMode="auto">
          <a:xfrm>
            <a:off x="7153939" y="3853522"/>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3" name="Rectangle 281"/>
          <p:cNvSpPr>
            <a:spLocks noChangeArrowheads="1"/>
          </p:cNvSpPr>
          <p:nvPr/>
        </p:nvSpPr>
        <p:spPr bwMode="auto">
          <a:xfrm>
            <a:off x="7190809" y="3898586"/>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4" name="Rectangle 282"/>
          <p:cNvSpPr>
            <a:spLocks noChangeArrowheads="1"/>
          </p:cNvSpPr>
          <p:nvPr/>
        </p:nvSpPr>
        <p:spPr bwMode="auto">
          <a:xfrm>
            <a:off x="7306884" y="3895855"/>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5" name="Freeform 283"/>
          <p:cNvSpPr>
            <a:spLocks/>
          </p:cNvSpPr>
          <p:nvPr/>
        </p:nvSpPr>
        <p:spPr bwMode="auto">
          <a:xfrm>
            <a:off x="7250895" y="3965500"/>
            <a:ext cx="9560"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5"/>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5"/>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4" y="25"/>
                </a:lnTo>
                <a:lnTo>
                  <a:pt x="4" y="26"/>
                </a:lnTo>
                <a:lnTo>
                  <a:pt x="5" y="28"/>
                </a:lnTo>
                <a:lnTo>
                  <a:pt x="6" y="29"/>
                </a:lnTo>
                <a:lnTo>
                  <a:pt x="7" y="29"/>
                </a:lnTo>
                <a:lnTo>
                  <a:pt x="8" y="30"/>
                </a:lnTo>
                <a:lnTo>
                  <a:pt x="9" y="30"/>
                </a:lnTo>
                <a:lnTo>
                  <a:pt x="10" y="30"/>
                </a:lnTo>
                <a:lnTo>
                  <a:pt x="10" y="30"/>
                </a:lnTo>
                <a:lnTo>
                  <a:pt x="11" y="30"/>
                </a:lnTo>
                <a:lnTo>
                  <a:pt x="12" y="30"/>
                </a:lnTo>
                <a:lnTo>
                  <a:pt x="13" y="30"/>
                </a:lnTo>
                <a:lnTo>
                  <a:pt x="15" y="30"/>
                </a:lnTo>
                <a:lnTo>
                  <a:pt x="16" y="30"/>
                </a:lnTo>
                <a:lnTo>
                  <a:pt x="17" y="29"/>
                </a:lnTo>
                <a:lnTo>
                  <a:pt x="17" y="29"/>
                </a:lnTo>
                <a:lnTo>
                  <a:pt x="18"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6" name="Line 284"/>
          <p:cNvSpPr>
            <a:spLocks noChangeShapeType="1"/>
          </p:cNvSpPr>
          <p:nvPr/>
        </p:nvSpPr>
        <p:spPr bwMode="auto">
          <a:xfrm>
            <a:off x="7334196" y="3895855"/>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7" name="Line 285"/>
          <p:cNvSpPr>
            <a:spLocks noChangeShapeType="1"/>
          </p:cNvSpPr>
          <p:nvPr/>
        </p:nvSpPr>
        <p:spPr bwMode="auto">
          <a:xfrm>
            <a:off x="7306884" y="3928629"/>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8" name="Freeform 286"/>
          <p:cNvSpPr>
            <a:spLocks/>
          </p:cNvSpPr>
          <p:nvPr/>
        </p:nvSpPr>
        <p:spPr bwMode="auto">
          <a:xfrm>
            <a:off x="7237239" y="3286804"/>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299" name="Rectangle 287"/>
          <p:cNvSpPr>
            <a:spLocks noChangeArrowheads="1"/>
          </p:cNvSpPr>
          <p:nvPr/>
        </p:nvSpPr>
        <p:spPr bwMode="auto">
          <a:xfrm>
            <a:off x="7263186" y="3375567"/>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0" name="Rectangle 288"/>
          <p:cNvSpPr>
            <a:spLocks noChangeArrowheads="1"/>
          </p:cNvSpPr>
          <p:nvPr/>
        </p:nvSpPr>
        <p:spPr bwMode="auto">
          <a:xfrm>
            <a:off x="7300056" y="3420631"/>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1" name="Rectangle 289"/>
          <p:cNvSpPr>
            <a:spLocks noChangeArrowheads="1"/>
          </p:cNvSpPr>
          <p:nvPr/>
        </p:nvSpPr>
        <p:spPr bwMode="auto">
          <a:xfrm>
            <a:off x="7416131" y="3417900"/>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2" name="Freeform 290"/>
          <p:cNvSpPr>
            <a:spLocks/>
          </p:cNvSpPr>
          <p:nvPr/>
        </p:nvSpPr>
        <p:spPr bwMode="auto">
          <a:xfrm>
            <a:off x="7358777" y="3487545"/>
            <a:ext cx="10925" cy="13656"/>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9 h 29"/>
              <a:gd name="T40" fmla="*/ 1 w 23"/>
              <a:gd name="T41" fmla="*/ 22 h 29"/>
              <a:gd name="T42" fmla="*/ 1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9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8"/>
                </a:lnTo>
                <a:lnTo>
                  <a:pt x="21" y="6"/>
                </a:lnTo>
                <a:lnTo>
                  <a:pt x="20" y="5"/>
                </a:lnTo>
                <a:lnTo>
                  <a:pt x="19" y="4"/>
                </a:lnTo>
                <a:lnTo>
                  <a:pt x="19" y="3"/>
                </a:lnTo>
                <a:lnTo>
                  <a:pt x="18" y="2"/>
                </a:lnTo>
                <a:lnTo>
                  <a:pt x="17" y="1"/>
                </a:lnTo>
                <a:lnTo>
                  <a:pt x="17" y="1"/>
                </a:lnTo>
                <a:lnTo>
                  <a:pt x="16" y="0"/>
                </a:lnTo>
                <a:lnTo>
                  <a:pt x="15" y="0"/>
                </a:lnTo>
                <a:lnTo>
                  <a:pt x="14" y="0"/>
                </a:lnTo>
                <a:lnTo>
                  <a:pt x="12" y="0"/>
                </a:lnTo>
                <a:lnTo>
                  <a:pt x="11" y="0"/>
                </a:lnTo>
                <a:lnTo>
                  <a:pt x="10" y="0"/>
                </a:lnTo>
                <a:lnTo>
                  <a:pt x="10" y="0"/>
                </a:lnTo>
                <a:lnTo>
                  <a:pt x="9" y="0"/>
                </a:lnTo>
                <a:lnTo>
                  <a:pt x="8" y="0"/>
                </a:lnTo>
                <a:lnTo>
                  <a:pt x="7" y="1"/>
                </a:lnTo>
                <a:lnTo>
                  <a:pt x="6" y="1"/>
                </a:lnTo>
                <a:lnTo>
                  <a:pt x="5" y="2"/>
                </a:lnTo>
                <a:lnTo>
                  <a:pt x="4" y="3"/>
                </a:lnTo>
                <a:lnTo>
                  <a:pt x="4" y="4"/>
                </a:lnTo>
                <a:lnTo>
                  <a:pt x="3" y="5"/>
                </a:lnTo>
                <a:lnTo>
                  <a:pt x="1" y="6"/>
                </a:lnTo>
                <a:lnTo>
                  <a:pt x="1" y="8"/>
                </a:lnTo>
                <a:lnTo>
                  <a:pt x="1" y="9"/>
                </a:lnTo>
                <a:lnTo>
                  <a:pt x="0" y="10"/>
                </a:lnTo>
                <a:lnTo>
                  <a:pt x="0" y="11"/>
                </a:lnTo>
                <a:lnTo>
                  <a:pt x="0" y="12"/>
                </a:lnTo>
                <a:lnTo>
                  <a:pt x="0" y="13"/>
                </a:lnTo>
                <a:lnTo>
                  <a:pt x="0" y="14"/>
                </a:lnTo>
                <a:lnTo>
                  <a:pt x="0" y="16"/>
                </a:lnTo>
                <a:lnTo>
                  <a:pt x="0" y="17"/>
                </a:lnTo>
                <a:lnTo>
                  <a:pt x="0" y="19"/>
                </a:lnTo>
                <a:lnTo>
                  <a:pt x="0" y="20"/>
                </a:lnTo>
                <a:lnTo>
                  <a:pt x="1" y="22"/>
                </a:lnTo>
                <a:lnTo>
                  <a:pt x="1" y="23"/>
                </a:lnTo>
                <a:lnTo>
                  <a:pt x="1" y="24"/>
                </a:lnTo>
                <a:lnTo>
                  <a:pt x="3" y="24"/>
                </a:lnTo>
                <a:lnTo>
                  <a:pt x="4" y="25"/>
                </a:lnTo>
                <a:lnTo>
                  <a:pt x="4" y="26"/>
                </a:lnTo>
                <a:lnTo>
                  <a:pt x="5" y="27"/>
                </a:lnTo>
                <a:lnTo>
                  <a:pt x="6" y="28"/>
                </a:lnTo>
                <a:lnTo>
                  <a:pt x="7" y="28"/>
                </a:lnTo>
                <a:lnTo>
                  <a:pt x="8" y="29"/>
                </a:lnTo>
                <a:lnTo>
                  <a:pt x="9" y="29"/>
                </a:lnTo>
                <a:lnTo>
                  <a:pt x="10" y="29"/>
                </a:lnTo>
                <a:lnTo>
                  <a:pt x="10" y="29"/>
                </a:lnTo>
                <a:lnTo>
                  <a:pt x="11" y="29"/>
                </a:lnTo>
                <a:lnTo>
                  <a:pt x="12"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3" name="Line 291"/>
          <p:cNvSpPr>
            <a:spLocks noChangeShapeType="1"/>
          </p:cNvSpPr>
          <p:nvPr/>
        </p:nvSpPr>
        <p:spPr bwMode="auto">
          <a:xfrm>
            <a:off x="7443443" y="3417900"/>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4" name="Line 292"/>
          <p:cNvSpPr>
            <a:spLocks noChangeShapeType="1"/>
          </p:cNvSpPr>
          <p:nvPr/>
        </p:nvSpPr>
        <p:spPr bwMode="auto">
          <a:xfrm>
            <a:off x="7416131" y="3450674"/>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5" name="Freeform 293"/>
          <p:cNvSpPr>
            <a:spLocks/>
          </p:cNvSpPr>
          <p:nvPr/>
        </p:nvSpPr>
        <p:spPr bwMode="auto">
          <a:xfrm>
            <a:off x="6704661" y="3135224"/>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9 w 614"/>
              <a:gd name="T11" fmla="*/ 195 h 643"/>
              <a:gd name="T12" fmla="*/ 559 w 614"/>
              <a:gd name="T13" fmla="*/ 615 h 643"/>
              <a:gd name="T14" fmla="*/ 56 w 614"/>
              <a:gd name="T15" fmla="*/ 615 h 643"/>
              <a:gd name="T16" fmla="*/ 56 w 614"/>
              <a:gd name="T17" fmla="*/ 195 h 643"/>
              <a:gd name="T18" fmla="*/ 559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6" name="Rectangle 294"/>
          <p:cNvSpPr>
            <a:spLocks noChangeArrowheads="1"/>
          </p:cNvSpPr>
          <p:nvPr/>
        </p:nvSpPr>
        <p:spPr bwMode="auto">
          <a:xfrm>
            <a:off x="6730607" y="3223987"/>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7" name="Rectangle 295"/>
          <p:cNvSpPr>
            <a:spLocks noChangeArrowheads="1"/>
          </p:cNvSpPr>
          <p:nvPr/>
        </p:nvSpPr>
        <p:spPr bwMode="auto">
          <a:xfrm>
            <a:off x="6767478" y="3269052"/>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8" name="Rectangle 296"/>
          <p:cNvSpPr>
            <a:spLocks noChangeArrowheads="1"/>
          </p:cNvSpPr>
          <p:nvPr/>
        </p:nvSpPr>
        <p:spPr bwMode="auto">
          <a:xfrm>
            <a:off x="6883553" y="3266321"/>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09" name="Freeform 297"/>
          <p:cNvSpPr>
            <a:spLocks/>
          </p:cNvSpPr>
          <p:nvPr/>
        </p:nvSpPr>
        <p:spPr bwMode="auto">
          <a:xfrm>
            <a:off x="6826198" y="333596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5"/>
                </a:lnTo>
                <a:lnTo>
                  <a:pt x="19" y="4"/>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4"/>
                </a:lnTo>
                <a:lnTo>
                  <a:pt x="3" y="5"/>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7"/>
                </a:lnTo>
                <a:lnTo>
                  <a:pt x="4" y="28"/>
                </a:lnTo>
                <a:lnTo>
                  <a:pt x="5" y="29"/>
                </a:lnTo>
                <a:lnTo>
                  <a:pt x="6"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9" y="27"/>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0" name="Line 298"/>
          <p:cNvSpPr>
            <a:spLocks noChangeShapeType="1"/>
          </p:cNvSpPr>
          <p:nvPr/>
        </p:nvSpPr>
        <p:spPr bwMode="auto">
          <a:xfrm>
            <a:off x="6910865" y="3266321"/>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1" name="Line 299"/>
          <p:cNvSpPr>
            <a:spLocks noChangeShapeType="1"/>
          </p:cNvSpPr>
          <p:nvPr/>
        </p:nvSpPr>
        <p:spPr bwMode="auto">
          <a:xfrm>
            <a:off x="6883553" y="3299095"/>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2" name="Freeform 300"/>
          <p:cNvSpPr>
            <a:spLocks/>
          </p:cNvSpPr>
          <p:nvPr/>
        </p:nvSpPr>
        <p:spPr bwMode="auto">
          <a:xfrm>
            <a:off x="6378286" y="3602255"/>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3" name="Rectangle 301"/>
          <p:cNvSpPr>
            <a:spLocks noChangeArrowheads="1"/>
          </p:cNvSpPr>
          <p:nvPr/>
        </p:nvSpPr>
        <p:spPr bwMode="auto">
          <a:xfrm>
            <a:off x="6404232" y="3691017"/>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4" name="Rectangle 302"/>
          <p:cNvSpPr>
            <a:spLocks noChangeArrowheads="1"/>
          </p:cNvSpPr>
          <p:nvPr/>
        </p:nvSpPr>
        <p:spPr bwMode="auto">
          <a:xfrm>
            <a:off x="6441103" y="3736082"/>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5" name="Rectangle 303"/>
          <p:cNvSpPr>
            <a:spLocks noChangeArrowheads="1"/>
          </p:cNvSpPr>
          <p:nvPr/>
        </p:nvSpPr>
        <p:spPr bwMode="auto">
          <a:xfrm>
            <a:off x="6557178" y="3733351"/>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6" name="Freeform 304"/>
          <p:cNvSpPr>
            <a:spLocks/>
          </p:cNvSpPr>
          <p:nvPr/>
        </p:nvSpPr>
        <p:spPr bwMode="auto">
          <a:xfrm>
            <a:off x="6499823" y="3802995"/>
            <a:ext cx="10925" cy="13656"/>
          </a:xfrm>
          <a:custGeom>
            <a:avLst/>
            <a:gdLst>
              <a:gd name="T0" fmla="*/ 24 w 24"/>
              <a:gd name="T1" fmla="*/ 14 h 30"/>
              <a:gd name="T2" fmla="*/ 24 w 24"/>
              <a:gd name="T3" fmla="*/ 11 h 30"/>
              <a:gd name="T4" fmla="*/ 21 w 24"/>
              <a:gd name="T5" fmla="*/ 9 h 30"/>
              <a:gd name="T6" fmla="*/ 21 w 24"/>
              <a:gd name="T7" fmla="*/ 7 h 30"/>
              <a:gd name="T8" fmla="*/ 19 w 24"/>
              <a:gd name="T9" fmla="*/ 5 h 30"/>
              <a:gd name="T10" fmla="*/ 18 w 24"/>
              <a:gd name="T11" fmla="*/ 3 h 30"/>
              <a:gd name="T12" fmla="*/ 17 w 24"/>
              <a:gd name="T13" fmla="*/ 1 h 30"/>
              <a:gd name="T14" fmla="*/ 15 w 24"/>
              <a:gd name="T15" fmla="*/ 0 h 30"/>
              <a:gd name="T16" fmla="*/ 13 w 24"/>
              <a:gd name="T17" fmla="*/ 0 h 30"/>
              <a:gd name="T18" fmla="*/ 10 w 24"/>
              <a:gd name="T19" fmla="*/ 0 h 30"/>
              <a:gd name="T20" fmla="*/ 9 w 24"/>
              <a:gd name="T21" fmla="*/ 0 h 30"/>
              <a:gd name="T22" fmla="*/ 7 w 24"/>
              <a:gd name="T23" fmla="*/ 1 h 30"/>
              <a:gd name="T24" fmla="*/ 5 w 24"/>
              <a:gd name="T25" fmla="*/ 3 h 30"/>
              <a:gd name="T26" fmla="*/ 4 w 24"/>
              <a:gd name="T27" fmla="*/ 5 h 30"/>
              <a:gd name="T28" fmla="*/ 2 w 24"/>
              <a:gd name="T29" fmla="*/ 7 h 30"/>
              <a:gd name="T30" fmla="*/ 2 w 24"/>
              <a:gd name="T31" fmla="*/ 9 h 30"/>
              <a:gd name="T32" fmla="*/ 0 w 24"/>
              <a:gd name="T33" fmla="*/ 11 h 30"/>
              <a:gd name="T34" fmla="*/ 0 w 24"/>
              <a:gd name="T35" fmla="*/ 14 h 30"/>
              <a:gd name="T36" fmla="*/ 0 w 24"/>
              <a:gd name="T37" fmla="*/ 17 h 30"/>
              <a:gd name="T38" fmla="*/ 0 w 24"/>
              <a:gd name="T39" fmla="*/ 19 h 30"/>
              <a:gd name="T40" fmla="*/ 2 w 24"/>
              <a:gd name="T41" fmla="*/ 22 h 30"/>
              <a:gd name="T42" fmla="*/ 2 w 24"/>
              <a:gd name="T43" fmla="*/ 24 h 30"/>
              <a:gd name="T44" fmla="*/ 4 w 24"/>
              <a:gd name="T45" fmla="*/ 26 h 30"/>
              <a:gd name="T46" fmla="*/ 5 w 24"/>
              <a:gd name="T47" fmla="*/ 28 h 30"/>
              <a:gd name="T48" fmla="*/ 7 w 24"/>
              <a:gd name="T49" fmla="*/ 29 h 30"/>
              <a:gd name="T50" fmla="*/ 9 w 24"/>
              <a:gd name="T51" fmla="*/ 30 h 30"/>
              <a:gd name="T52" fmla="*/ 10 w 24"/>
              <a:gd name="T53" fmla="*/ 30 h 30"/>
              <a:gd name="T54" fmla="*/ 13 w 24"/>
              <a:gd name="T55" fmla="*/ 30 h 30"/>
              <a:gd name="T56" fmla="*/ 15 w 24"/>
              <a:gd name="T57" fmla="*/ 30 h 30"/>
              <a:gd name="T58" fmla="*/ 17 w 24"/>
              <a:gd name="T59" fmla="*/ 29 h 30"/>
              <a:gd name="T60" fmla="*/ 18 w 24"/>
              <a:gd name="T61" fmla="*/ 28 h 30"/>
              <a:gd name="T62" fmla="*/ 19 w 24"/>
              <a:gd name="T63" fmla="*/ 26 h 30"/>
              <a:gd name="T64" fmla="*/ 21 w 24"/>
              <a:gd name="T65" fmla="*/ 24 h 30"/>
              <a:gd name="T66" fmla="*/ 21 w 24"/>
              <a:gd name="T67" fmla="*/ 22 h 30"/>
              <a:gd name="T68" fmla="*/ 24 w 24"/>
              <a:gd name="T69" fmla="*/ 19 h 30"/>
              <a:gd name="T70" fmla="*/ 24 w 24"/>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30">
                <a:moveTo>
                  <a:pt x="24" y="15"/>
                </a:moveTo>
                <a:lnTo>
                  <a:pt x="24" y="14"/>
                </a:lnTo>
                <a:lnTo>
                  <a:pt x="24" y="12"/>
                </a:lnTo>
                <a:lnTo>
                  <a:pt x="24" y="11"/>
                </a:lnTo>
                <a:lnTo>
                  <a:pt x="22" y="10"/>
                </a:lnTo>
                <a:lnTo>
                  <a:pt x="21" y="9"/>
                </a:lnTo>
                <a:lnTo>
                  <a:pt x="21" y="8"/>
                </a:lnTo>
                <a:lnTo>
                  <a:pt x="21" y="7"/>
                </a:lnTo>
                <a:lnTo>
                  <a:pt x="20" y="6"/>
                </a:lnTo>
                <a:lnTo>
                  <a:pt x="19" y="5"/>
                </a:lnTo>
                <a:lnTo>
                  <a:pt x="19" y="4"/>
                </a:lnTo>
                <a:lnTo>
                  <a:pt x="18" y="3"/>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3"/>
                </a:lnTo>
                <a:lnTo>
                  <a:pt x="4" y="4"/>
                </a:lnTo>
                <a:lnTo>
                  <a:pt x="4" y="5"/>
                </a:lnTo>
                <a:lnTo>
                  <a:pt x="3" y="6"/>
                </a:lnTo>
                <a:lnTo>
                  <a:pt x="2" y="7"/>
                </a:lnTo>
                <a:lnTo>
                  <a:pt x="2" y="8"/>
                </a:lnTo>
                <a:lnTo>
                  <a:pt x="2" y="9"/>
                </a:lnTo>
                <a:lnTo>
                  <a:pt x="0" y="10"/>
                </a:lnTo>
                <a:lnTo>
                  <a:pt x="0" y="11"/>
                </a:lnTo>
                <a:lnTo>
                  <a:pt x="0" y="12"/>
                </a:lnTo>
                <a:lnTo>
                  <a:pt x="0" y="14"/>
                </a:lnTo>
                <a:lnTo>
                  <a:pt x="0" y="15"/>
                </a:lnTo>
                <a:lnTo>
                  <a:pt x="0" y="17"/>
                </a:lnTo>
                <a:lnTo>
                  <a:pt x="0" y="18"/>
                </a:lnTo>
                <a:lnTo>
                  <a:pt x="0" y="19"/>
                </a:lnTo>
                <a:lnTo>
                  <a:pt x="0" y="20"/>
                </a:lnTo>
                <a:lnTo>
                  <a:pt x="2" y="22"/>
                </a:lnTo>
                <a:lnTo>
                  <a:pt x="2" y="23"/>
                </a:lnTo>
                <a:lnTo>
                  <a:pt x="2" y="24"/>
                </a:lnTo>
                <a:lnTo>
                  <a:pt x="3" y="24"/>
                </a:lnTo>
                <a:lnTo>
                  <a:pt x="4" y="26"/>
                </a:lnTo>
                <a:lnTo>
                  <a:pt x="4" y="27"/>
                </a:lnTo>
                <a:lnTo>
                  <a:pt x="5" y="28"/>
                </a:lnTo>
                <a:lnTo>
                  <a:pt x="6" y="29"/>
                </a:lnTo>
                <a:lnTo>
                  <a:pt x="7" y="29"/>
                </a:lnTo>
                <a:lnTo>
                  <a:pt x="8" y="30"/>
                </a:lnTo>
                <a:lnTo>
                  <a:pt x="9" y="30"/>
                </a:lnTo>
                <a:lnTo>
                  <a:pt x="10" y="30"/>
                </a:lnTo>
                <a:lnTo>
                  <a:pt x="10" y="30"/>
                </a:lnTo>
                <a:lnTo>
                  <a:pt x="11" y="30"/>
                </a:lnTo>
                <a:lnTo>
                  <a:pt x="13" y="30"/>
                </a:lnTo>
                <a:lnTo>
                  <a:pt x="14" y="30"/>
                </a:lnTo>
                <a:lnTo>
                  <a:pt x="15" y="30"/>
                </a:lnTo>
                <a:lnTo>
                  <a:pt x="16" y="30"/>
                </a:lnTo>
                <a:lnTo>
                  <a:pt x="17" y="29"/>
                </a:lnTo>
                <a:lnTo>
                  <a:pt x="17" y="29"/>
                </a:lnTo>
                <a:lnTo>
                  <a:pt x="18" y="28"/>
                </a:lnTo>
                <a:lnTo>
                  <a:pt x="19" y="27"/>
                </a:lnTo>
                <a:lnTo>
                  <a:pt x="19" y="26"/>
                </a:lnTo>
                <a:lnTo>
                  <a:pt x="20" y="24"/>
                </a:lnTo>
                <a:lnTo>
                  <a:pt x="21" y="24"/>
                </a:lnTo>
                <a:lnTo>
                  <a:pt x="21" y="23"/>
                </a:lnTo>
                <a:lnTo>
                  <a:pt x="21" y="22"/>
                </a:lnTo>
                <a:lnTo>
                  <a:pt x="22" y="20"/>
                </a:lnTo>
                <a:lnTo>
                  <a:pt x="24" y="19"/>
                </a:lnTo>
                <a:lnTo>
                  <a:pt x="24" y="18"/>
                </a:lnTo>
                <a:lnTo>
                  <a:pt x="24" y="17"/>
                </a:lnTo>
                <a:lnTo>
                  <a:pt x="24"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7" name="Line 305"/>
          <p:cNvSpPr>
            <a:spLocks noChangeShapeType="1"/>
          </p:cNvSpPr>
          <p:nvPr/>
        </p:nvSpPr>
        <p:spPr bwMode="auto">
          <a:xfrm>
            <a:off x="6584489" y="3733351"/>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8" name="Line 306"/>
          <p:cNvSpPr>
            <a:spLocks noChangeShapeType="1"/>
          </p:cNvSpPr>
          <p:nvPr/>
        </p:nvSpPr>
        <p:spPr bwMode="auto">
          <a:xfrm>
            <a:off x="6557178" y="3766125"/>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19" name="Freeform 307"/>
          <p:cNvSpPr>
            <a:spLocks/>
          </p:cNvSpPr>
          <p:nvPr/>
        </p:nvSpPr>
        <p:spPr bwMode="auto">
          <a:xfrm>
            <a:off x="5834783" y="3635029"/>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0" name="Rectangle 308"/>
          <p:cNvSpPr>
            <a:spLocks noChangeArrowheads="1"/>
          </p:cNvSpPr>
          <p:nvPr/>
        </p:nvSpPr>
        <p:spPr bwMode="auto">
          <a:xfrm>
            <a:off x="5860729" y="3723791"/>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1" name="Rectangle 309"/>
          <p:cNvSpPr>
            <a:spLocks noChangeArrowheads="1"/>
          </p:cNvSpPr>
          <p:nvPr/>
        </p:nvSpPr>
        <p:spPr bwMode="auto">
          <a:xfrm>
            <a:off x="5897600" y="3768856"/>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2" name="Rectangle 310"/>
          <p:cNvSpPr>
            <a:spLocks noChangeArrowheads="1"/>
          </p:cNvSpPr>
          <p:nvPr/>
        </p:nvSpPr>
        <p:spPr bwMode="auto">
          <a:xfrm>
            <a:off x="6013674" y="3764759"/>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3" name="Freeform 311"/>
          <p:cNvSpPr>
            <a:spLocks/>
          </p:cNvSpPr>
          <p:nvPr/>
        </p:nvSpPr>
        <p:spPr bwMode="auto">
          <a:xfrm>
            <a:off x="5956320" y="3835769"/>
            <a:ext cx="10925" cy="12291"/>
          </a:xfrm>
          <a:custGeom>
            <a:avLst/>
            <a:gdLst>
              <a:gd name="T0" fmla="*/ 23 w 23"/>
              <a:gd name="T1" fmla="*/ 13 h 29"/>
              <a:gd name="T2" fmla="*/ 23 w 23"/>
              <a:gd name="T3" fmla="*/ 11 h 29"/>
              <a:gd name="T4" fmla="*/ 21 w 23"/>
              <a:gd name="T5" fmla="*/ 8 h 29"/>
              <a:gd name="T6" fmla="*/ 21 w 23"/>
              <a:gd name="T7" fmla="*/ 6 h 29"/>
              <a:gd name="T8" fmla="*/ 18 w 23"/>
              <a:gd name="T9" fmla="*/ 4 h 29"/>
              <a:gd name="T10" fmla="*/ 17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6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6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7 w 23"/>
              <a:gd name="T61" fmla="*/ 27 h 29"/>
              <a:gd name="T62" fmla="*/ 18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8"/>
                </a:lnTo>
                <a:lnTo>
                  <a:pt x="21" y="7"/>
                </a:lnTo>
                <a:lnTo>
                  <a:pt x="21" y="6"/>
                </a:lnTo>
                <a:lnTo>
                  <a:pt x="20"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7" y="0"/>
                </a:lnTo>
                <a:lnTo>
                  <a:pt x="6" y="1"/>
                </a:lnTo>
                <a:lnTo>
                  <a:pt x="5" y="1"/>
                </a:lnTo>
                <a:lnTo>
                  <a:pt x="4" y="2"/>
                </a:lnTo>
                <a:lnTo>
                  <a:pt x="3" y="3"/>
                </a:lnTo>
                <a:lnTo>
                  <a:pt x="3" y="4"/>
                </a:lnTo>
                <a:lnTo>
                  <a:pt x="2" y="5"/>
                </a:lnTo>
                <a:lnTo>
                  <a:pt x="1" y="6"/>
                </a:lnTo>
                <a:lnTo>
                  <a:pt x="1" y="7"/>
                </a:lnTo>
                <a:lnTo>
                  <a:pt x="1" y="8"/>
                </a:lnTo>
                <a:lnTo>
                  <a:pt x="0" y="10"/>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5" y="28"/>
                </a:lnTo>
                <a:lnTo>
                  <a:pt x="6" y="28"/>
                </a:lnTo>
                <a:lnTo>
                  <a:pt x="7" y="29"/>
                </a:lnTo>
                <a:lnTo>
                  <a:pt x="9" y="29"/>
                </a:lnTo>
                <a:lnTo>
                  <a:pt x="10" y="29"/>
                </a:lnTo>
                <a:lnTo>
                  <a:pt x="10" y="29"/>
                </a:lnTo>
                <a:lnTo>
                  <a:pt x="11" y="29"/>
                </a:lnTo>
                <a:lnTo>
                  <a:pt x="12" y="29"/>
                </a:lnTo>
                <a:lnTo>
                  <a:pt x="13" y="29"/>
                </a:lnTo>
                <a:lnTo>
                  <a:pt x="14" y="29"/>
                </a:lnTo>
                <a:lnTo>
                  <a:pt x="15" y="29"/>
                </a:lnTo>
                <a:lnTo>
                  <a:pt x="16" y="28"/>
                </a:lnTo>
                <a:lnTo>
                  <a:pt x="16" y="28"/>
                </a:lnTo>
                <a:lnTo>
                  <a:pt x="17" y="27"/>
                </a:lnTo>
                <a:lnTo>
                  <a:pt x="18" y="26"/>
                </a:lnTo>
                <a:lnTo>
                  <a:pt x="18"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4" name="Line 312"/>
          <p:cNvSpPr>
            <a:spLocks noChangeShapeType="1"/>
          </p:cNvSpPr>
          <p:nvPr/>
        </p:nvSpPr>
        <p:spPr bwMode="auto">
          <a:xfrm>
            <a:off x="6040986" y="3766125"/>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5" name="Line 313"/>
          <p:cNvSpPr>
            <a:spLocks noChangeShapeType="1"/>
          </p:cNvSpPr>
          <p:nvPr/>
        </p:nvSpPr>
        <p:spPr bwMode="auto">
          <a:xfrm>
            <a:off x="6013674" y="379753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6" name="Freeform 314"/>
          <p:cNvSpPr>
            <a:spLocks/>
          </p:cNvSpPr>
          <p:nvPr/>
        </p:nvSpPr>
        <p:spPr bwMode="auto">
          <a:xfrm>
            <a:off x="5324054" y="3797533"/>
            <a:ext cx="278579"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7" name="Rectangle 315"/>
          <p:cNvSpPr>
            <a:spLocks noChangeArrowheads="1"/>
          </p:cNvSpPr>
          <p:nvPr/>
        </p:nvSpPr>
        <p:spPr bwMode="auto">
          <a:xfrm>
            <a:off x="5350000" y="3886296"/>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8" name="Rectangle 316"/>
          <p:cNvSpPr>
            <a:spLocks noChangeArrowheads="1"/>
          </p:cNvSpPr>
          <p:nvPr/>
        </p:nvSpPr>
        <p:spPr bwMode="auto">
          <a:xfrm>
            <a:off x="5386871" y="3932726"/>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29" name="Rectangle 317"/>
          <p:cNvSpPr>
            <a:spLocks noChangeArrowheads="1"/>
          </p:cNvSpPr>
          <p:nvPr/>
        </p:nvSpPr>
        <p:spPr bwMode="auto">
          <a:xfrm>
            <a:off x="5502945" y="3928629"/>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0" name="Freeform 318"/>
          <p:cNvSpPr>
            <a:spLocks/>
          </p:cNvSpPr>
          <p:nvPr/>
        </p:nvSpPr>
        <p:spPr bwMode="auto">
          <a:xfrm>
            <a:off x="5445591" y="3998274"/>
            <a:ext cx="10925" cy="13656"/>
          </a:xfrm>
          <a:custGeom>
            <a:avLst/>
            <a:gdLst>
              <a:gd name="T0" fmla="*/ 24 w 24"/>
              <a:gd name="T1" fmla="*/ 13 h 29"/>
              <a:gd name="T2" fmla="*/ 24 w 24"/>
              <a:gd name="T3" fmla="*/ 11 h 29"/>
              <a:gd name="T4" fmla="*/ 21 w 24"/>
              <a:gd name="T5" fmla="*/ 8 h 29"/>
              <a:gd name="T6" fmla="*/ 21 w 24"/>
              <a:gd name="T7" fmla="*/ 6 h 29"/>
              <a:gd name="T8" fmla="*/ 19 w 24"/>
              <a:gd name="T9" fmla="*/ 4 h 29"/>
              <a:gd name="T10" fmla="*/ 18 w 24"/>
              <a:gd name="T11" fmla="*/ 2 h 29"/>
              <a:gd name="T12" fmla="*/ 17 w 24"/>
              <a:gd name="T13" fmla="*/ 1 h 29"/>
              <a:gd name="T14" fmla="*/ 15 w 24"/>
              <a:gd name="T15" fmla="*/ 0 h 29"/>
              <a:gd name="T16" fmla="*/ 13 w 24"/>
              <a:gd name="T17" fmla="*/ 0 h 29"/>
              <a:gd name="T18" fmla="*/ 10 w 24"/>
              <a:gd name="T19" fmla="*/ 0 h 29"/>
              <a:gd name="T20" fmla="*/ 9 w 24"/>
              <a:gd name="T21" fmla="*/ 0 h 29"/>
              <a:gd name="T22" fmla="*/ 7 w 24"/>
              <a:gd name="T23" fmla="*/ 1 h 29"/>
              <a:gd name="T24" fmla="*/ 5 w 24"/>
              <a:gd name="T25" fmla="*/ 2 h 29"/>
              <a:gd name="T26" fmla="*/ 4 w 24"/>
              <a:gd name="T27" fmla="*/ 4 h 29"/>
              <a:gd name="T28" fmla="*/ 2 w 24"/>
              <a:gd name="T29" fmla="*/ 6 h 29"/>
              <a:gd name="T30" fmla="*/ 2 w 24"/>
              <a:gd name="T31" fmla="*/ 8 h 29"/>
              <a:gd name="T32" fmla="*/ 0 w 24"/>
              <a:gd name="T33" fmla="*/ 11 h 29"/>
              <a:gd name="T34" fmla="*/ 0 w 24"/>
              <a:gd name="T35" fmla="*/ 13 h 29"/>
              <a:gd name="T36" fmla="*/ 0 w 24"/>
              <a:gd name="T37" fmla="*/ 16 h 29"/>
              <a:gd name="T38" fmla="*/ 0 w 24"/>
              <a:gd name="T39" fmla="*/ 18 h 29"/>
              <a:gd name="T40" fmla="*/ 2 w 24"/>
              <a:gd name="T41" fmla="*/ 21 h 29"/>
              <a:gd name="T42" fmla="*/ 2 w 24"/>
              <a:gd name="T43" fmla="*/ 24 h 29"/>
              <a:gd name="T44" fmla="*/ 4 w 24"/>
              <a:gd name="T45" fmla="*/ 25 h 29"/>
              <a:gd name="T46" fmla="*/ 5 w 24"/>
              <a:gd name="T47" fmla="*/ 27 h 29"/>
              <a:gd name="T48" fmla="*/ 7 w 24"/>
              <a:gd name="T49" fmla="*/ 28 h 29"/>
              <a:gd name="T50" fmla="*/ 9 w 24"/>
              <a:gd name="T51" fmla="*/ 29 h 29"/>
              <a:gd name="T52" fmla="*/ 10 w 24"/>
              <a:gd name="T53" fmla="*/ 29 h 29"/>
              <a:gd name="T54" fmla="*/ 13 w 24"/>
              <a:gd name="T55" fmla="*/ 29 h 29"/>
              <a:gd name="T56" fmla="*/ 15 w 24"/>
              <a:gd name="T57" fmla="*/ 29 h 29"/>
              <a:gd name="T58" fmla="*/ 17 w 24"/>
              <a:gd name="T59" fmla="*/ 28 h 29"/>
              <a:gd name="T60" fmla="*/ 18 w 24"/>
              <a:gd name="T61" fmla="*/ 27 h 29"/>
              <a:gd name="T62" fmla="*/ 19 w 24"/>
              <a:gd name="T63" fmla="*/ 25 h 29"/>
              <a:gd name="T64" fmla="*/ 21 w 24"/>
              <a:gd name="T65" fmla="*/ 24 h 29"/>
              <a:gd name="T66" fmla="*/ 21 w 24"/>
              <a:gd name="T67" fmla="*/ 21 h 29"/>
              <a:gd name="T68" fmla="*/ 24 w 24"/>
              <a:gd name="T69" fmla="*/ 18 h 29"/>
              <a:gd name="T70" fmla="*/ 24 w 24"/>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29">
                <a:moveTo>
                  <a:pt x="24" y="14"/>
                </a:moveTo>
                <a:lnTo>
                  <a:pt x="24" y="13"/>
                </a:lnTo>
                <a:lnTo>
                  <a:pt x="24" y="12"/>
                </a:lnTo>
                <a:lnTo>
                  <a:pt x="24" y="11"/>
                </a:lnTo>
                <a:lnTo>
                  <a:pt x="22" y="9"/>
                </a:lnTo>
                <a:lnTo>
                  <a:pt x="21" y="8"/>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8"/>
                </a:lnTo>
                <a:lnTo>
                  <a:pt x="0" y="9"/>
                </a:lnTo>
                <a:lnTo>
                  <a:pt x="0" y="11"/>
                </a:lnTo>
                <a:lnTo>
                  <a:pt x="0" y="12"/>
                </a:lnTo>
                <a:lnTo>
                  <a:pt x="0" y="13"/>
                </a:lnTo>
                <a:lnTo>
                  <a:pt x="0" y="14"/>
                </a:lnTo>
                <a:lnTo>
                  <a:pt x="0" y="16"/>
                </a:lnTo>
                <a:lnTo>
                  <a:pt x="0" y="17"/>
                </a:lnTo>
                <a:lnTo>
                  <a:pt x="0" y="18"/>
                </a:lnTo>
                <a:lnTo>
                  <a:pt x="0" y="19"/>
                </a:lnTo>
                <a:lnTo>
                  <a:pt x="2" y="21"/>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1"/>
                </a:lnTo>
                <a:lnTo>
                  <a:pt x="22" y="19"/>
                </a:lnTo>
                <a:lnTo>
                  <a:pt x="24" y="18"/>
                </a:lnTo>
                <a:lnTo>
                  <a:pt x="24" y="17"/>
                </a:lnTo>
                <a:lnTo>
                  <a:pt x="24" y="16"/>
                </a:lnTo>
                <a:lnTo>
                  <a:pt x="24"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1" name="Line 319"/>
          <p:cNvSpPr>
            <a:spLocks noChangeShapeType="1"/>
          </p:cNvSpPr>
          <p:nvPr/>
        </p:nvSpPr>
        <p:spPr bwMode="auto">
          <a:xfrm>
            <a:off x="5530257" y="3928629"/>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2" name="Line 320"/>
          <p:cNvSpPr>
            <a:spLocks noChangeShapeType="1"/>
          </p:cNvSpPr>
          <p:nvPr/>
        </p:nvSpPr>
        <p:spPr bwMode="auto">
          <a:xfrm>
            <a:off x="5502945" y="396140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3" name="Freeform 321"/>
          <p:cNvSpPr>
            <a:spLocks/>
          </p:cNvSpPr>
          <p:nvPr/>
        </p:nvSpPr>
        <p:spPr bwMode="auto">
          <a:xfrm>
            <a:off x="5160184" y="5123517"/>
            <a:ext cx="279945"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4" name="Rectangle 322"/>
          <p:cNvSpPr>
            <a:spLocks noChangeArrowheads="1"/>
          </p:cNvSpPr>
          <p:nvPr/>
        </p:nvSpPr>
        <p:spPr bwMode="auto">
          <a:xfrm>
            <a:off x="5186130" y="5212280"/>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5" name="Rectangle 323"/>
          <p:cNvSpPr>
            <a:spLocks noChangeArrowheads="1"/>
          </p:cNvSpPr>
          <p:nvPr/>
        </p:nvSpPr>
        <p:spPr bwMode="auto">
          <a:xfrm>
            <a:off x="5223001" y="5257344"/>
            <a:ext cx="81935"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6" name="Rectangle 324"/>
          <p:cNvSpPr>
            <a:spLocks noChangeArrowheads="1"/>
          </p:cNvSpPr>
          <p:nvPr/>
        </p:nvSpPr>
        <p:spPr bwMode="auto">
          <a:xfrm>
            <a:off x="5340441" y="5254613"/>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7" name="Freeform 325"/>
          <p:cNvSpPr>
            <a:spLocks/>
          </p:cNvSpPr>
          <p:nvPr/>
        </p:nvSpPr>
        <p:spPr bwMode="auto">
          <a:xfrm>
            <a:off x="5283087" y="5324258"/>
            <a:ext cx="10925" cy="13656"/>
          </a:xfrm>
          <a:custGeom>
            <a:avLst/>
            <a:gdLst>
              <a:gd name="T0" fmla="*/ 23 w 23"/>
              <a:gd name="T1" fmla="*/ 13 h 30"/>
              <a:gd name="T2" fmla="*/ 23 w 23"/>
              <a:gd name="T3" fmla="*/ 11 h 30"/>
              <a:gd name="T4" fmla="*/ 21 w 23"/>
              <a:gd name="T5" fmla="*/ 9 h 30"/>
              <a:gd name="T6" fmla="*/ 21 w 23"/>
              <a:gd name="T7" fmla="*/ 7 h 30"/>
              <a:gd name="T8" fmla="*/ 18 w 23"/>
              <a:gd name="T9" fmla="*/ 5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8" y="5"/>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3"/>
                </a:lnTo>
                <a:lnTo>
                  <a:pt x="3" y="5"/>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7"/>
                </a:lnTo>
                <a:lnTo>
                  <a:pt x="4" y="28"/>
                </a:lnTo>
                <a:lnTo>
                  <a:pt x="5" y="29"/>
                </a:lnTo>
                <a:lnTo>
                  <a:pt x="6"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8" name="Line 326"/>
          <p:cNvSpPr>
            <a:spLocks noChangeShapeType="1"/>
          </p:cNvSpPr>
          <p:nvPr/>
        </p:nvSpPr>
        <p:spPr bwMode="auto">
          <a:xfrm>
            <a:off x="5366387" y="5254613"/>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39" name="Line 327"/>
          <p:cNvSpPr>
            <a:spLocks noChangeShapeType="1"/>
          </p:cNvSpPr>
          <p:nvPr/>
        </p:nvSpPr>
        <p:spPr bwMode="auto">
          <a:xfrm>
            <a:off x="5340441" y="5287387"/>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0" name="Freeform 328"/>
          <p:cNvSpPr>
            <a:spLocks/>
          </p:cNvSpPr>
          <p:nvPr/>
        </p:nvSpPr>
        <p:spPr bwMode="auto">
          <a:xfrm>
            <a:off x="5400527" y="5623321"/>
            <a:ext cx="278579" cy="293600"/>
          </a:xfrm>
          <a:custGeom>
            <a:avLst/>
            <a:gdLst>
              <a:gd name="T0" fmla="*/ 55 w 614"/>
              <a:gd name="T1" fmla="*/ 195 h 643"/>
              <a:gd name="T2" fmla="*/ 0 w 614"/>
              <a:gd name="T3" fmla="*/ 195 h 643"/>
              <a:gd name="T4" fmla="*/ 307 w 614"/>
              <a:gd name="T5" fmla="*/ 0 h 643"/>
              <a:gd name="T6" fmla="*/ 614 w 614"/>
              <a:gd name="T7" fmla="*/ 195 h 643"/>
              <a:gd name="T8" fmla="*/ 586 w 614"/>
              <a:gd name="T9" fmla="*/ 195 h 643"/>
              <a:gd name="T10" fmla="*/ 558 w 614"/>
              <a:gd name="T11" fmla="*/ 195 h 643"/>
              <a:gd name="T12" fmla="*/ 558 w 614"/>
              <a:gd name="T13" fmla="*/ 614 h 643"/>
              <a:gd name="T14" fmla="*/ 55 w 614"/>
              <a:gd name="T15" fmla="*/ 614 h 643"/>
              <a:gd name="T16" fmla="*/ 55 w 614"/>
              <a:gd name="T17" fmla="*/ 195 h 643"/>
              <a:gd name="T18" fmla="*/ 558 w 614"/>
              <a:gd name="T19" fmla="*/ 195 h 643"/>
              <a:gd name="T20" fmla="*/ 586 w 614"/>
              <a:gd name="T21" fmla="*/ 195 h 643"/>
              <a:gd name="T22" fmla="*/ 586 w 614"/>
              <a:gd name="T23" fmla="*/ 643 h 643"/>
              <a:gd name="T24" fmla="*/ 55 w 614"/>
              <a:gd name="T25" fmla="*/ 643 h 643"/>
              <a:gd name="T26" fmla="*/ 55 w 614"/>
              <a:gd name="T27" fmla="*/ 614 h 643"/>
              <a:gd name="T28" fmla="*/ 55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5" y="195"/>
                </a:moveTo>
                <a:lnTo>
                  <a:pt x="0" y="195"/>
                </a:lnTo>
                <a:lnTo>
                  <a:pt x="307" y="0"/>
                </a:lnTo>
                <a:lnTo>
                  <a:pt x="614" y="195"/>
                </a:lnTo>
                <a:lnTo>
                  <a:pt x="586" y="195"/>
                </a:lnTo>
                <a:lnTo>
                  <a:pt x="558" y="195"/>
                </a:lnTo>
                <a:lnTo>
                  <a:pt x="558" y="614"/>
                </a:lnTo>
                <a:lnTo>
                  <a:pt x="55" y="614"/>
                </a:lnTo>
                <a:lnTo>
                  <a:pt x="55" y="195"/>
                </a:lnTo>
                <a:lnTo>
                  <a:pt x="558" y="195"/>
                </a:lnTo>
                <a:lnTo>
                  <a:pt x="586" y="195"/>
                </a:lnTo>
                <a:lnTo>
                  <a:pt x="586" y="643"/>
                </a:lnTo>
                <a:lnTo>
                  <a:pt x="55" y="643"/>
                </a:lnTo>
                <a:lnTo>
                  <a:pt x="55" y="614"/>
                </a:lnTo>
                <a:lnTo>
                  <a:pt x="55"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1" name="Rectangle 329"/>
          <p:cNvSpPr>
            <a:spLocks noChangeArrowheads="1"/>
          </p:cNvSpPr>
          <p:nvPr/>
        </p:nvSpPr>
        <p:spPr bwMode="auto">
          <a:xfrm>
            <a:off x="5426473" y="5712084"/>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2" name="Rectangle 330"/>
          <p:cNvSpPr>
            <a:spLocks noChangeArrowheads="1"/>
          </p:cNvSpPr>
          <p:nvPr/>
        </p:nvSpPr>
        <p:spPr bwMode="auto">
          <a:xfrm>
            <a:off x="5463344" y="5758514"/>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3" name="Rectangle 331"/>
          <p:cNvSpPr>
            <a:spLocks noChangeArrowheads="1"/>
          </p:cNvSpPr>
          <p:nvPr/>
        </p:nvSpPr>
        <p:spPr bwMode="auto">
          <a:xfrm>
            <a:off x="5579418" y="5754418"/>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4" name="Freeform 332"/>
          <p:cNvSpPr>
            <a:spLocks/>
          </p:cNvSpPr>
          <p:nvPr/>
        </p:nvSpPr>
        <p:spPr bwMode="auto">
          <a:xfrm>
            <a:off x="5522064" y="5824062"/>
            <a:ext cx="10925" cy="13656"/>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3" y="5"/>
                </a:lnTo>
                <a:lnTo>
                  <a:pt x="1" y="6"/>
                </a:lnTo>
                <a:lnTo>
                  <a:pt x="1" y="7"/>
                </a:lnTo>
                <a:lnTo>
                  <a:pt x="1" y="9"/>
                </a:lnTo>
                <a:lnTo>
                  <a:pt x="0" y="10"/>
                </a:lnTo>
                <a:lnTo>
                  <a:pt x="0" y="11"/>
                </a:lnTo>
                <a:lnTo>
                  <a:pt x="0" y="12"/>
                </a:lnTo>
                <a:lnTo>
                  <a:pt x="0" y="13"/>
                </a:lnTo>
                <a:lnTo>
                  <a:pt x="0" y="14"/>
                </a:lnTo>
                <a:lnTo>
                  <a:pt x="0" y="16"/>
                </a:lnTo>
                <a:lnTo>
                  <a:pt x="0" y="17"/>
                </a:lnTo>
                <a:lnTo>
                  <a:pt x="0" y="18"/>
                </a:lnTo>
                <a:lnTo>
                  <a:pt x="0" y="20"/>
                </a:lnTo>
                <a:lnTo>
                  <a:pt x="1" y="22"/>
                </a:lnTo>
                <a:lnTo>
                  <a:pt x="1" y="23"/>
                </a:lnTo>
                <a:lnTo>
                  <a:pt x="1" y="24"/>
                </a:lnTo>
                <a:lnTo>
                  <a:pt x="3" y="24"/>
                </a:lnTo>
                <a:lnTo>
                  <a:pt x="4" y="25"/>
                </a:lnTo>
                <a:lnTo>
                  <a:pt x="4" y="26"/>
                </a:lnTo>
                <a:lnTo>
                  <a:pt x="5" y="27"/>
                </a:lnTo>
                <a:lnTo>
                  <a:pt x="6" y="28"/>
                </a:lnTo>
                <a:lnTo>
                  <a:pt x="7" y="28"/>
                </a:lnTo>
                <a:lnTo>
                  <a:pt x="8" y="29"/>
                </a:lnTo>
                <a:lnTo>
                  <a:pt x="9" y="29"/>
                </a:lnTo>
                <a:lnTo>
                  <a:pt x="10" y="29"/>
                </a:lnTo>
                <a:lnTo>
                  <a:pt x="10" y="29"/>
                </a:lnTo>
                <a:lnTo>
                  <a:pt x="11" y="29"/>
                </a:lnTo>
                <a:lnTo>
                  <a:pt x="12" y="29"/>
                </a:lnTo>
                <a:lnTo>
                  <a:pt x="13"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5" name="Line 333"/>
          <p:cNvSpPr>
            <a:spLocks noChangeShapeType="1"/>
          </p:cNvSpPr>
          <p:nvPr/>
        </p:nvSpPr>
        <p:spPr bwMode="auto">
          <a:xfrm>
            <a:off x="5606730" y="5754418"/>
            <a:ext cx="1366" cy="69644"/>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6" name="Line 334"/>
          <p:cNvSpPr>
            <a:spLocks noChangeShapeType="1"/>
          </p:cNvSpPr>
          <p:nvPr/>
        </p:nvSpPr>
        <p:spPr bwMode="auto">
          <a:xfrm>
            <a:off x="5579418" y="5787192"/>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7" name="Freeform 335"/>
          <p:cNvSpPr>
            <a:spLocks/>
          </p:cNvSpPr>
          <p:nvPr/>
        </p:nvSpPr>
        <p:spPr bwMode="auto">
          <a:xfrm>
            <a:off x="5812934" y="5601472"/>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8" name="Rectangle 336"/>
          <p:cNvSpPr>
            <a:spLocks noChangeArrowheads="1"/>
          </p:cNvSpPr>
          <p:nvPr/>
        </p:nvSpPr>
        <p:spPr bwMode="auto">
          <a:xfrm>
            <a:off x="5838879" y="5690235"/>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49" name="Rectangle 337"/>
          <p:cNvSpPr>
            <a:spLocks noChangeArrowheads="1"/>
          </p:cNvSpPr>
          <p:nvPr/>
        </p:nvSpPr>
        <p:spPr bwMode="auto">
          <a:xfrm>
            <a:off x="5875751" y="5736665"/>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0" name="Rectangle 338"/>
          <p:cNvSpPr>
            <a:spLocks noChangeArrowheads="1"/>
          </p:cNvSpPr>
          <p:nvPr/>
        </p:nvSpPr>
        <p:spPr bwMode="auto">
          <a:xfrm>
            <a:off x="5991825" y="5732568"/>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1" name="Freeform 339"/>
          <p:cNvSpPr>
            <a:spLocks/>
          </p:cNvSpPr>
          <p:nvPr/>
        </p:nvSpPr>
        <p:spPr bwMode="auto">
          <a:xfrm>
            <a:off x="5935836" y="5802213"/>
            <a:ext cx="9559" cy="13656"/>
          </a:xfrm>
          <a:custGeom>
            <a:avLst/>
            <a:gdLst>
              <a:gd name="T0" fmla="*/ 23 w 23"/>
              <a:gd name="T1" fmla="*/ 14 h 30"/>
              <a:gd name="T2" fmla="*/ 23 w 23"/>
              <a:gd name="T3" fmla="*/ 11 h 30"/>
              <a:gd name="T4" fmla="*/ 20 w 23"/>
              <a:gd name="T5" fmla="*/ 9 h 30"/>
              <a:gd name="T6" fmla="*/ 20 w 23"/>
              <a:gd name="T7" fmla="*/ 7 h 30"/>
              <a:gd name="T8" fmla="*/ 18 w 23"/>
              <a:gd name="T9" fmla="*/ 5 h 30"/>
              <a:gd name="T10" fmla="*/ 17 w 23"/>
              <a:gd name="T11" fmla="*/ 3 h 30"/>
              <a:gd name="T12" fmla="*/ 16 w 23"/>
              <a:gd name="T13" fmla="*/ 2 h 30"/>
              <a:gd name="T14" fmla="*/ 14 w 23"/>
              <a:gd name="T15" fmla="*/ 0 h 30"/>
              <a:gd name="T16" fmla="*/ 12 w 23"/>
              <a:gd name="T17" fmla="*/ 0 h 30"/>
              <a:gd name="T18" fmla="*/ 9 w 23"/>
              <a:gd name="T19" fmla="*/ 0 h 30"/>
              <a:gd name="T20" fmla="*/ 8 w 23"/>
              <a:gd name="T21" fmla="*/ 0 h 30"/>
              <a:gd name="T22" fmla="*/ 6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8 w 23"/>
              <a:gd name="T51" fmla="*/ 30 h 30"/>
              <a:gd name="T52" fmla="*/ 9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0 w 23"/>
              <a:gd name="T65" fmla="*/ 25 h 30"/>
              <a:gd name="T66" fmla="*/ 20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0" y="9"/>
                </a:lnTo>
                <a:lnTo>
                  <a:pt x="20" y="8"/>
                </a:lnTo>
                <a:lnTo>
                  <a:pt x="20" y="7"/>
                </a:lnTo>
                <a:lnTo>
                  <a:pt x="19" y="6"/>
                </a:lnTo>
                <a:lnTo>
                  <a:pt x="18" y="5"/>
                </a:lnTo>
                <a:lnTo>
                  <a:pt x="18" y="4"/>
                </a:lnTo>
                <a:lnTo>
                  <a:pt x="17" y="3"/>
                </a:lnTo>
                <a:lnTo>
                  <a:pt x="16" y="2"/>
                </a:lnTo>
                <a:lnTo>
                  <a:pt x="16" y="2"/>
                </a:lnTo>
                <a:lnTo>
                  <a:pt x="15" y="0"/>
                </a:lnTo>
                <a:lnTo>
                  <a:pt x="14" y="0"/>
                </a:lnTo>
                <a:lnTo>
                  <a:pt x="13" y="0"/>
                </a:lnTo>
                <a:lnTo>
                  <a:pt x="12" y="0"/>
                </a:lnTo>
                <a:lnTo>
                  <a:pt x="11" y="0"/>
                </a:lnTo>
                <a:lnTo>
                  <a:pt x="9" y="0"/>
                </a:lnTo>
                <a:lnTo>
                  <a:pt x="9" y="0"/>
                </a:lnTo>
                <a:lnTo>
                  <a:pt x="8" y="0"/>
                </a:lnTo>
                <a:lnTo>
                  <a:pt x="7" y="0"/>
                </a:lnTo>
                <a:lnTo>
                  <a:pt x="6" y="2"/>
                </a:lnTo>
                <a:lnTo>
                  <a:pt x="5"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5" y="29"/>
                </a:lnTo>
                <a:lnTo>
                  <a:pt x="6" y="29"/>
                </a:lnTo>
                <a:lnTo>
                  <a:pt x="7" y="30"/>
                </a:lnTo>
                <a:lnTo>
                  <a:pt x="8" y="30"/>
                </a:lnTo>
                <a:lnTo>
                  <a:pt x="9" y="30"/>
                </a:lnTo>
                <a:lnTo>
                  <a:pt x="9" y="30"/>
                </a:lnTo>
                <a:lnTo>
                  <a:pt x="11" y="30"/>
                </a:lnTo>
                <a:lnTo>
                  <a:pt x="12" y="30"/>
                </a:lnTo>
                <a:lnTo>
                  <a:pt x="13" y="30"/>
                </a:lnTo>
                <a:lnTo>
                  <a:pt x="14" y="30"/>
                </a:lnTo>
                <a:lnTo>
                  <a:pt x="15" y="30"/>
                </a:lnTo>
                <a:lnTo>
                  <a:pt x="16" y="29"/>
                </a:lnTo>
                <a:lnTo>
                  <a:pt x="16" y="29"/>
                </a:lnTo>
                <a:lnTo>
                  <a:pt x="17" y="28"/>
                </a:lnTo>
                <a:lnTo>
                  <a:pt x="18" y="27"/>
                </a:lnTo>
                <a:lnTo>
                  <a:pt x="18" y="26"/>
                </a:lnTo>
                <a:lnTo>
                  <a:pt x="19" y="25"/>
                </a:lnTo>
                <a:lnTo>
                  <a:pt x="20" y="25"/>
                </a:lnTo>
                <a:lnTo>
                  <a:pt x="20" y="24"/>
                </a:lnTo>
                <a:lnTo>
                  <a:pt x="20"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2" name="Line 340"/>
          <p:cNvSpPr>
            <a:spLocks noChangeShapeType="1"/>
          </p:cNvSpPr>
          <p:nvPr/>
        </p:nvSpPr>
        <p:spPr bwMode="auto">
          <a:xfrm>
            <a:off x="6019137" y="573256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3" name="Line 341"/>
          <p:cNvSpPr>
            <a:spLocks noChangeShapeType="1"/>
          </p:cNvSpPr>
          <p:nvPr/>
        </p:nvSpPr>
        <p:spPr bwMode="auto">
          <a:xfrm>
            <a:off x="5991825" y="5765342"/>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4" name="Freeform 342"/>
          <p:cNvSpPr>
            <a:spLocks/>
          </p:cNvSpPr>
          <p:nvPr/>
        </p:nvSpPr>
        <p:spPr bwMode="auto">
          <a:xfrm>
            <a:off x="6192567" y="5373419"/>
            <a:ext cx="279945" cy="293601"/>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5" name="Rectangle 343"/>
          <p:cNvSpPr>
            <a:spLocks noChangeArrowheads="1"/>
          </p:cNvSpPr>
          <p:nvPr/>
        </p:nvSpPr>
        <p:spPr bwMode="auto">
          <a:xfrm>
            <a:off x="6218512" y="5462182"/>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6" name="Rectangle 344"/>
          <p:cNvSpPr>
            <a:spLocks noChangeArrowheads="1"/>
          </p:cNvSpPr>
          <p:nvPr/>
        </p:nvSpPr>
        <p:spPr bwMode="auto">
          <a:xfrm>
            <a:off x="6255384" y="5508612"/>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7" name="Rectangle 345"/>
          <p:cNvSpPr>
            <a:spLocks noChangeArrowheads="1"/>
          </p:cNvSpPr>
          <p:nvPr/>
        </p:nvSpPr>
        <p:spPr bwMode="auto">
          <a:xfrm>
            <a:off x="6372824" y="5504515"/>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8" name="Freeform 346"/>
          <p:cNvSpPr>
            <a:spLocks/>
          </p:cNvSpPr>
          <p:nvPr/>
        </p:nvSpPr>
        <p:spPr bwMode="auto">
          <a:xfrm>
            <a:off x="6315469" y="5574160"/>
            <a:ext cx="10925" cy="13656"/>
          </a:xfrm>
          <a:custGeom>
            <a:avLst/>
            <a:gdLst>
              <a:gd name="T0" fmla="*/ 24 w 24"/>
              <a:gd name="T1" fmla="*/ 13 h 30"/>
              <a:gd name="T2" fmla="*/ 24 w 24"/>
              <a:gd name="T3" fmla="*/ 11 h 30"/>
              <a:gd name="T4" fmla="*/ 21 w 24"/>
              <a:gd name="T5" fmla="*/ 9 h 30"/>
              <a:gd name="T6" fmla="*/ 21 w 24"/>
              <a:gd name="T7" fmla="*/ 7 h 30"/>
              <a:gd name="T8" fmla="*/ 19 w 24"/>
              <a:gd name="T9" fmla="*/ 4 h 30"/>
              <a:gd name="T10" fmla="*/ 18 w 24"/>
              <a:gd name="T11" fmla="*/ 2 h 30"/>
              <a:gd name="T12" fmla="*/ 17 w 24"/>
              <a:gd name="T13" fmla="*/ 1 h 30"/>
              <a:gd name="T14" fmla="*/ 15 w 24"/>
              <a:gd name="T15" fmla="*/ 0 h 30"/>
              <a:gd name="T16" fmla="*/ 13 w 24"/>
              <a:gd name="T17" fmla="*/ 0 h 30"/>
              <a:gd name="T18" fmla="*/ 10 w 24"/>
              <a:gd name="T19" fmla="*/ 0 h 30"/>
              <a:gd name="T20" fmla="*/ 9 w 24"/>
              <a:gd name="T21" fmla="*/ 0 h 30"/>
              <a:gd name="T22" fmla="*/ 7 w 24"/>
              <a:gd name="T23" fmla="*/ 1 h 30"/>
              <a:gd name="T24" fmla="*/ 5 w 24"/>
              <a:gd name="T25" fmla="*/ 2 h 30"/>
              <a:gd name="T26" fmla="*/ 4 w 24"/>
              <a:gd name="T27" fmla="*/ 4 h 30"/>
              <a:gd name="T28" fmla="*/ 2 w 24"/>
              <a:gd name="T29" fmla="*/ 7 h 30"/>
              <a:gd name="T30" fmla="*/ 2 w 24"/>
              <a:gd name="T31" fmla="*/ 9 h 30"/>
              <a:gd name="T32" fmla="*/ 0 w 24"/>
              <a:gd name="T33" fmla="*/ 11 h 30"/>
              <a:gd name="T34" fmla="*/ 0 w 24"/>
              <a:gd name="T35" fmla="*/ 13 h 30"/>
              <a:gd name="T36" fmla="*/ 0 w 24"/>
              <a:gd name="T37" fmla="*/ 16 h 30"/>
              <a:gd name="T38" fmla="*/ 0 w 24"/>
              <a:gd name="T39" fmla="*/ 19 h 30"/>
              <a:gd name="T40" fmla="*/ 2 w 24"/>
              <a:gd name="T41" fmla="*/ 22 h 30"/>
              <a:gd name="T42" fmla="*/ 2 w 24"/>
              <a:gd name="T43" fmla="*/ 24 h 30"/>
              <a:gd name="T44" fmla="*/ 4 w 24"/>
              <a:gd name="T45" fmla="*/ 25 h 30"/>
              <a:gd name="T46" fmla="*/ 5 w 24"/>
              <a:gd name="T47" fmla="*/ 27 h 30"/>
              <a:gd name="T48" fmla="*/ 7 w 24"/>
              <a:gd name="T49" fmla="*/ 29 h 30"/>
              <a:gd name="T50" fmla="*/ 9 w 24"/>
              <a:gd name="T51" fmla="*/ 30 h 30"/>
              <a:gd name="T52" fmla="*/ 10 w 24"/>
              <a:gd name="T53" fmla="*/ 30 h 30"/>
              <a:gd name="T54" fmla="*/ 13 w 24"/>
              <a:gd name="T55" fmla="*/ 30 h 30"/>
              <a:gd name="T56" fmla="*/ 15 w 24"/>
              <a:gd name="T57" fmla="*/ 30 h 30"/>
              <a:gd name="T58" fmla="*/ 17 w 24"/>
              <a:gd name="T59" fmla="*/ 29 h 30"/>
              <a:gd name="T60" fmla="*/ 18 w 24"/>
              <a:gd name="T61" fmla="*/ 27 h 30"/>
              <a:gd name="T62" fmla="*/ 19 w 24"/>
              <a:gd name="T63" fmla="*/ 25 h 30"/>
              <a:gd name="T64" fmla="*/ 21 w 24"/>
              <a:gd name="T65" fmla="*/ 24 h 30"/>
              <a:gd name="T66" fmla="*/ 21 w 24"/>
              <a:gd name="T67" fmla="*/ 22 h 30"/>
              <a:gd name="T68" fmla="*/ 24 w 24"/>
              <a:gd name="T69" fmla="*/ 19 h 30"/>
              <a:gd name="T70" fmla="*/ 24 w 24"/>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30">
                <a:moveTo>
                  <a:pt x="24" y="14"/>
                </a:moveTo>
                <a:lnTo>
                  <a:pt x="24" y="13"/>
                </a:lnTo>
                <a:lnTo>
                  <a:pt x="24" y="12"/>
                </a:lnTo>
                <a:lnTo>
                  <a:pt x="24" y="11"/>
                </a:lnTo>
                <a:lnTo>
                  <a:pt x="22" y="10"/>
                </a:lnTo>
                <a:lnTo>
                  <a:pt x="21" y="9"/>
                </a:lnTo>
                <a:lnTo>
                  <a:pt x="21" y="8"/>
                </a:lnTo>
                <a:lnTo>
                  <a:pt x="21" y="7"/>
                </a:lnTo>
                <a:lnTo>
                  <a:pt x="20" y="6"/>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6"/>
                </a:lnTo>
                <a:lnTo>
                  <a:pt x="2" y="7"/>
                </a:lnTo>
                <a:lnTo>
                  <a:pt x="2" y="8"/>
                </a:lnTo>
                <a:lnTo>
                  <a:pt x="2" y="9"/>
                </a:lnTo>
                <a:lnTo>
                  <a:pt x="0" y="10"/>
                </a:lnTo>
                <a:lnTo>
                  <a:pt x="0" y="11"/>
                </a:lnTo>
                <a:lnTo>
                  <a:pt x="0" y="12"/>
                </a:lnTo>
                <a:lnTo>
                  <a:pt x="0" y="13"/>
                </a:lnTo>
                <a:lnTo>
                  <a:pt x="0" y="14"/>
                </a:lnTo>
                <a:lnTo>
                  <a:pt x="0" y="16"/>
                </a:lnTo>
                <a:lnTo>
                  <a:pt x="0" y="18"/>
                </a:lnTo>
                <a:lnTo>
                  <a:pt x="0" y="19"/>
                </a:lnTo>
                <a:lnTo>
                  <a:pt x="0" y="20"/>
                </a:lnTo>
                <a:lnTo>
                  <a:pt x="2" y="22"/>
                </a:lnTo>
                <a:lnTo>
                  <a:pt x="2" y="23"/>
                </a:lnTo>
                <a:lnTo>
                  <a:pt x="2" y="24"/>
                </a:lnTo>
                <a:lnTo>
                  <a:pt x="3" y="24"/>
                </a:lnTo>
                <a:lnTo>
                  <a:pt x="4" y="25"/>
                </a:lnTo>
                <a:lnTo>
                  <a:pt x="4" y="26"/>
                </a:lnTo>
                <a:lnTo>
                  <a:pt x="5" y="27"/>
                </a:lnTo>
                <a:lnTo>
                  <a:pt x="6" y="29"/>
                </a:lnTo>
                <a:lnTo>
                  <a:pt x="7" y="29"/>
                </a:lnTo>
                <a:lnTo>
                  <a:pt x="8" y="30"/>
                </a:lnTo>
                <a:lnTo>
                  <a:pt x="9" y="30"/>
                </a:lnTo>
                <a:lnTo>
                  <a:pt x="10" y="30"/>
                </a:lnTo>
                <a:lnTo>
                  <a:pt x="10" y="30"/>
                </a:lnTo>
                <a:lnTo>
                  <a:pt x="11" y="30"/>
                </a:lnTo>
                <a:lnTo>
                  <a:pt x="13" y="30"/>
                </a:lnTo>
                <a:lnTo>
                  <a:pt x="14" y="30"/>
                </a:lnTo>
                <a:lnTo>
                  <a:pt x="15" y="30"/>
                </a:lnTo>
                <a:lnTo>
                  <a:pt x="16" y="30"/>
                </a:lnTo>
                <a:lnTo>
                  <a:pt x="17" y="29"/>
                </a:lnTo>
                <a:lnTo>
                  <a:pt x="17" y="29"/>
                </a:lnTo>
                <a:lnTo>
                  <a:pt x="18" y="27"/>
                </a:lnTo>
                <a:lnTo>
                  <a:pt x="19" y="26"/>
                </a:lnTo>
                <a:lnTo>
                  <a:pt x="19" y="25"/>
                </a:lnTo>
                <a:lnTo>
                  <a:pt x="20" y="24"/>
                </a:lnTo>
                <a:lnTo>
                  <a:pt x="21" y="24"/>
                </a:lnTo>
                <a:lnTo>
                  <a:pt x="21" y="23"/>
                </a:lnTo>
                <a:lnTo>
                  <a:pt x="21" y="22"/>
                </a:lnTo>
                <a:lnTo>
                  <a:pt x="22" y="20"/>
                </a:lnTo>
                <a:lnTo>
                  <a:pt x="24" y="19"/>
                </a:lnTo>
                <a:lnTo>
                  <a:pt x="24" y="18"/>
                </a:lnTo>
                <a:lnTo>
                  <a:pt x="24" y="16"/>
                </a:lnTo>
                <a:lnTo>
                  <a:pt x="24"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59" name="Line 347"/>
          <p:cNvSpPr>
            <a:spLocks noChangeShapeType="1"/>
          </p:cNvSpPr>
          <p:nvPr/>
        </p:nvSpPr>
        <p:spPr bwMode="auto">
          <a:xfrm>
            <a:off x="6398770" y="5504515"/>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0" name="Line 348"/>
          <p:cNvSpPr>
            <a:spLocks noChangeShapeType="1"/>
          </p:cNvSpPr>
          <p:nvPr/>
        </p:nvSpPr>
        <p:spPr bwMode="auto">
          <a:xfrm>
            <a:off x="6372824" y="5537289"/>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1" name="Freeform 349"/>
          <p:cNvSpPr>
            <a:spLocks/>
          </p:cNvSpPr>
          <p:nvPr/>
        </p:nvSpPr>
        <p:spPr bwMode="auto">
          <a:xfrm>
            <a:off x="5594440" y="5264172"/>
            <a:ext cx="279945" cy="293601"/>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2" name="Rectangle 350"/>
          <p:cNvSpPr>
            <a:spLocks noChangeArrowheads="1"/>
          </p:cNvSpPr>
          <p:nvPr/>
        </p:nvSpPr>
        <p:spPr bwMode="auto">
          <a:xfrm>
            <a:off x="5620386" y="5352935"/>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3" name="Rectangle 351"/>
          <p:cNvSpPr>
            <a:spLocks noChangeArrowheads="1"/>
          </p:cNvSpPr>
          <p:nvPr/>
        </p:nvSpPr>
        <p:spPr bwMode="auto">
          <a:xfrm>
            <a:off x="5657257" y="5399365"/>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4" name="Rectangle 352"/>
          <p:cNvSpPr>
            <a:spLocks noChangeArrowheads="1"/>
          </p:cNvSpPr>
          <p:nvPr/>
        </p:nvSpPr>
        <p:spPr bwMode="auto">
          <a:xfrm>
            <a:off x="5773331" y="5395268"/>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5" name="Freeform 353"/>
          <p:cNvSpPr>
            <a:spLocks/>
          </p:cNvSpPr>
          <p:nvPr/>
        </p:nvSpPr>
        <p:spPr bwMode="auto">
          <a:xfrm>
            <a:off x="5717343" y="5464913"/>
            <a:ext cx="9559" cy="13656"/>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8 w 23"/>
              <a:gd name="T11" fmla="*/ 2 h 29"/>
              <a:gd name="T12" fmla="*/ 17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8"/>
                </a:lnTo>
                <a:lnTo>
                  <a:pt x="21" y="7"/>
                </a:lnTo>
                <a:lnTo>
                  <a:pt x="21" y="6"/>
                </a:lnTo>
                <a:lnTo>
                  <a:pt x="20" y="5"/>
                </a:lnTo>
                <a:lnTo>
                  <a:pt x="19" y="4"/>
                </a:lnTo>
                <a:lnTo>
                  <a:pt x="19" y="3"/>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3" y="3"/>
                </a:lnTo>
                <a:lnTo>
                  <a:pt x="3" y="4"/>
                </a:lnTo>
                <a:lnTo>
                  <a:pt x="2" y="5"/>
                </a:lnTo>
                <a:lnTo>
                  <a:pt x="1" y="6"/>
                </a:lnTo>
                <a:lnTo>
                  <a:pt x="1" y="7"/>
                </a:lnTo>
                <a:lnTo>
                  <a:pt x="1" y="8"/>
                </a:lnTo>
                <a:lnTo>
                  <a:pt x="0" y="10"/>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5" y="27"/>
                </a:lnTo>
                <a:lnTo>
                  <a:pt x="6" y="28"/>
                </a:lnTo>
                <a:lnTo>
                  <a:pt x="7" y="28"/>
                </a:lnTo>
                <a:lnTo>
                  <a:pt x="8" y="29"/>
                </a:lnTo>
                <a:lnTo>
                  <a:pt x="9" y="29"/>
                </a:lnTo>
                <a:lnTo>
                  <a:pt x="10" y="29"/>
                </a:lnTo>
                <a:lnTo>
                  <a:pt x="10" y="29"/>
                </a:lnTo>
                <a:lnTo>
                  <a:pt x="11" y="29"/>
                </a:lnTo>
                <a:lnTo>
                  <a:pt x="12" y="29"/>
                </a:lnTo>
                <a:lnTo>
                  <a:pt x="13" y="29"/>
                </a:lnTo>
                <a:lnTo>
                  <a:pt x="14" y="29"/>
                </a:lnTo>
                <a:lnTo>
                  <a:pt x="16" y="29"/>
                </a:lnTo>
                <a:lnTo>
                  <a:pt x="17" y="28"/>
                </a:lnTo>
                <a:lnTo>
                  <a:pt x="17" y="28"/>
                </a:lnTo>
                <a:lnTo>
                  <a:pt x="18"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6" name="Line 354"/>
          <p:cNvSpPr>
            <a:spLocks noChangeShapeType="1"/>
          </p:cNvSpPr>
          <p:nvPr/>
        </p:nvSpPr>
        <p:spPr bwMode="auto">
          <a:xfrm>
            <a:off x="5800643" y="539526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7" name="Line 355"/>
          <p:cNvSpPr>
            <a:spLocks noChangeShapeType="1"/>
          </p:cNvSpPr>
          <p:nvPr/>
        </p:nvSpPr>
        <p:spPr bwMode="auto">
          <a:xfrm>
            <a:off x="5773331" y="5428042"/>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8" name="Freeform 356"/>
          <p:cNvSpPr>
            <a:spLocks/>
          </p:cNvSpPr>
          <p:nvPr/>
        </p:nvSpPr>
        <p:spPr bwMode="auto">
          <a:xfrm>
            <a:off x="2280163" y="5645171"/>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69" name="Rectangle 357"/>
          <p:cNvSpPr>
            <a:spLocks noChangeArrowheads="1"/>
          </p:cNvSpPr>
          <p:nvPr/>
        </p:nvSpPr>
        <p:spPr bwMode="auto">
          <a:xfrm>
            <a:off x="2306110" y="5733933"/>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0" name="Rectangle 358"/>
          <p:cNvSpPr>
            <a:spLocks noChangeArrowheads="1"/>
          </p:cNvSpPr>
          <p:nvPr/>
        </p:nvSpPr>
        <p:spPr bwMode="auto">
          <a:xfrm>
            <a:off x="2342980" y="5778998"/>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1" name="Rectangle 359"/>
          <p:cNvSpPr>
            <a:spLocks noChangeArrowheads="1"/>
          </p:cNvSpPr>
          <p:nvPr/>
        </p:nvSpPr>
        <p:spPr bwMode="auto">
          <a:xfrm>
            <a:off x="2459056" y="5776267"/>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2" name="Freeform 360"/>
          <p:cNvSpPr>
            <a:spLocks/>
          </p:cNvSpPr>
          <p:nvPr/>
        </p:nvSpPr>
        <p:spPr bwMode="auto">
          <a:xfrm>
            <a:off x="2401701" y="5845911"/>
            <a:ext cx="10925" cy="13656"/>
          </a:xfrm>
          <a:custGeom>
            <a:avLst/>
            <a:gdLst>
              <a:gd name="T0" fmla="*/ 23 w 23"/>
              <a:gd name="T1" fmla="*/ 13 h 30"/>
              <a:gd name="T2" fmla="*/ 23 w 23"/>
              <a:gd name="T3" fmla="*/ 11 h 30"/>
              <a:gd name="T4" fmla="*/ 21 w 23"/>
              <a:gd name="T5" fmla="*/ 9 h 30"/>
              <a:gd name="T6" fmla="*/ 21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6 w 23"/>
              <a:gd name="T49" fmla="*/ 28 h 30"/>
              <a:gd name="T50" fmla="*/ 9 w 23"/>
              <a:gd name="T51" fmla="*/ 30 h 30"/>
              <a:gd name="T52" fmla="*/ 10 w 23"/>
              <a:gd name="T53" fmla="*/ 30 h 30"/>
              <a:gd name="T54" fmla="*/ 12 w 23"/>
              <a:gd name="T55" fmla="*/ 30 h 30"/>
              <a:gd name="T56" fmla="*/ 14 w 23"/>
              <a:gd name="T57" fmla="*/ 30 h 30"/>
              <a:gd name="T58" fmla="*/ 16 w 23"/>
              <a:gd name="T59" fmla="*/ 28 h 30"/>
              <a:gd name="T60" fmla="*/ 17 w 23"/>
              <a:gd name="T61" fmla="*/ 27 h 30"/>
              <a:gd name="T62" fmla="*/ 18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3"/>
                </a:lnTo>
                <a:lnTo>
                  <a:pt x="3"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5" y="28"/>
                </a:lnTo>
                <a:lnTo>
                  <a:pt x="6" y="28"/>
                </a:lnTo>
                <a:lnTo>
                  <a:pt x="8" y="30"/>
                </a:lnTo>
                <a:lnTo>
                  <a:pt x="9" y="30"/>
                </a:lnTo>
                <a:lnTo>
                  <a:pt x="10" y="30"/>
                </a:lnTo>
                <a:lnTo>
                  <a:pt x="10" y="30"/>
                </a:lnTo>
                <a:lnTo>
                  <a:pt x="11" y="30"/>
                </a:lnTo>
                <a:lnTo>
                  <a:pt x="12" y="30"/>
                </a:lnTo>
                <a:lnTo>
                  <a:pt x="13" y="30"/>
                </a:lnTo>
                <a:lnTo>
                  <a:pt x="14" y="30"/>
                </a:lnTo>
                <a:lnTo>
                  <a:pt x="15" y="30"/>
                </a:lnTo>
                <a:lnTo>
                  <a:pt x="16" y="28"/>
                </a:lnTo>
                <a:lnTo>
                  <a:pt x="16" y="28"/>
                </a:lnTo>
                <a:lnTo>
                  <a:pt x="17" y="27"/>
                </a:lnTo>
                <a:lnTo>
                  <a:pt x="18" y="26"/>
                </a:lnTo>
                <a:lnTo>
                  <a:pt x="18"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3" name="Line 361"/>
          <p:cNvSpPr>
            <a:spLocks noChangeShapeType="1"/>
          </p:cNvSpPr>
          <p:nvPr/>
        </p:nvSpPr>
        <p:spPr bwMode="auto">
          <a:xfrm>
            <a:off x="2486367" y="5776267"/>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4" name="Line 362"/>
          <p:cNvSpPr>
            <a:spLocks noChangeShapeType="1"/>
          </p:cNvSpPr>
          <p:nvPr/>
        </p:nvSpPr>
        <p:spPr bwMode="auto">
          <a:xfrm>
            <a:off x="2459056" y="5809041"/>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5" name="Freeform 363"/>
          <p:cNvSpPr>
            <a:spLocks/>
          </p:cNvSpPr>
          <p:nvPr/>
        </p:nvSpPr>
        <p:spPr bwMode="auto">
          <a:xfrm>
            <a:off x="2411760" y="5134442"/>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6" name="Rectangle 364"/>
          <p:cNvSpPr>
            <a:spLocks noChangeArrowheads="1"/>
          </p:cNvSpPr>
          <p:nvPr/>
        </p:nvSpPr>
        <p:spPr bwMode="auto">
          <a:xfrm>
            <a:off x="2437706" y="5223204"/>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7" name="Rectangle 365"/>
          <p:cNvSpPr>
            <a:spLocks noChangeArrowheads="1"/>
          </p:cNvSpPr>
          <p:nvPr/>
        </p:nvSpPr>
        <p:spPr bwMode="auto">
          <a:xfrm>
            <a:off x="2474577" y="5268269"/>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8" name="Rectangle 366"/>
          <p:cNvSpPr>
            <a:spLocks noChangeArrowheads="1"/>
          </p:cNvSpPr>
          <p:nvPr/>
        </p:nvSpPr>
        <p:spPr bwMode="auto">
          <a:xfrm>
            <a:off x="2590651" y="5265538"/>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79" name="Freeform 367"/>
          <p:cNvSpPr>
            <a:spLocks/>
          </p:cNvSpPr>
          <p:nvPr/>
        </p:nvSpPr>
        <p:spPr bwMode="auto">
          <a:xfrm>
            <a:off x="2533297" y="5335182"/>
            <a:ext cx="10925" cy="13656"/>
          </a:xfrm>
          <a:custGeom>
            <a:avLst/>
            <a:gdLst>
              <a:gd name="T0" fmla="*/ 23 w 23"/>
              <a:gd name="T1" fmla="*/ 13 h 30"/>
              <a:gd name="T2" fmla="*/ 23 w 23"/>
              <a:gd name="T3" fmla="*/ 11 h 30"/>
              <a:gd name="T4" fmla="*/ 21 w 23"/>
              <a:gd name="T5" fmla="*/ 9 h 30"/>
              <a:gd name="T6" fmla="*/ 21 w 23"/>
              <a:gd name="T7" fmla="*/ 7 h 30"/>
              <a:gd name="T8" fmla="*/ 18 w 23"/>
              <a:gd name="T9" fmla="*/ 5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8" y="5"/>
                </a:lnTo>
                <a:lnTo>
                  <a:pt x="18" y="4"/>
                </a:lnTo>
                <a:lnTo>
                  <a:pt x="17" y="2"/>
                </a:lnTo>
                <a:lnTo>
                  <a:pt x="16" y="1"/>
                </a:lnTo>
                <a:lnTo>
                  <a:pt x="16" y="1"/>
                </a:lnTo>
                <a:lnTo>
                  <a:pt x="15" y="0"/>
                </a:lnTo>
                <a:lnTo>
                  <a:pt x="14" y="0"/>
                </a:lnTo>
                <a:lnTo>
                  <a:pt x="13" y="0"/>
                </a:lnTo>
                <a:lnTo>
                  <a:pt x="12" y="0"/>
                </a:lnTo>
                <a:lnTo>
                  <a:pt x="11" y="0"/>
                </a:lnTo>
                <a:lnTo>
                  <a:pt x="10" y="0"/>
                </a:lnTo>
                <a:lnTo>
                  <a:pt x="10" y="0"/>
                </a:lnTo>
                <a:lnTo>
                  <a:pt x="9" y="0"/>
                </a:lnTo>
                <a:lnTo>
                  <a:pt x="7" y="0"/>
                </a:lnTo>
                <a:lnTo>
                  <a:pt x="6" y="1"/>
                </a:lnTo>
                <a:lnTo>
                  <a:pt x="5" y="1"/>
                </a:lnTo>
                <a:lnTo>
                  <a:pt x="4" y="2"/>
                </a:lnTo>
                <a:lnTo>
                  <a:pt x="3" y="4"/>
                </a:lnTo>
                <a:lnTo>
                  <a:pt x="3" y="5"/>
                </a:lnTo>
                <a:lnTo>
                  <a:pt x="2" y="6"/>
                </a:lnTo>
                <a:lnTo>
                  <a:pt x="1" y="7"/>
                </a:lnTo>
                <a:lnTo>
                  <a:pt x="1" y="8"/>
                </a:lnTo>
                <a:lnTo>
                  <a:pt x="1" y="9"/>
                </a:lnTo>
                <a:lnTo>
                  <a:pt x="0" y="10"/>
                </a:lnTo>
                <a:lnTo>
                  <a:pt x="0" y="11"/>
                </a:lnTo>
                <a:lnTo>
                  <a:pt x="0" y="12"/>
                </a:lnTo>
                <a:lnTo>
                  <a:pt x="0" y="13"/>
                </a:lnTo>
                <a:lnTo>
                  <a:pt x="0" y="15"/>
                </a:lnTo>
                <a:lnTo>
                  <a:pt x="0" y="17"/>
                </a:lnTo>
                <a:lnTo>
                  <a:pt x="0" y="18"/>
                </a:lnTo>
                <a:lnTo>
                  <a:pt x="0" y="19"/>
                </a:lnTo>
                <a:lnTo>
                  <a:pt x="0" y="20"/>
                </a:lnTo>
                <a:lnTo>
                  <a:pt x="1" y="22"/>
                </a:lnTo>
                <a:lnTo>
                  <a:pt x="1" y="23"/>
                </a:lnTo>
                <a:lnTo>
                  <a:pt x="1" y="24"/>
                </a:lnTo>
                <a:lnTo>
                  <a:pt x="2" y="24"/>
                </a:lnTo>
                <a:lnTo>
                  <a:pt x="3" y="25"/>
                </a:lnTo>
                <a:lnTo>
                  <a:pt x="3" y="27"/>
                </a:lnTo>
                <a:lnTo>
                  <a:pt x="4" y="28"/>
                </a:lnTo>
                <a:lnTo>
                  <a:pt x="5" y="29"/>
                </a:lnTo>
                <a:lnTo>
                  <a:pt x="6" y="29"/>
                </a:lnTo>
                <a:lnTo>
                  <a:pt x="7"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5"/>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0" name="Line 368"/>
          <p:cNvSpPr>
            <a:spLocks noChangeShapeType="1"/>
          </p:cNvSpPr>
          <p:nvPr/>
        </p:nvSpPr>
        <p:spPr bwMode="auto">
          <a:xfrm>
            <a:off x="2617963" y="526553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1" name="Line 369"/>
          <p:cNvSpPr>
            <a:spLocks noChangeShapeType="1"/>
          </p:cNvSpPr>
          <p:nvPr/>
        </p:nvSpPr>
        <p:spPr bwMode="auto">
          <a:xfrm>
            <a:off x="2590651" y="5298312"/>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2" name="Freeform 370"/>
          <p:cNvSpPr>
            <a:spLocks/>
          </p:cNvSpPr>
          <p:nvPr/>
        </p:nvSpPr>
        <p:spPr bwMode="auto">
          <a:xfrm>
            <a:off x="3453202" y="5546849"/>
            <a:ext cx="279945" cy="293600"/>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3" name="Rectangle 371"/>
          <p:cNvSpPr>
            <a:spLocks noChangeArrowheads="1"/>
          </p:cNvSpPr>
          <p:nvPr/>
        </p:nvSpPr>
        <p:spPr bwMode="auto">
          <a:xfrm>
            <a:off x="3479148" y="5635611"/>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4" name="Rectangle 372"/>
          <p:cNvSpPr>
            <a:spLocks noChangeArrowheads="1"/>
          </p:cNvSpPr>
          <p:nvPr/>
        </p:nvSpPr>
        <p:spPr bwMode="auto">
          <a:xfrm>
            <a:off x="3516019" y="5682041"/>
            <a:ext cx="81935"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5" name="Rectangle 373"/>
          <p:cNvSpPr>
            <a:spLocks noChangeArrowheads="1"/>
          </p:cNvSpPr>
          <p:nvPr/>
        </p:nvSpPr>
        <p:spPr bwMode="auto">
          <a:xfrm>
            <a:off x="3633459" y="5677945"/>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6" name="Freeform 374"/>
          <p:cNvSpPr>
            <a:spLocks/>
          </p:cNvSpPr>
          <p:nvPr/>
        </p:nvSpPr>
        <p:spPr bwMode="auto">
          <a:xfrm>
            <a:off x="3576105" y="5747589"/>
            <a:ext cx="10925" cy="13656"/>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4 w 23"/>
              <a:gd name="T25" fmla="*/ 2 h 29"/>
              <a:gd name="T26" fmla="*/ 3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9 h 29"/>
              <a:gd name="T40" fmla="*/ 1 w 23"/>
              <a:gd name="T41" fmla="*/ 22 h 29"/>
              <a:gd name="T42" fmla="*/ 1 w 23"/>
              <a:gd name="T43" fmla="*/ 24 h 29"/>
              <a:gd name="T44" fmla="*/ 3 w 23"/>
              <a:gd name="T45" fmla="*/ 25 h 29"/>
              <a:gd name="T46" fmla="*/ 4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8 w 23"/>
              <a:gd name="T61" fmla="*/ 27 h 29"/>
              <a:gd name="T62" fmla="*/ 19 w 23"/>
              <a:gd name="T63" fmla="*/ 25 h 29"/>
              <a:gd name="T64" fmla="*/ 21 w 23"/>
              <a:gd name="T65" fmla="*/ 24 h 29"/>
              <a:gd name="T66" fmla="*/ 21 w 23"/>
              <a:gd name="T67" fmla="*/ 22 h 29"/>
              <a:gd name="T68" fmla="*/ 23 w 23"/>
              <a:gd name="T69" fmla="*/ 19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8"/>
                </a:lnTo>
                <a:lnTo>
                  <a:pt x="21" y="6"/>
                </a:lnTo>
                <a:lnTo>
                  <a:pt x="20" y="5"/>
                </a:lnTo>
                <a:lnTo>
                  <a:pt x="19" y="4"/>
                </a:lnTo>
                <a:lnTo>
                  <a:pt x="19" y="3"/>
                </a:lnTo>
                <a:lnTo>
                  <a:pt x="18" y="2"/>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6"/>
                </a:lnTo>
                <a:lnTo>
                  <a:pt x="1" y="8"/>
                </a:lnTo>
                <a:lnTo>
                  <a:pt x="1" y="9"/>
                </a:lnTo>
                <a:lnTo>
                  <a:pt x="0" y="10"/>
                </a:lnTo>
                <a:lnTo>
                  <a:pt x="0" y="11"/>
                </a:lnTo>
                <a:lnTo>
                  <a:pt x="0" y="12"/>
                </a:lnTo>
                <a:lnTo>
                  <a:pt x="0" y="13"/>
                </a:lnTo>
                <a:lnTo>
                  <a:pt x="0" y="14"/>
                </a:lnTo>
                <a:lnTo>
                  <a:pt x="0" y="16"/>
                </a:lnTo>
                <a:lnTo>
                  <a:pt x="0" y="17"/>
                </a:lnTo>
                <a:lnTo>
                  <a:pt x="0" y="19"/>
                </a:lnTo>
                <a:lnTo>
                  <a:pt x="0" y="20"/>
                </a:lnTo>
                <a:lnTo>
                  <a:pt x="1" y="22"/>
                </a:lnTo>
                <a:lnTo>
                  <a:pt x="1" y="23"/>
                </a:lnTo>
                <a:lnTo>
                  <a:pt x="1" y="24"/>
                </a:lnTo>
                <a:lnTo>
                  <a:pt x="2" y="24"/>
                </a:lnTo>
                <a:lnTo>
                  <a:pt x="3" y="25"/>
                </a:lnTo>
                <a:lnTo>
                  <a:pt x="3" y="26"/>
                </a:lnTo>
                <a:lnTo>
                  <a:pt x="4" y="27"/>
                </a:lnTo>
                <a:lnTo>
                  <a:pt x="6" y="28"/>
                </a:lnTo>
                <a:lnTo>
                  <a:pt x="7" y="28"/>
                </a:lnTo>
                <a:lnTo>
                  <a:pt x="8" y="29"/>
                </a:lnTo>
                <a:lnTo>
                  <a:pt x="9" y="29"/>
                </a:lnTo>
                <a:lnTo>
                  <a:pt x="10" y="29"/>
                </a:lnTo>
                <a:lnTo>
                  <a:pt x="10" y="29"/>
                </a:lnTo>
                <a:lnTo>
                  <a:pt x="11" y="29"/>
                </a:lnTo>
                <a:lnTo>
                  <a:pt x="12" y="29"/>
                </a:lnTo>
                <a:lnTo>
                  <a:pt x="13" y="29"/>
                </a:lnTo>
                <a:lnTo>
                  <a:pt x="14" y="29"/>
                </a:lnTo>
                <a:lnTo>
                  <a:pt x="15" y="29"/>
                </a:lnTo>
                <a:lnTo>
                  <a:pt x="16" y="28"/>
                </a:lnTo>
                <a:lnTo>
                  <a:pt x="16" y="28"/>
                </a:lnTo>
                <a:lnTo>
                  <a:pt x="18" y="27"/>
                </a:lnTo>
                <a:lnTo>
                  <a:pt x="19" y="26"/>
                </a:lnTo>
                <a:lnTo>
                  <a:pt x="19" y="25"/>
                </a:lnTo>
                <a:lnTo>
                  <a:pt x="20" y="24"/>
                </a:lnTo>
                <a:lnTo>
                  <a:pt x="21" y="24"/>
                </a:lnTo>
                <a:lnTo>
                  <a:pt x="21" y="23"/>
                </a:lnTo>
                <a:lnTo>
                  <a:pt x="21" y="22"/>
                </a:lnTo>
                <a:lnTo>
                  <a:pt x="22" y="20"/>
                </a:lnTo>
                <a:lnTo>
                  <a:pt x="23" y="19"/>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7" name="Line 375"/>
          <p:cNvSpPr>
            <a:spLocks noChangeShapeType="1"/>
          </p:cNvSpPr>
          <p:nvPr/>
        </p:nvSpPr>
        <p:spPr bwMode="auto">
          <a:xfrm>
            <a:off x="3659405" y="5677945"/>
            <a:ext cx="1366" cy="69644"/>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8" name="Line 376"/>
          <p:cNvSpPr>
            <a:spLocks noChangeShapeType="1"/>
          </p:cNvSpPr>
          <p:nvPr/>
        </p:nvSpPr>
        <p:spPr bwMode="auto">
          <a:xfrm>
            <a:off x="3633459" y="5710719"/>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89" name="Freeform 377"/>
          <p:cNvSpPr>
            <a:spLocks/>
          </p:cNvSpPr>
          <p:nvPr/>
        </p:nvSpPr>
        <p:spPr bwMode="auto">
          <a:xfrm>
            <a:off x="3399944" y="4384735"/>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0" name="Rectangle 378"/>
          <p:cNvSpPr>
            <a:spLocks noChangeArrowheads="1"/>
          </p:cNvSpPr>
          <p:nvPr/>
        </p:nvSpPr>
        <p:spPr bwMode="auto">
          <a:xfrm>
            <a:off x="3425890" y="4473498"/>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1" name="Rectangle 379"/>
          <p:cNvSpPr>
            <a:spLocks noChangeArrowheads="1"/>
          </p:cNvSpPr>
          <p:nvPr/>
        </p:nvSpPr>
        <p:spPr bwMode="auto">
          <a:xfrm>
            <a:off x="3462761" y="4518562"/>
            <a:ext cx="80570"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2" name="Rectangle 380"/>
          <p:cNvSpPr>
            <a:spLocks noChangeArrowheads="1"/>
          </p:cNvSpPr>
          <p:nvPr/>
        </p:nvSpPr>
        <p:spPr bwMode="auto">
          <a:xfrm>
            <a:off x="3578836" y="4514466"/>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3" name="Freeform 381"/>
          <p:cNvSpPr>
            <a:spLocks/>
          </p:cNvSpPr>
          <p:nvPr/>
        </p:nvSpPr>
        <p:spPr bwMode="auto">
          <a:xfrm>
            <a:off x="3521481" y="4585476"/>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5 w 23"/>
              <a:gd name="T15" fmla="*/ 0 h 30"/>
              <a:gd name="T16" fmla="*/ 13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2 w 23"/>
              <a:gd name="T29" fmla="*/ 7 h 30"/>
              <a:gd name="T30" fmla="*/ 2 w 23"/>
              <a:gd name="T31" fmla="*/ 9 h 30"/>
              <a:gd name="T32" fmla="*/ 0 w 23"/>
              <a:gd name="T33" fmla="*/ 11 h 30"/>
              <a:gd name="T34" fmla="*/ 0 w 23"/>
              <a:gd name="T35" fmla="*/ 13 h 30"/>
              <a:gd name="T36" fmla="*/ 0 w 23"/>
              <a:gd name="T37" fmla="*/ 16 h 30"/>
              <a:gd name="T38" fmla="*/ 0 w 23"/>
              <a:gd name="T39" fmla="*/ 19 h 30"/>
              <a:gd name="T40" fmla="*/ 2 w 23"/>
              <a:gd name="T41" fmla="*/ 22 h 30"/>
              <a:gd name="T42" fmla="*/ 2 w 23"/>
              <a:gd name="T43" fmla="*/ 24 h 30"/>
              <a:gd name="T44" fmla="*/ 4 w 23"/>
              <a:gd name="T45" fmla="*/ 25 h 30"/>
              <a:gd name="T46" fmla="*/ 5 w 23"/>
              <a:gd name="T47" fmla="*/ 27 h 30"/>
              <a:gd name="T48" fmla="*/ 7 w 23"/>
              <a:gd name="T49" fmla="*/ 28 h 30"/>
              <a:gd name="T50" fmla="*/ 9 w 23"/>
              <a:gd name="T51" fmla="*/ 30 h 30"/>
              <a:gd name="T52" fmla="*/ 10 w 23"/>
              <a:gd name="T53" fmla="*/ 30 h 30"/>
              <a:gd name="T54" fmla="*/ 13 w 23"/>
              <a:gd name="T55" fmla="*/ 30 h 30"/>
              <a:gd name="T56" fmla="*/ 15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7"/>
                </a:lnTo>
                <a:lnTo>
                  <a:pt x="2" y="8"/>
                </a:lnTo>
                <a:lnTo>
                  <a:pt x="2" y="9"/>
                </a:lnTo>
                <a:lnTo>
                  <a:pt x="0" y="10"/>
                </a:lnTo>
                <a:lnTo>
                  <a:pt x="0" y="11"/>
                </a:lnTo>
                <a:lnTo>
                  <a:pt x="0" y="12"/>
                </a:lnTo>
                <a:lnTo>
                  <a:pt x="0" y="13"/>
                </a:lnTo>
                <a:lnTo>
                  <a:pt x="0" y="14"/>
                </a:lnTo>
                <a:lnTo>
                  <a:pt x="0" y="16"/>
                </a:lnTo>
                <a:lnTo>
                  <a:pt x="0" y="18"/>
                </a:lnTo>
                <a:lnTo>
                  <a:pt x="0" y="19"/>
                </a:lnTo>
                <a:lnTo>
                  <a:pt x="0" y="20"/>
                </a:lnTo>
                <a:lnTo>
                  <a:pt x="2" y="22"/>
                </a:lnTo>
                <a:lnTo>
                  <a:pt x="2" y="23"/>
                </a:lnTo>
                <a:lnTo>
                  <a:pt x="2" y="24"/>
                </a:lnTo>
                <a:lnTo>
                  <a:pt x="3" y="24"/>
                </a:lnTo>
                <a:lnTo>
                  <a:pt x="4" y="25"/>
                </a:lnTo>
                <a:lnTo>
                  <a:pt x="4" y="26"/>
                </a:lnTo>
                <a:lnTo>
                  <a:pt x="5" y="27"/>
                </a:lnTo>
                <a:lnTo>
                  <a:pt x="6" y="28"/>
                </a:lnTo>
                <a:lnTo>
                  <a:pt x="7" y="28"/>
                </a:lnTo>
                <a:lnTo>
                  <a:pt x="8" y="30"/>
                </a:lnTo>
                <a:lnTo>
                  <a:pt x="9" y="30"/>
                </a:lnTo>
                <a:lnTo>
                  <a:pt x="10" y="30"/>
                </a:lnTo>
                <a:lnTo>
                  <a:pt x="10" y="30"/>
                </a:lnTo>
                <a:lnTo>
                  <a:pt x="11" y="30"/>
                </a:lnTo>
                <a:lnTo>
                  <a:pt x="13" y="30"/>
                </a:lnTo>
                <a:lnTo>
                  <a:pt x="14" y="30"/>
                </a:lnTo>
                <a:lnTo>
                  <a:pt x="15" y="30"/>
                </a:lnTo>
                <a:lnTo>
                  <a:pt x="16"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4" name="Line 382"/>
          <p:cNvSpPr>
            <a:spLocks noChangeShapeType="1"/>
          </p:cNvSpPr>
          <p:nvPr/>
        </p:nvSpPr>
        <p:spPr bwMode="auto">
          <a:xfrm>
            <a:off x="3606147" y="4515831"/>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5" name="Line 383"/>
          <p:cNvSpPr>
            <a:spLocks noChangeShapeType="1"/>
          </p:cNvSpPr>
          <p:nvPr/>
        </p:nvSpPr>
        <p:spPr bwMode="auto">
          <a:xfrm>
            <a:off x="3578836" y="4548605"/>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6" name="Freeform 384"/>
          <p:cNvSpPr>
            <a:spLocks/>
          </p:cNvSpPr>
          <p:nvPr/>
        </p:nvSpPr>
        <p:spPr bwMode="auto">
          <a:xfrm>
            <a:off x="3496901" y="4884539"/>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7" name="Rectangle 385"/>
          <p:cNvSpPr>
            <a:spLocks noChangeArrowheads="1"/>
          </p:cNvSpPr>
          <p:nvPr/>
        </p:nvSpPr>
        <p:spPr bwMode="auto">
          <a:xfrm>
            <a:off x="3522846" y="4973303"/>
            <a:ext cx="232150"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8" name="Rectangle 386"/>
          <p:cNvSpPr>
            <a:spLocks noChangeArrowheads="1"/>
          </p:cNvSpPr>
          <p:nvPr/>
        </p:nvSpPr>
        <p:spPr bwMode="auto">
          <a:xfrm>
            <a:off x="3559718" y="5018367"/>
            <a:ext cx="81935"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399" name="Rectangle 387"/>
          <p:cNvSpPr>
            <a:spLocks noChangeArrowheads="1"/>
          </p:cNvSpPr>
          <p:nvPr/>
        </p:nvSpPr>
        <p:spPr bwMode="auto">
          <a:xfrm>
            <a:off x="3677158" y="5015635"/>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0" name="Freeform 388"/>
          <p:cNvSpPr>
            <a:spLocks/>
          </p:cNvSpPr>
          <p:nvPr/>
        </p:nvSpPr>
        <p:spPr bwMode="auto">
          <a:xfrm>
            <a:off x="3619803" y="5085281"/>
            <a:ext cx="10925" cy="13656"/>
          </a:xfrm>
          <a:custGeom>
            <a:avLst/>
            <a:gdLst>
              <a:gd name="T0" fmla="*/ 24 w 24"/>
              <a:gd name="T1" fmla="*/ 13 h 29"/>
              <a:gd name="T2" fmla="*/ 24 w 24"/>
              <a:gd name="T3" fmla="*/ 10 h 29"/>
              <a:gd name="T4" fmla="*/ 21 w 24"/>
              <a:gd name="T5" fmla="*/ 8 h 29"/>
              <a:gd name="T6" fmla="*/ 21 w 24"/>
              <a:gd name="T7" fmla="*/ 6 h 29"/>
              <a:gd name="T8" fmla="*/ 19 w 24"/>
              <a:gd name="T9" fmla="*/ 4 h 29"/>
              <a:gd name="T10" fmla="*/ 18 w 24"/>
              <a:gd name="T11" fmla="*/ 2 h 29"/>
              <a:gd name="T12" fmla="*/ 17 w 24"/>
              <a:gd name="T13" fmla="*/ 1 h 29"/>
              <a:gd name="T14" fmla="*/ 15 w 24"/>
              <a:gd name="T15" fmla="*/ 0 h 29"/>
              <a:gd name="T16" fmla="*/ 13 w 24"/>
              <a:gd name="T17" fmla="*/ 0 h 29"/>
              <a:gd name="T18" fmla="*/ 10 w 24"/>
              <a:gd name="T19" fmla="*/ 0 h 29"/>
              <a:gd name="T20" fmla="*/ 9 w 24"/>
              <a:gd name="T21" fmla="*/ 0 h 29"/>
              <a:gd name="T22" fmla="*/ 7 w 24"/>
              <a:gd name="T23" fmla="*/ 1 h 29"/>
              <a:gd name="T24" fmla="*/ 5 w 24"/>
              <a:gd name="T25" fmla="*/ 2 h 29"/>
              <a:gd name="T26" fmla="*/ 4 w 24"/>
              <a:gd name="T27" fmla="*/ 4 h 29"/>
              <a:gd name="T28" fmla="*/ 2 w 24"/>
              <a:gd name="T29" fmla="*/ 6 h 29"/>
              <a:gd name="T30" fmla="*/ 2 w 24"/>
              <a:gd name="T31" fmla="*/ 8 h 29"/>
              <a:gd name="T32" fmla="*/ 0 w 24"/>
              <a:gd name="T33" fmla="*/ 10 h 29"/>
              <a:gd name="T34" fmla="*/ 0 w 24"/>
              <a:gd name="T35" fmla="*/ 13 h 29"/>
              <a:gd name="T36" fmla="*/ 0 w 24"/>
              <a:gd name="T37" fmla="*/ 16 h 29"/>
              <a:gd name="T38" fmla="*/ 0 w 24"/>
              <a:gd name="T39" fmla="*/ 18 h 29"/>
              <a:gd name="T40" fmla="*/ 2 w 24"/>
              <a:gd name="T41" fmla="*/ 21 h 29"/>
              <a:gd name="T42" fmla="*/ 2 w 24"/>
              <a:gd name="T43" fmla="*/ 24 h 29"/>
              <a:gd name="T44" fmla="*/ 4 w 24"/>
              <a:gd name="T45" fmla="*/ 25 h 29"/>
              <a:gd name="T46" fmla="*/ 5 w 24"/>
              <a:gd name="T47" fmla="*/ 27 h 29"/>
              <a:gd name="T48" fmla="*/ 7 w 24"/>
              <a:gd name="T49" fmla="*/ 28 h 29"/>
              <a:gd name="T50" fmla="*/ 9 w 24"/>
              <a:gd name="T51" fmla="*/ 29 h 29"/>
              <a:gd name="T52" fmla="*/ 10 w 24"/>
              <a:gd name="T53" fmla="*/ 29 h 29"/>
              <a:gd name="T54" fmla="*/ 13 w 24"/>
              <a:gd name="T55" fmla="*/ 29 h 29"/>
              <a:gd name="T56" fmla="*/ 15 w 24"/>
              <a:gd name="T57" fmla="*/ 29 h 29"/>
              <a:gd name="T58" fmla="*/ 17 w 24"/>
              <a:gd name="T59" fmla="*/ 28 h 29"/>
              <a:gd name="T60" fmla="*/ 18 w 24"/>
              <a:gd name="T61" fmla="*/ 27 h 29"/>
              <a:gd name="T62" fmla="*/ 19 w 24"/>
              <a:gd name="T63" fmla="*/ 25 h 29"/>
              <a:gd name="T64" fmla="*/ 21 w 24"/>
              <a:gd name="T65" fmla="*/ 24 h 29"/>
              <a:gd name="T66" fmla="*/ 21 w 24"/>
              <a:gd name="T67" fmla="*/ 21 h 29"/>
              <a:gd name="T68" fmla="*/ 24 w 24"/>
              <a:gd name="T69" fmla="*/ 18 h 29"/>
              <a:gd name="T70" fmla="*/ 24 w 24"/>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29">
                <a:moveTo>
                  <a:pt x="24" y="14"/>
                </a:moveTo>
                <a:lnTo>
                  <a:pt x="24" y="13"/>
                </a:lnTo>
                <a:lnTo>
                  <a:pt x="24" y="12"/>
                </a:lnTo>
                <a:lnTo>
                  <a:pt x="24" y="10"/>
                </a:lnTo>
                <a:lnTo>
                  <a:pt x="22" y="9"/>
                </a:lnTo>
                <a:lnTo>
                  <a:pt x="21" y="8"/>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8"/>
                </a:lnTo>
                <a:lnTo>
                  <a:pt x="0" y="9"/>
                </a:lnTo>
                <a:lnTo>
                  <a:pt x="0" y="10"/>
                </a:lnTo>
                <a:lnTo>
                  <a:pt x="0" y="12"/>
                </a:lnTo>
                <a:lnTo>
                  <a:pt x="0" y="13"/>
                </a:lnTo>
                <a:lnTo>
                  <a:pt x="0" y="14"/>
                </a:lnTo>
                <a:lnTo>
                  <a:pt x="0" y="16"/>
                </a:lnTo>
                <a:lnTo>
                  <a:pt x="0" y="17"/>
                </a:lnTo>
                <a:lnTo>
                  <a:pt x="0" y="18"/>
                </a:lnTo>
                <a:lnTo>
                  <a:pt x="0" y="19"/>
                </a:lnTo>
                <a:lnTo>
                  <a:pt x="2" y="21"/>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1"/>
                </a:lnTo>
                <a:lnTo>
                  <a:pt x="22" y="19"/>
                </a:lnTo>
                <a:lnTo>
                  <a:pt x="24" y="18"/>
                </a:lnTo>
                <a:lnTo>
                  <a:pt x="24" y="17"/>
                </a:lnTo>
                <a:lnTo>
                  <a:pt x="24" y="16"/>
                </a:lnTo>
                <a:lnTo>
                  <a:pt x="24"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1" name="Line 389"/>
          <p:cNvSpPr>
            <a:spLocks noChangeShapeType="1"/>
          </p:cNvSpPr>
          <p:nvPr/>
        </p:nvSpPr>
        <p:spPr bwMode="auto">
          <a:xfrm>
            <a:off x="3703104" y="5015635"/>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2" name="Line 390"/>
          <p:cNvSpPr>
            <a:spLocks noChangeShapeType="1"/>
          </p:cNvSpPr>
          <p:nvPr/>
        </p:nvSpPr>
        <p:spPr bwMode="auto">
          <a:xfrm>
            <a:off x="3677158" y="5048409"/>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3" name="Freeform 391"/>
          <p:cNvSpPr>
            <a:spLocks/>
          </p:cNvSpPr>
          <p:nvPr/>
        </p:nvSpPr>
        <p:spPr bwMode="auto">
          <a:xfrm>
            <a:off x="3976221" y="5189065"/>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4" name="Rectangle 392"/>
          <p:cNvSpPr>
            <a:spLocks noChangeArrowheads="1"/>
          </p:cNvSpPr>
          <p:nvPr/>
        </p:nvSpPr>
        <p:spPr bwMode="auto">
          <a:xfrm>
            <a:off x="4002167" y="5277828"/>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5" name="Rectangle 393"/>
          <p:cNvSpPr>
            <a:spLocks noChangeArrowheads="1"/>
          </p:cNvSpPr>
          <p:nvPr/>
        </p:nvSpPr>
        <p:spPr bwMode="auto">
          <a:xfrm>
            <a:off x="4039038" y="5322893"/>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6" name="Rectangle 394"/>
          <p:cNvSpPr>
            <a:spLocks noChangeArrowheads="1"/>
          </p:cNvSpPr>
          <p:nvPr/>
        </p:nvSpPr>
        <p:spPr bwMode="auto">
          <a:xfrm>
            <a:off x="4155113" y="5318795"/>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7" name="Freeform 395"/>
          <p:cNvSpPr>
            <a:spLocks/>
          </p:cNvSpPr>
          <p:nvPr/>
        </p:nvSpPr>
        <p:spPr bwMode="auto">
          <a:xfrm>
            <a:off x="4097758" y="5389806"/>
            <a:ext cx="10925" cy="13656"/>
          </a:xfrm>
          <a:custGeom>
            <a:avLst/>
            <a:gdLst>
              <a:gd name="T0" fmla="*/ 24 w 24"/>
              <a:gd name="T1" fmla="*/ 13 h 30"/>
              <a:gd name="T2" fmla="*/ 24 w 24"/>
              <a:gd name="T3" fmla="*/ 11 h 30"/>
              <a:gd name="T4" fmla="*/ 21 w 24"/>
              <a:gd name="T5" fmla="*/ 9 h 30"/>
              <a:gd name="T6" fmla="*/ 21 w 24"/>
              <a:gd name="T7" fmla="*/ 6 h 30"/>
              <a:gd name="T8" fmla="*/ 19 w 24"/>
              <a:gd name="T9" fmla="*/ 4 h 30"/>
              <a:gd name="T10" fmla="*/ 18 w 24"/>
              <a:gd name="T11" fmla="*/ 2 h 30"/>
              <a:gd name="T12" fmla="*/ 17 w 24"/>
              <a:gd name="T13" fmla="*/ 1 h 30"/>
              <a:gd name="T14" fmla="*/ 15 w 24"/>
              <a:gd name="T15" fmla="*/ 0 h 30"/>
              <a:gd name="T16" fmla="*/ 13 w 24"/>
              <a:gd name="T17" fmla="*/ 0 h 30"/>
              <a:gd name="T18" fmla="*/ 10 w 24"/>
              <a:gd name="T19" fmla="*/ 0 h 30"/>
              <a:gd name="T20" fmla="*/ 9 w 24"/>
              <a:gd name="T21" fmla="*/ 0 h 30"/>
              <a:gd name="T22" fmla="*/ 7 w 24"/>
              <a:gd name="T23" fmla="*/ 1 h 30"/>
              <a:gd name="T24" fmla="*/ 5 w 24"/>
              <a:gd name="T25" fmla="*/ 2 h 30"/>
              <a:gd name="T26" fmla="*/ 4 w 24"/>
              <a:gd name="T27" fmla="*/ 4 h 30"/>
              <a:gd name="T28" fmla="*/ 2 w 24"/>
              <a:gd name="T29" fmla="*/ 6 h 30"/>
              <a:gd name="T30" fmla="*/ 2 w 24"/>
              <a:gd name="T31" fmla="*/ 9 h 30"/>
              <a:gd name="T32" fmla="*/ 0 w 24"/>
              <a:gd name="T33" fmla="*/ 11 h 30"/>
              <a:gd name="T34" fmla="*/ 0 w 24"/>
              <a:gd name="T35" fmla="*/ 13 h 30"/>
              <a:gd name="T36" fmla="*/ 0 w 24"/>
              <a:gd name="T37" fmla="*/ 16 h 30"/>
              <a:gd name="T38" fmla="*/ 0 w 24"/>
              <a:gd name="T39" fmla="*/ 19 h 30"/>
              <a:gd name="T40" fmla="*/ 2 w 24"/>
              <a:gd name="T41" fmla="*/ 22 h 30"/>
              <a:gd name="T42" fmla="*/ 2 w 24"/>
              <a:gd name="T43" fmla="*/ 24 h 30"/>
              <a:gd name="T44" fmla="*/ 4 w 24"/>
              <a:gd name="T45" fmla="*/ 25 h 30"/>
              <a:gd name="T46" fmla="*/ 5 w 24"/>
              <a:gd name="T47" fmla="*/ 27 h 30"/>
              <a:gd name="T48" fmla="*/ 7 w 24"/>
              <a:gd name="T49" fmla="*/ 28 h 30"/>
              <a:gd name="T50" fmla="*/ 9 w 24"/>
              <a:gd name="T51" fmla="*/ 30 h 30"/>
              <a:gd name="T52" fmla="*/ 10 w 24"/>
              <a:gd name="T53" fmla="*/ 30 h 30"/>
              <a:gd name="T54" fmla="*/ 13 w 24"/>
              <a:gd name="T55" fmla="*/ 30 h 30"/>
              <a:gd name="T56" fmla="*/ 15 w 24"/>
              <a:gd name="T57" fmla="*/ 30 h 30"/>
              <a:gd name="T58" fmla="*/ 17 w 24"/>
              <a:gd name="T59" fmla="*/ 28 h 30"/>
              <a:gd name="T60" fmla="*/ 18 w 24"/>
              <a:gd name="T61" fmla="*/ 27 h 30"/>
              <a:gd name="T62" fmla="*/ 19 w 24"/>
              <a:gd name="T63" fmla="*/ 25 h 30"/>
              <a:gd name="T64" fmla="*/ 21 w 24"/>
              <a:gd name="T65" fmla="*/ 24 h 30"/>
              <a:gd name="T66" fmla="*/ 21 w 24"/>
              <a:gd name="T67" fmla="*/ 22 h 30"/>
              <a:gd name="T68" fmla="*/ 24 w 24"/>
              <a:gd name="T69" fmla="*/ 19 h 30"/>
              <a:gd name="T70" fmla="*/ 24 w 24"/>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 h="30">
                <a:moveTo>
                  <a:pt x="24" y="14"/>
                </a:moveTo>
                <a:lnTo>
                  <a:pt x="24" y="13"/>
                </a:lnTo>
                <a:lnTo>
                  <a:pt x="24" y="12"/>
                </a:lnTo>
                <a:lnTo>
                  <a:pt x="24" y="11"/>
                </a:lnTo>
                <a:lnTo>
                  <a:pt x="22" y="10"/>
                </a:lnTo>
                <a:lnTo>
                  <a:pt x="21" y="9"/>
                </a:lnTo>
                <a:lnTo>
                  <a:pt x="21" y="8"/>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8"/>
                </a:lnTo>
                <a:lnTo>
                  <a:pt x="2" y="9"/>
                </a:lnTo>
                <a:lnTo>
                  <a:pt x="0" y="10"/>
                </a:lnTo>
                <a:lnTo>
                  <a:pt x="0" y="11"/>
                </a:lnTo>
                <a:lnTo>
                  <a:pt x="0" y="12"/>
                </a:lnTo>
                <a:lnTo>
                  <a:pt x="0" y="13"/>
                </a:lnTo>
                <a:lnTo>
                  <a:pt x="0" y="14"/>
                </a:lnTo>
                <a:lnTo>
                  <a:pt x="0" y="16"/>
                </a:lnTo>
                <a:lnTo>
                  <a:pt x="0" y="17"/>
                </a:lnTo>
                <a:lnTo>
                  <a:pt x="0" y="19"/>
                </a:lnTo>
                <a:lnTo>
                  <a:pt x="0" y="20"/>
                </a:lnTo>
                <a:lnTo>
                  <a:pt x="2" y="22"/>
                </a:lnTo>
                <a:lnTo>
                  <a:pt x="2" y="23"/>
                </a:lnTo>
                <a:lnTo>
                  <a:pt x="2" y="24"/>
                </a:lnTo>
                <a:lnTo>
                  <a:pt x="3" y="24"/>
                </a:lnTo>
                <a:lnTo>
                  <a:pt x="4" y="25"/>
                </a:lnTo>
                <a:lnTo>
                  <a:pt x="4" y="26"/>
                </a:lnTo>
                <a:lnTo>
                  <a:pt x="5" y="27"/>
                </a:lnTo>
                <a:lnTo>
                  <a:pt x="6" y="28"/>
                </a:lnTo>
                <a:lnTo>
                  <a:pt x="7" y="28"/>
                </a:lnTo>
                <a:lnTo>
                  <a:pt x="8" y="30"/>
                </a:lnTo>
                <a:lnTo>
                  <a:pt x="9" y="30"/>
                </a:lnTo>
                <a:lnTo>
                  <a:pt x="10" y="30"/>
                </a:lnTo>
                <a:lnTo>
                  <a:pt x="10" y="30"/>
                </a:lnTo>
                <a:lnTo>
                  <a:pt x="11" y="30"/>
                </a:lnTo>
                <a:lnTo>
                  <a:pt x="13" y="30"/>
                </a:lnTo>
                <a:lnTo>
                  <a:pt x="14" y="30"/>
                </a:lnTo>
                <a:lnTo>
                  <a:pt x="15" y="30"/>
                </a:lnTo>
                <a:lnTo>
                  <a:pt x="16" y="30"/>
                </a:lnTo>
                <a:lnTo>
                  <a:pt x="17" y="28"/>
                </a:lnTo>
                <a:lnTo>
                  <a:pt x="17" y="28"/>
                </a:lnTo>
                <a:lnTo>
                  <a:pt x="18" y="27"/>
                </a:lnTo>
                <a:lnTo>
                  <a:pt x="19" y="26"/>
                </a:lnTo>
                <a:lnTo>
                  <a:pt x="19" y="25"/>
                </a:lnTo>
                <a:lnTo>
                  <a:pt x="20" y="24"/>
                </a:lnTo>
                <a:lnTo>
                  <a:pt x="21" y="24"/>
                </a:lnTo>
                <a:lnTo>
                  <a:pt x="21" y="23"/>
                </a:lnTo>
                <a:lnTo>
                  <a:pt x="21" y="22"/>
                </a:lnTo>
                <a:lnTo>
                  <a:pt x="22" y="20"/>
                </a:lnTo>
                <a:lnTo>
                  <a:pt x="24" y="19"/>
                </a:lnTo>
                <a:lnTo>
                  <a:pt x="24" y="17"/>
                </a:lnTo>
                <a:lnTo>
                  <a:pt x="24" y="16"/>
                </a:lnTo>
                <a:lnTo>
                  <a:pt x="24"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8" name="Line 396"/>
          <p:cNvSpPr>
            <a:spLocks noChangeShapeType="1"/>
          </p:cNvSpPr>
          <p:nvPr/>
        </p:nvSpPr>
        <p:spPr bwMode="auto">
          <a:xfrm>
            <a:off x="4182425" y="5320161"/>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09" name="Line 397"/>
          <p:cNvSpPr>
            <a:spLocks noChangeShapeType="1"/>
          </p:cNvSpPr>
          <p:nvPr/>
        </p:nvSpPr>
        <p:spPr bwMode="auto">
          <a:xfrm>
            <a:off x="4181059" y="5355667"/>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0" name="Freeform 398"/>
          <p:cNvSpPr>
            <a:spLocks/>
          </p:cNvSpPr>
          <p:nvPr/>
        </p:nvSpPr>
        <p:spPr bwMode="auto">
          <a:xfrm>
            <a:off x="4491047" y="4962378"/>
            <a:ext cx="278579" cy="293600"/>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1" name="Rectangle 399"/>
          <p:cNvSpPr>
            <a:spLocks noChangeArrowheads="1"/>
          </p:cNvSpPr>
          <p:nvPr/>
        </p:nvSpPr>
        <p:spPr bwMode="auto">
          <a:xfrm>
            <a:off x="4516993" y="5052507"/>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2" name="Rectangle 400"/>
          <p:cNvSpPr>
            <a:spLocks noChangeArrowheads="1"/>
          </p:cNvSpPr>
          <p:nvPr/>
        </p:nvSpPr>
        <p:spPr bwMode="auto">
          <a:xfrm>
            <a:off x="4553864" y="5097570"/>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3" name="Rectangle 401"/>
          <p:cNvSpPr>
            <a:spLocks noChangeArrowheads="1"/>
          </p:cNvSpPr>
          <p:nvPr/>
        </p:nvSpPr>
        <p:spPr bwMode="auto">
          <a:xfrm>
            <a:off x="4669938" y="5093474"/>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4" name="Freeform 402"/>
          <p:cNvSpPr>
            <a:spLocks/>
          </p:cNvSpPr>
          <p:nvPr/>
        </p:nvSpPr>
        <p:spPr bwMode="auto">
          <a:xfrm>
            <a:off x="4612584" y="5163119"/>
            <a:ext cx="10925" cy="13656"/>
          </a:xfrm>
          <a:custGeom>
            <a:avLst/>
            <a:gdLst>
              <a:gd name="T0" fmla="*/ 23 w 23"/>
              <a:gd name="T1" fmla="*/ 14 h 30"/>
              <a:gd name="T2" fmla="*/ 23 w 23"/>
              <a:gd name="T3" fmla="*/ 11 h 30"/>
              <a:gd name="T4" fmla="*/ 20 w 23"/>
              <a:gd name="T5" fmla="*/ 9 h 30"/>
              <a:gd name="T6" fmla="*/ 20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9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9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0 w 23"/>
              <a:gd name="T65" fmla="*/ 24 h 30"/>
              <a:gd name="T66" fmla="*/ 20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1" y="10"/>
                </a:lnTo>
                <a:lnTo>
                  <a:pt x="20" y="9"/>
                </a:lnTo>
                <a:lnTo>
                  <a:pt x="20" y="8"/>
                </a:lnTo>
                <a:lnTo>
                  <a:pt x="20" y="7"/>
                </a:lnTo>
                <a:lnTo>
                  <a:pt x="19" y="6"/>
                </a:lnTo>
                <a:lnTo>
                  <a:pt x="18" y="5"/>
                </a:lnTo>
                <a:lnTo>
                  <a:pt x="18" y="4"/>
                </a:lnTo>
                <a:lnTo>
                  <a:pt x="17" y="3"/>
                </a:lnTo>
                <a:lnTo>
                  <a:pt x="16" y="1"/>
                </a:lnTo>
                <a:lnTo>
                  <a:pt x="16" y="1"/>
                </a:lnTo>
                <a:lnTo>
                  <a:pt x="15" y="0"/>
                </a:lnTo>
                <a:lnTo>
                  <a:pt x="14" y="0"/>
                </a:lnTo>
                <a:lnTo>
                  <a:pt x="13" y="0"/>
                </a:lnTo>
                <a:lnTo>
                  <a:pt x="12" y="0"/>
                </a:lnTo>
                <a:lnTo>
                  <a:pt x="10" y="0"/>
                </a:lnTo>
                <a:lnTo>
                  <a:pt x="9" y="0"/>
                </a:lnTo>
                <a:lnTo>
                  <a:pt x="9"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9" y="30"/>
                </a:lnTo>
                <a:lnTo>
                  <a:pt x="9" y="30"/>
                </a:lnTo>
                <a:lnTo>
                  <a:pt x="10" y="30"/>
                </a:lnTo>
                <a:lnTo>
                  <a:pt x="12" y="30"/>
                </a:lnTo>
                <a:lnTo>
                  <a:pt x="13" y="30"/>
                </a:lnTo>
                <a:lnTo>
                  <a:pt x="14" y="30"/>
                </a:lnTo>
                <a:lnTo>
                  <a:pt x="15" y="30"/>
                </a:lnTo>
                <a:lnTo>
                  <a:pt x="16" y="29"/>
                </a:lnTo>
                <a:lnTo>
                  <a:pt x="16" y="29"/>
                </a:lnTo>
                <a:lnTo>
                  <a:pt x="17" y="28"/>
                </a:lnTo>
                <a:lnTo>
                  <a:pt x="18" y="27"/>
                </a:lnTo>
                <a:lnTo>
                  <a:pt x="18" y="26"/>
                </a:lnTo>
                <a:lnTo>
                  <a:pt x="19" y="24"/>
                </a:lnTo>
                <a:lnTo>
                  <a:pt x="20" y="24"/>
                </a:lnTo>
                <a:lnTo>
                  <a:pt x="20" y="23"/>
                </a:lnTo>
                <a:lnTo>
                  <a:pt x="20" y="22"/>
                </a:lnTo>
                <a:lnTo>
                  <a:pt x="21"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5" name="Line 403"/>
          <p:cNvSpPr>
            <a:spLocks noChangeShapeType="1"/>
          </p:cNvSpPr>
          <p:nvPr/>
        </p:nvSpPr>
        <p:spPr bwMode="auto">
          <a:xfrm>
            <a:off x="4697250" y="5094839"/>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6" name="Line 404"/>
          <p:cNvSpPr>
            <a:spLocks noChangeShapeType="1"/>
          </p:cNvSpPr>
          <p:nvPr/>
        </p:nvSpPr>
        <p:spPr bwMode="auto">
          <a:xfrm>
            <a:off x="4669938" y="5126248"/>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7" name="Freeform 405"/>
          <p:cNvSpPr>
            <a:spLocks/>
          </p:cNvSpPr>
          <p:nvPr/>
        </p:nvSpPr>
        <p:spPr bwMode="auto">
          <a:xfrm>
            <a:off x="4153747" y="4517197"/>
            <a:ext cx="279945" cy="292235"/>
          </a:xfrm>
          <a:custGeom>
            <a:avLst/>
            <a:gdLst>
              <a:gd name="T0" fmla="*/ 56 w 615"/>
              <a:gd name="T1" fmla="*/ 196 h 643"/>
              <a:gd name="T2" fmla="*/ 0 w 615"/>
              <a:gd name="T3" fmla="*/ 196 h 643"/>
              <a:gd name="T4" fmla="*/ 307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7"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8" name="Rectangle 406"/>
          <p:cNvSpPr>
            <a:spLocks noChangeArrowheads="1"/>
          </p:cNvSpPr>
          <p:nvPr/>
        </p:nvSpPr>
        <p:spPr bwMode="auto">
          <a:xfrm>
            <a:off x="4179693" y="4605960"/>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19" name="Rectangle 407"/>
          <p:cNvSpPr>
            <a:spLocks noChangeArrowheads="1"/>
          </p:cNvSpPr>
          <p:nvPr/>
        </p:nvSpPr>
        <p:spPr bwMode="auto">
          <a:xfrm>
            <a:off x="4216564" y="4651024"/>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0" name="Rectangle 408"/>
          <p:cNvSpPr>
            <a:spLocks noChangeArrowheads="1"/>
          </p:cNvSpPr>
          <p:nvPr/>
        </p:nvSpPr>
        <p:spPr bwMode="auto">
          <a:xfrm>
            <a:off x="4332639" y="4648293"/>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1" name="Freeform 409"/>
          <p:cNvSpPr>
            <a:spLocks/>
          </p:cNvSpPr>
          <p:nvPr/>
        </p:nvSpPr>
        <p:spPr bwMode="auto">
          <a:xfrm>
            <a:off x="4275284" y="4717938"/>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6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20" y="6"/>
                </a:lnTo>
                <a:lnTo>
                  <a:pt x="19" y="5"/>
                </a:lnTo>
                <a:lnTo>
                  <a:pt x="19" y="4"/>
                </a:lnTo>
                <a:lnTo>
                  <a:pt x="18" y="3"/>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5"/>
                </a:lnTo>
                <a:lnTo>
                  <a:pt x="2" y="25"/>
                </a:lnTo>
                <a:lnTo>
                  <a:pt x="3" y="26"/>
                </a:lnTo>
                <a:lnTo>
                  <a:pt x="3" y="27"/>
                </a:lnTo>
                <a:lnTo>
                  <a:pt x="4" y="28"/>
                </a:lnTo>
                <a:lnTo>
                  <a:pt x="5" y="29"/>
                </a:lnTo>
                <a:lnTo>
                  <a:pt x="7"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8" y="28"/>
                </a:lnTo>
                <a:lnTo>
                  <a:pt x="19" y="27"/>
                </a:lnTo>
                <a:lnTo>
                  <a:pt x="19"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2" name="Line 410"/>
          <p:cNvSpPr>
            <a:spLocks noChangeShapeType="1"/>
          </p:cNvSpPr>
          <p:nvPr/>
        </p:nvSpPr>
        <p:spPr bwMode="auto">
          <a:xfrm>
            <a:off x="4359951" y="4648293"/>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3" name="Line 411"/>
          <p:cNvSpPr>
            <a:spLocks noChangeShapeType="1"/>
          </p:cNvSpPr>
          <p:nvPr/>
        </p:nvSpPr>
        <p:spPr bwMode="auto">
          <a:xfrm>
            <a:off x="4332639" y="4681067"/>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4" name="Freeform 412"/>
          <p:cNvSpPr>
            <a:spLocks/>
          </p:cNvSpPr>
          <p:nvPr/>
        </p:nvSpPr>
        <p:spPr bwMode="auto">
          <a:xfrm>
            <a:off x="4724103" y="3639455"/>
            <a:ext cx="279945" cy="293601"/>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5" name="Rectangle 413"/>
          <p:cNvSpPr>
            <a:spLocks noChangeArrowheads="1"/>
          </p:cNvSpPr>
          <p:nvPr/>
        </p:nvSpPr>
        <p:spPr bwMode="auto">
          <a:xfrm>
            <a:off x="4750050" y="3728219"/>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6" name="Rectangle 414"/>
          <p:cNvSpPr>
            <a:spLocks noChangeArrowheads="1"/>
          </p:cNvSpPr>
          <p:nvPr/>
        </p:nvSpPr>
        <p:spPr bwMode="auto">
          <a:xfrm>
            <a:off x="4788286" y="3774648"/>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7" name="Rectangle 415"/>
          <p:cNvSpPr>
            <a:spLocks noChangeArrowheads="1"/>
          </p:cNvSpPr>
          <p:nvPr/>
        </p:nvSpPr>
        <p:spPr bwMode="auto">
          <a:xfrm>
            <a:off x="4904360" y="3770551"/>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8" name="Freeform 416"/>
          <p:cNvSpPr>
            <a:spLocks/>
          </p:cNvSpPr>
          <p:nvPr/>
        </p:nvSpPr>
        <p:spPr bwMode="auto">
          <a:xfrm>
            <a:off x="4847006" y="3840197"/>
            <a:ext cx="10925" cy="13656"/>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4 w 23"/>
              <a:gd name="T25" fmla="*/ 2 h 29"/>
              <a:gd name="T26" fmla="*/ 3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6"/>
                </a:lnTo>
                <a:lnTo>
                  <a:pt x="1" y="7"/>
                </a:lnTo>
                <a:lnTo>
                  <a:pt x="1" y="9"/>
                </a:lnTo>
                <a:lnTo>
                  <a:pt x="0" y="10"/>
                </a:lnTo>
                <a:lnTo>
                  <a:pt x="0" y="11"/>
                </a:lnTo>
                <a:lnTo>
                  <a:pt x="0" y="12"/>
                </a:lnTo>
                <a:lnTo>
                  <a:pt x="0" y="13"/>
                </a:lnTo>
                <a:lnTo>
                  <a:pt x="0" y="14"/>
                </a:lnTo>
                <a:lnTo>
                  <a:pt x="0" y="16"/>
                </a:lnTo>
                <a:lnTo>
                  <a:pt x="0" y="17"/>
                </a:lnTo>
                <a:lnTo>
                  <a:pt x="0" y="18"/>
                </a:lnTo>
                <a:lnTo>
                  <a:pt x="0" y="20"/>
                </a:lnTo>
                <a:lnTo>
                  <a:pt x="1" y="22"/>
                </a:lnTo>
                <a:lnTo>
                  <a:pt x="1" y="23"/>
                </a:lnTo>
                <a:lnTo>
                  <a:pt x="1" y="24"/>
                </a:lnTo>
                <a:lnTo>
                  <a:pt x="2" y="24"/>
                </a:lnTo>
                <a:lnTo>
                  <a:pt x="3" y="25"/>
                </a:lnTo>
                <a:lnTo>
                  <a:pt x="3" y="26"/>
                </a:lnTo>
                <a:lnTo>
                  <a:pt x="4" y="27"/>
                </a:lnTo>
                <a:lnTo>
                  <a:pt x="6" y="28"/>
                </a:lnTo>
                <a:lnTo>
                  <a:pt x="7" y="28"/>
                </a:lnTo>
                <a:lnTo>
                  <a:pt x="8" y="29"/>
                </a:lnTo>
                <a:lnTo>
                  <a:pt x="9" y="29"/>
                </a:lnTo>
                <a:lnTo>
                  <a:pt x="10" y="29"/>
                </a:lnTo>
                <a:lnTo>
                  <a:pt x="10" y="29"/>
                </a:lnTo>
                <a:lnTo>
                  <a:pt x="11" y="29"/>
                </a:lnTo>
                <a:lnTo>
                  <a:pt x="12" y="29"/>
                </a:lnTo>
                <a:lnTo>
                  <a:pt x="13" y="29"/>
                </a:lnTo>
                <a:lnTo>
                  <a:pt x="14" y="29"/>
                </a:lnTo>
                <a:lnTo>
                  <a:pt x="15"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29" name="Line 417"/>
          <p:cNvSpPr>
            <a:spLocks noChangeShapeType="1"/>
          </p:cNvSpPr>
          <p:nvPr/>
        </p:nvSpPr>
        <p:spPr bwMode="auto">
          <a:xfrm>
            <a:off x="4930307" y="3770551"/>
            <a:ext cx="1365"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30" name="Line 418"/>
          <p:cNvSpPr>
            <a:spLocks noChangeShapeType="1"/>
          </p:cNvSpPr>
          <p:nvPr/>
        </p:nvSpPr>
        <p:spPr bwMode="auto">
          <a:xfrm>
            <a:off x="4904360" y="3803325"/>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38" name="Freeform 426"/>
          <p:cNvSpPr>
            <a:spLocks/>
          </p:cNvSpPr>
          <p:nvPr/>
        </p:nvSpPr>
        <p:spPr bwMode="auto">
          <a:xfrm>
            <a:off x="2262411" y="3517588"/>
            <a:ext cx="279945"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39" name="Rectangle 427"/>
          <p:cNvSpPr>
            <a:spLocks noChangeArrowheads="1"/>
          </p:cNvSpPr>
          <p:nvPr/>
        </p:nvSpPr>
        <p:spPr bwMode="auto">
          <a:xfrm>
            <a:off x="2288357" y="3606351"/>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0" name="Rectangle 428"/>
          <p:cNvSpPr>
            <a:spLocks noChangeArrowheads="1"/>
          </p:cNvSpPr>
          <p:nvPr/>
        </p:nvSpPr>
        <p:spPr bwMode="auto">
          <a:xfrm>
            <a:off x="2325228" y="3651416"/>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1" name="Rectangle 429"/>
          <p:cNvSpPr>
            <a:spLocks noChangeArrowheads="1"/>
          </p:cNvSpPr>
          <p:nvPr/>
        </p:nvSpPr>
        <p:spPr bwMode="auto">
          <a:xfrm>
            <a:off x="2441302" y="3648685"/>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2" name="Freeform 430"/>
          <p:cNvSpPr>
            <a:spLocks/>
          </p:cNvSpPr>
          <p:nvPr/>
        </p:nvSpPr>
        <p:spPr bwMode="auto">
          <a:xfrm>
            <a:off x="2383948" y="3718329"/>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8 h 30"/>
              <a:gd name="T62" fmla="*/ 19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9" y="5"/>
                </a:lnTo>
                <a:lnTo>
                  <a:pt x="19" y="4"/>
                </a:lnTo>
                <a:lnTo>
                  <a:pt x="18" y="2"/>
                </a:lnTo>
                <a:lnTo>
                  <a:pt x="17" y="1"/>
                </a:lnTo>
                <a:lnTo>
                  <a:pt x="17" y="1"/>
                </a:lnTo>
                <a:lnTo>
                  <a:pt x="16" y="0"/>
                </a:lnTo>
                <a:lnTo>
                  <a:pt x="15" y="0"/>
                </a:lnTo>
                <a:lnTo>
                  <a:pt x="14" y="0"/>
                </a:lnTo>
                <a:lnTo>
                  <a:pt x="12" y="0"/>
                </a:lnTo>
                <a:lnTo>
                  <a:pt x="11" y="0"/>
                </a:lnTo>
                <a:lnTo>
                  <a:pt x="10" y="0"/>
                </a:lnTo>
                <a:lnTo>
                  <a:pt x="10" y="0"/>
                </a:lnTo>
                <a:lnTo>
                  <a:pt x="9" y="0"/>
                </a:lnTo>
                <a:lnTo>
                  <a:pt x="8" y="0"/>
                </a:lnTo>
                <a:lnTo>
                  <a:pt x="7" y="1"/>
                </a:lnTo>
                <a:lnTo>
                  <a:pt x="6" y="1"/>
                </a:lnTo>
                <a:lnTo>
                  <a:pt x="5" y="2"/>
                </a:lnTo>
                <a:lnTo>
                  <a:pt x="4" y="4"/>
                </a:lnTo>
                <a:lnTo>
                  <a:pt x="4" y="5"/>
                </a:lnTo>
                <a:lnTo>
                  <a:pt x="3" y="6"/>
                </a:lnTo>
                <a:lnTo>
                  <a:pt x="1" y="7"/>
                </a:lnTo>
                <a:lnTo>
                  <a:pt x="1" y="8"/>
                </a:lnTo>
                <a:lnTo>
                  <a:pt x="1" y="9"/>
                </a:lnTo>
                <a:lnTo>
                  <a:pt x="0" y="10"/>
                </a:lnTo>
                <a:lnTo>
                  <a:pt x="0" y="11"/>
                </a:lnTo>
                <a:lnTo>
                  <a:pt x="0" y="12"/>
                </a:lnTo>
                <a:lnTo>
                  <a:pt x="0" y="13"/>
                </a:lnTo>
                <a:lnTo>
                  <a:pt x="0" y="15"/>
                </a:lnTo>
                <a:lnTo>
                  <a:pt x="0" y="17"/>
                </a:lnTo>
                <a:lnTo>
                  <a:pt x="0" y="18"/>
                </a:lnTo>
                <a:lnTo>
                  <a:pt x="0" y="19"/>
                </a:lnTo>
                <a:lnTo>
                  <a:pt x="0" y="20"/>
                </a:lnTo>
                <a:lnTo>
                  <a:pt x="1" y="22"/>
                </a:lnTo>
                <a:lnTo>
                  <a:pt x="1" y="23"/>
                </a:lnTo>
                <a:lnTo>
                  <a:pt x="1" y="24"/>
                </a:lnTo>
                <a:lnTo>
                  <a:pt x="3" y="24"/>
                </a:lnTo>
                <a:lnTo>
                  <a:pt x="4" y="26"/>
                </a:lnTo>
                <a:lnTo>
                  <a:pt x="4" y="27"/>
                </a:lnTo>
                <a:lnTo>
                  <a:pt x="5" y="28"/>
                </a:lnTo>
                <a:lnTo>
                  <a:pt x="6" y="29"/>
                </a:lnTo>
                <a:lnTo>
                  <a:pt x="7" y="29"/>
                </a:lnTo>
                <a:lnTo>
                  <a:pt x="8" y="30"/>
                </a:lnTo>
                <a:lnTo>
                  <a:pt x="9" y="30"/>
                </a:lnTo>
                <a:lnTo>
                  <a:pt x="10" y="30"/>
                </a:lnTo>
                <a:lnTo>
                  <a:pt x="10" y="30"/>
                </a:lnTo>
                <a:lnTo>
                  <a:pt x="11" y="30"/>
                </a:lnTo>
                <a:lnTo>
                  <a:pt x="12" y="30"/>
                </a:lnTo>
                <a:lnTo>
                  <a:pt x="14" y="30"/>
                </a:lnTo>
                <a:lnTo>
                  <a:pt x="15" y="30"/>
                </a:lnTo>
                <a:lnTo>
                  <a:pt x="16" y="30"/>
                </a:lnTo>
                <a:lnTo>
                  <a:pt x="17" y="29"/>
                </a:lnTo>
                <a:lnTo>
                  <a:pt x="17" y="29"/>
                </a:lnTo>
                <a:lnTo>
                  <a:pt x="18" y="28"/>
                </a:lnTo>
                <a:lnTo>
                  <a:pt x="19" y="27"/>
                </a:lnTo>
                <a:lnTo>
                  <a:pt x="19" y="26"/>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3" name="Line 431"/>
          <p:cNvSpPr>
            <a:spLocks noChangeShapeType="1"/>
          </p:cNvSpPr>
          <p:nvPr/>
        </p:nvSpPr>
        <p:spPr bwMode="auto">
          <a:xfrm>
            <a:off x="2468614" y="3648685"/>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4" name="Line 432"/>
          <p:cNvSpPr>
            <a:spLocks noChangeShapeType="1"/>
          </p:cNvSpPr>
          <p:nvPr/>
        </p:nvSpPr>
        <p:spPr bwMode="auto">
          <a:xfrm>
            <a:off x="2441302" y="3681459"/>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5" name="Freeform 433"/>
          <p:cNvSpPr>
            <a:spLocks/>
          </p:cNvSpPr>
          <p:nvPr/>
        </p:nvSpPr>
        <p:spPr bwMode="auto">
          <a:xfrm>
            <a:off x="2957494" y="3462965"/>
            <a:ext cx="279945" cy="292235"/>
          </a:xfrm>
          <a:custGeom>
            <a:avLst/>
            <a:gdLst>
              <a:gd name="T0" fmla="*/ 56 w 614"/>
              <a:gd name="T1" fmla="*/ 196 h 644"/>
              <a:gd name="T2" fmla="*/ 0 w 614"/>
              <a:gd name="T3" fmla="*/ 196 h 644"/>
              <a:gd name="T4" fmla="*/ 307 w 614"/>
              <a:gd name="T5" fmla="*/ 0 h 644"/>
              <a:gd name="T6" fmla="*/ 614 w 614"/>
              <a:gd name="T7" fmla="*/ 196 h 644"/>
              <a:gd name="T8" fmla="*/ 587 w 614"/>
              <a:gd name="T9" fmla="*/ 196 h 644"/>
              <a:gd name="T10" fmla="*/ 558 w 614"/>
              <a:gd name="T11" fmla="*/ 196 h 644"/>
              <a:gd name="T12" fmla="*/ 558 w 614"/>
              <a:gd name="T13" fmla="*/ 615 h 644"/>
              <a:gd name="T14" fmla="*/ 56 w 614"/>
              <a:gd name="T15" fmla="*/ 615 h 644"/>
              <a:gd name="T16" fmla="*/ 56 w 614"/>
              <a:gd name="T17" fmla="*/ 196 h 644"/>
              <a:gd name="T18" fmla="*/ 558 w 614"/>
              <a:gd name="T19" fmla="*/ 196 h 644"/>
              <a:gd name="T20" fmla="*/ 587 w 614"/>
              <a:gd name="T21" fmla="*/ 196 h 644"/>
              <a:gd name="T22" fmla="*/ 587 w 614"/>
              <a:gd name="T23" fmla="*/ 644 h 644"/>
              <a:gd name="T24" fmla="*/ 56 w 614"/>
              <a:gd name="T25" fmla="*/ 644 h 644"/>
              <a:gd name="T26" fmla="*/ 56 w 614"/>
              <a:gd name="T27" fmla="*/ 615 h 644"/>
              <a:gd name="T28" fmla="*/ 56 w 614"/>
              <a:gd name="T29" fmla="*/ 196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4">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4"/>
                </a:lnTo>
                <a:lnTo>
                  <a:pt x="56" y="644"/>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6" name="Rectangle 434"/>
          <p:cNvSpPr>
            <a:spLocks noChangeArrowheads="1"/>
          </p:cNvSpPr>
          <p:nvPr/>
        </p:nvSpPr>
        <p:spPr bwMode="auto">
          <a:xfrm>
            <a:off x="2983440" y="3551728"/>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7" name="Rectangle 435"/>
          <p:cNvSpPr>
            <a:spLocks noChangeArrowheads="1"/>
          </p:cNvSpPr>
          <p:nvPr/>
        </p:nvSpPr>
        <p:spPr bwMode="auto">
          <a:xfrm>
            <a:off x="3020311" y="3596792"/>
            <a:ext cx="81935"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8" name="Rectangle 436"/>
          <p:cNvSpPr>
            <a:spLocks noChangeArrowheads="1"/>
          </p:cNvSpPr>
          <p:nvPr/>
        </p:nvSpPr>
        <p:spPr bwMode="auto">
          <a:xfrm>
            <a:off x="3137751" y="3594061"/>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49" name="Freeform 437"/>
          <p:cNvSpPr>
            <a:spLocks/>
          </p:cNvSpPr>
          <p:nvPr/>
        </p:nvSpPr>
        <p:spPr bwMode="auto">
          <a:xfrm>
            <a:off x="3080397" y="3663706"/>
            <a:ext cx="10925" cy="13656"/>
          </a:xfrm>
          <a:custGeom>
            <a:avLst/>
            <a:gdLst>
              <a:gd name="T0" fmla="*/ 23 w 23"/>
              <a:gd name="T1" fmla="*/ 13 h 29"/>
              <a:gd name="T2" fmla="*/ 23 w 23"/>
              <a:gd name="T3" fmla="*/ 11 h 29"/>
              <a:gd name="T4" fmla="*/ 20 w 23"/>
              <a:gd name="T5" fmla="*/ 8 h 29"/>
              <a:gd name="T6" fmla="*/ 20 w 23"/>
              <a:gd name="T7" fmla="*/ 6 h 29"/>
              <a:gd name="T8" fmla="*/ 18 w 23"/>
              <a:gd name="T9" fmla="*/ 4 h 29"/>
              <a:gd name="T10" fmla="*/ 17 w 23"/>
              <a:gd name="T11" fmla="*/ 2 h 29"/>
              <a:gd name="T12" fmla="*/ 16 w 23"/>
              <a:gd name="T13" fmla="*/ 1 h 29"/>
              <a:gd name="T14" fmla="*/ 14 w 23"/>
              <a:gd name="T15" fmla="*/ 0 h 29"/>
              <a:gd name="T16" fmla="*/ 12 w 23"/>
              <a:gd name="T17" fmla="*/ 0 h 29"/>
              <a:gd name="T18" fmla="*/ 9 w 23"/>
              <a:gd name="T19" fmla="*/ 0 h 29"/>
              <a:gd name="T20" fmla="*/ 8 w 23"/>
              <a:gd name="T21" fmla="*/ 0 h 29"/>
              <a:gd name="T22" fmla="*/ 6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6 w 23"/>
              <a:gd name="T49" fmla="*/ 28 h 29"/>
              <a:gd name="T50" fmla="*/ 8 w 23"/>
              <a:gd name="T51" fmla="*/ 29 h 29"/>
              <a:gd name="T52" fmla="*/ 9 w 23"/>
              <a:gd name="T53" fmla="*/ 29 h 29"/>
              <a:gd name="T54" fmla="*/ 12 w 23"/>
              <a:gd name="T55" fmla="*/ 29 h 29"/>
              <a:gd name="T56" fmla="*/ 14 w 23"/>
              <a:gd name="T57" fmla="*/ 29 h 29"/>
              <a:gd name="T58" fmla="*/ 16 w 23"/>
              <a:gd name="T59" fmla="*/ 28 h 29"/>
              <a:gd name="T60" fmla="*/ 17 w 23"/>
              <a:gd name="T61" fmla="*/ 27 h 29"/>
              <a:gd name="T62" fmla="*/ 18 w 23"/>
              <a:gd name="T63" fmla="*/ 25 h 29"/>
              <a:gd name="T64" fmla="*/ 20 w 23"/>
              <a:gd name="T65" fmla="*/ 24 h 29"/>
              <a:gd name="T66" fmla="*/ 20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0" y="8"/>
                </a:lnTo>
                <a:lnTo>
                  <a:pt x="20" y="7"/>
                </a:lnTo>
                <a:lnTo>
                  <a:pt x="20" y="6"/>
                </a:lnTo>
                <a:lnTo>
                  <a:pt x="19" y="5"/>
                </a:lnTo>
                <a:lnTo>
                  <a:pt x="18" y="4"/>
                </a:lnTo>
                <a:lnTo>
                  <a:pt x="18" y="3"/>
                </a:lnTo>
                <a:lnTo>
                  <a:pt x="17" y="2"/>
                </a:lnTo>
                <a:lnTo>
                  <a:pt x="16" y="1"/>
                </a:lnTo>
                <a:lnTo>
                  <a:pt x="16" y="1"/>
                </a:lnTo>
                <a:lnTo>
                  <a:pt x="15" y="0"/>
                </a:lnTo>
                <a:lnTo>
                  <a:pt x="14" y="0"/>
                </a:lnTo>
                <a:lnTo>
                  <a:pt x="13" y="0"/>
                </a:lnTo>
                <a:lnTo>
                  <a:pt x="12" y="0"/>
                </a:lnTo>
                <a:lnTo>
                  <a:pt x="11" y="0"/>
                </a:lnTo>
                <a:lnTo>
                  <a:pt x="9" y="0"/>
                </a:lnTo>
                <a:lnTo>
                  <a:pt x="9" y="0"/>
                </a:lnTo>
                <a:lnTo>
                  <a:pt x="8" y="0"/>
                </a:lnTo>
                <a:lnTo>
                  <a:pt x="7" y="0"/>
                </a:lnTo>
                <a:lnTo>
                  <a:pt x="6" y="1"/>
                </a:lnTo>
                <a:lnTo>
                  <a:pt x="5" y="1"/>
                </a:lnTo>
                <a:lnTo>
                  <a:pt x="4" y="2"/>
                </a:lnTo>
                <a:lnTo>
                  <a:pt x="3" y="3"/>
                </a:lnTo>
                <a:lnTo>
                  <a:pt x="3" y="4"/>
                </a:lnTo>
                <a:lnTo>
                  <a:pt x="2" y="5"/>
                </a:lnTo>
                <a:lnTo>
                  <a:pt x="1" y="6"/>
                </a:lnTo>
                <a:lnTo>
                  <a:pt x="1" y="7"/>
                </a:lnTo>
                <a:lnTo>
                  <a:pt x="1" y="8"/>
                </a:lnTo>
                <a:lnTo>
                  <a:pt x="0" y="10"/>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5" y="28"/>
                </a:lnTo>
                <a:lnTo>
                  <a:pt x="6" y="28"/>
                </a:lnTo>
                <a:lnTo>
                  <a:pt x="7" y="29"/>
                </a:lnTo>
                <a:lnTo>
                  <a:pt x="8" y="29"/>
                </a:lnTo>
                <a:lnTo>
                  <a:pt x="9" y="29"/>
                </a:lnTo>
                <a:lnTo>
                  <a:pt x="9" y="29"/>
                </a:lnTo>
                <a:lnTo>
                  <a:pt x="11" y="29"/>
                </a:lnTo>
                <a:lnTo>
                  <a:pt x="12" y="29"/>
                </a:lnTo>
                <a:lnTo>
                  <a:pt x="13" y="29"/>
                </a:lnTo>
                <a:lnTo>
                  <a:pt x="14" y="29"/>
                </a:lnTo>
                <a:lnTo>
                  <a:pt x="15" y="29"/>
                </a:lnTo>
                <a:lnTo>
                  <a:pt x="16" y="28"/>
                </a:lnTo>
                <a:lnTo>
                  <a:pt x="16" y="28"/>
                </a:lnTo>
                <a:lnTo>
                  <a:pt x="17" y="27"/>
                </a:lnTo>
                <a:lnTo>
                  <a:pt x="18" y="26"/>
                </a:lnTo>
                <a:lnTo>
                  <a:pt x="18" y="25"/>
                </a:lnTo>
                <a:lnTo>
                  <a:pt x="19" y="24"/>
                </a:lnTo>
                <a:lnTo>
                  <a:pt x="20" y="24"/>
                </a:lnTo>
                <a:lnTo>
                  <a:pt x="20" y="23"/>
                </a:lnTo>
                <a:lnTo>
                  <a:pt x="20"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0" name="Line 438"/>
          <p:cNvSpPr>
            <a:spLocks noChangeShapeType="1"/>
          </p:cNvSpPr>
          <p:nvPr/>
        </p:nvSpPr>
        <p:spPr bwMode="auto">
          <a:xfrm>
            <a:off x="3163698" y="3594061"/>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1" name="Line 439"/>
          <p:cNvSpPr>
            <a:spLocks noChangeShapeType="1"/>
          </p:cNvSpPr>
          <p:nvPr/>
        </p:nvSpPr>
        <p:spPr bwMode="auto">
          <a:xfrm>
            <a:off x="3137751" y="3626835"/>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2" name="Freeform 440"/>
          <p:cNvSpPr>
            <a:spLocks/>
          </p:cNvSpPr>
          <p:nvPr/>
        </p:nvSpPr>
        <p:spPr bwMode="auto">
          <a:xfrm>
            <a:off x="3203848" y="3886296"/>
            <a:ext cx="279945" cy="293600"/>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3" name="Rectangle 441"/>
          <p:cNvSpPr>
            <a:spLocks noChangeArrowheads="1"/>
          </p:cNvSpPr>
          <p:nvPr/>
        </p:nvSpPr>
        <p:spPr bwMode="auto">
          <a:xfrm>
            <a:off x="3229793" y="3976425"/>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4" name="Rectangle 442"/>
          <p:cNvSpPr>
            <a:spLocks noChangeArrowheads="1"/>
          </p:cNvSpPr>
          <p:nvPr/>
        </p:nvSpPr>
        <p:spPr bwMode="auto">
          <a:xfrm>
            <a:off x="3266665" y="4021489"/>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5" name="Rectangle 443"/>
          <p:cNvSpPr>
            <a:spLocks noChangeArrowheads="1"/>
          </p:cNvSpPr>
          <p:nvPr/>
        </p:nvSpPr>
        <p:spPr bwMode="auto">
          <a:xfrm>
            <a:off x="3382739" y="4017393"/>
            <a:ext cx="55989"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6" name="Freeform 444"/>
          <p:cNvSpPr>
            <a:spLocks/>
          </p:cNvSpPr>
          <p:nvPr/>
        </p:nvSpPr>
        <p:spPr bwMode="auto">
          <a:xfrm>
            <a:off x="3325384" y="4087037"/>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4 w 23"/>
              <a:gd name="T15" fmla="*/ 0 h 30"/>
              <a:gd name="T16" fmla="*/ 12 w 23"/>
              <a:gd name="T17" fmla="*/ 0 h 30"/>
              <a:gd name="T18" fmla="*/ 10 w 23"/>
              <a:gd name="T19" fmla="*/ 0 h 30"/>
              <a:gd name="T20" fmla="*/ 9 w 23"/>
              <a:gd name="T21" fmla="*/ 0 h 30"/>
              <a:gd name="T22" fmla="*/ 7 w 23"/>
              <a:gd name="T23" fmla="*/ 2 h 30"/>
              <a:gd name="T24" fmla="*/ 5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20" y="6"/>
                </a:lnTo>
                <a:lnTo>
                  <a:pt x="19" y="5"/>
                </a:lnTo>
                <a:lnTo>
                  <a:pt x="19" y="4"/>
                </a:lnTo>
                <a:lnTo>
                  <a:pt x="18" y="3"/>
                </a:lnTo>
                <a:lnTo>
                  <a:pt x="17" y="2"/>
                </a:lnTo>
                <a:lnTo>
                  <a:pt x="17" y="2"/>
                </a:lnTo>
                <a:lnTo>
                  <a:pt x="16" y="0"/>
                </a:lnTo>
                <a:lnTo>
                  <a:pt x="14" y="0"/>
                </a:lnTo>
                <a:lnTo>
                  <a:pt x="13" y="0"/>
                </a:lnTo>
                <a:lnTo>
                  <a:pt x="12" y="0"/>
                </a:lnTo>
                <a:lnTo>
                  <a:pt x="11" y="0"/>
                </a:lnTo>
                <a:lnTo>
                  <a:pt x="10" y="0"/>
                </a:lnTo>
                <a:lnTo>
                  <a:pt x="10" y="0"/>
                </a:lnTo>
                <a:lnTo>
                  <a:pt x="9" y="0"/>
                </a:lnTo>
                <a:lnTo>
                  <a:pt x="8" y="0"/>
                </a:lnTo>
                <a:lnTo>
                  <a:pt x="7" y="2"/>
                </a:lnTo>
                <a:lnTo>
                  <a:pt x="6" y="2"/>
                </a:lnTo>
                <a:lnTo>
                  <a:pt x="5"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5"/>
                </a:lnTo>
                <a:lnTo>
                  <a:pt x="2" y="25"/>
                </a:lnTo>
                <a:lnTo>
                  <a:pt x="3" y="26"/>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7"/>
                </a:lnTo>
                <a:lnTo>
                  <a:pt x="19"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7" name="Line 445"/>
          <p:cNvSpPr>
            <a:spLocks noChangeShapeType="1"/>
          </p:cNvSpPr>
          <p:nvPr/>
        </p:nvSpPr>
        <p:spPr bwMode="auto">
          <a:xfrm>
            <a:off x="3410051" y="401875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8" name="Line 446"/>
          <p:cNvSpPr>
            <a:spLocks noChangeShapeType="1"/>
          </p:cNvSpPr>
          <p:nvPr/>
        </p:nvSpPr>
        <p:spPr bwMode="auto">
          <a:xfrm>
            <a:off x="3382739" y="4050167"/>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59" name="Freeform 447"/>
          <p:cNvSpPr>
            <a:spLocks/>
          </p:cNvSpPr>
          <p:nvPr/>
        </p:nvSpPr>
        <p:spPr bwMode="auto">
          <a:xfrm>
            <a:off x="2729441" y="3886296"/>
            <a:ext cx="279945" cy="293600"/>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0" name="Rectangle 448"/>
          <p:cNvSpPr>
            <a:spLocks noChangeArrowheads="1"/>
          </p:cNvSpPr>
          <p:nvPr/>
        </p:nvSpPr>
        <p:spPr bwMode="auto">
          <a:xfrm>
            <a:off x="2755387" y="3976425"/>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1" name="Rectangle 449"/>
          <p:cNvSpPr>
            <a:spLocks noChangeArrowheads="1"/>
          </p:cNvSpPr>
          <p:nvPr/>
        </p:nvSpPr>
        <p:spPr bwMode="auto">
          <a:xfrm>
            <a:off x="2792258" y="4021489"/>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2" name="Rectangle 450"/>
          <p:cNvSpPr>
            <a:spLocks noChangeArrowheads="1"/>
          </p:cNvSpPr>
          <p:nvPr/>
        </p:nvSpPr>
        <p:spPr bwMode="auto">
          <a:xfrm>
            <a:off x="2908333" y="4017393"/>
            <a:ext cx="55989"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3" name="Freeform 451"/>
          <p:cNvSpPr>
            <a:spLocks/>
          </p:cNvSpPr>
          <p:nvPr/>
        </p:nvSpPr>
        <p:spPr bwMode="auto">
          <a:xfrm>
            <a:off x="2850978" y="4087037"/>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4 w 23"/>
              <a:gd name="T15" fmla="*/ 0 h 30"/>
              <a:gd name="T16" fmla="*/ 12 w 23"/>
              <a:gd name="T17" fmla="*/ 0 h 30"/>
              <a:gd name="T18" fmla="*/ 10 w 23"/>
              <a:gd name="T19" fmla="*/ 0 h 30"/>
              <a:gd name="T20" fmla="*/ 9 w 23"/>
              <a:gd name="T21" fmla="*/ 0 h 30"/>
              <a:gd name="T22" fmla="*/ 7 w 23"/>
              <a:gd name="T23" fmla="*/ 2 h 30"/>
              <a:gd name="T24" fmla="*/ 5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20" y="6"/>
                </a:lnTo>
                <a:lnTo>
                  <a:pt x="19" y="5"/>
                </a:lnTo>
                <a:lnTo>
                  <a:pt x="19" y="4"/>
                </a:lnTo>
                <a:lnTo>
                  <a:pt x="18" y="3"/>
                </a:lnTo>
                <a:lnTo>
                  <a:pt x="17" y="2"/>
                </a:lnTo>
                <a:lnTo>
                  <a:pt x="17" y="2"/>
                </a:lnTo>
                <a:lnTo>
                  <a:pt x="16" y="0"/>
                </a:lnTo>
                <a:lnTo>
                  <a:pt x="14" y="0"/>
                </a:lnTo>
                <a:lnTo>
                  <a:pt x="13" y="0"/>
                </a:lnTo>
                <a:lnTo>
                  <a:pt x="12" y="0"/>
                </a:lnTo>
                <a:lnTo>
                  <a:pt x="11" y="0"/>
                </a:lnTo>
                <a:lnTo>
                  <a:pt x="10" y="0"/>
                </a:lnTo>
                <a:lnTo>
                  <a:pt x="10" y="0"/>
                </a:lnTo>
                <a:lnTo>
                  <a:pt x="9" y="0"/>
                </a:lnTo>
                <a:lnTo>
                  <a:pt x="8" y="0"/>
                </a:lnTo>
                <a:lnTo>
                  <a:pt x="7" y="2"/>
                </a:lnTo>
                <a:lnTo>
                  <a:pt x="6" y="2"/>
                </a:lnTo>
                <a:lnTo>
                  <a:pt x="5"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5"/>
                </a:lnTo>
                <a:lnTo>
                  <a:pt x="2" y="25"/>
                </a:lnTo>
                <a:lnTo>
                  <a:pt x="3" y="26"/>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7"/>
                </a:lnTo>
                <a:lnTo>
                  <a:pt x="19"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4" name="Line 452"/>
          <p:cNvSpPr>
            <a:spLocks noChangeShapeType="1"/>
          </p:cNvSpPr>
          <p:nvPr/>
        </p:nvSpPr>
        <p:spPr bwMode="auto">
          <a:xfrm>
            <a:off x="2935644" y="401875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5" name="Line 453"/>
          <p:cNvSpPr>
            <a:spLocks noChangeShapeType="1"/>
          </p:cNvSpPr>
          <p:nvPr/>
        </p:nvSpPr>
        <p:spPr bwMode="auto">
          <a:xfrm>
            <a:off x="2908333" y="4050167"/>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6" name="Freeform 454"/>
          <p:cNvSpPr>
            <a:spLocks/>
          </p:cNvSpPr>
          <p:nvPr/>
        </p:nvSpPr>
        <p:spPr bwMode="auto">
          <a:xfrm>
            <a:off x="2109466" y="4072016"/>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7" name="Rectangle 455"/>
          <p:cNvSpPr>
            <a:spLocks noChangeArrowheads="1"/>
          </p:cNvSpPr>
          <p:nvPr/>
        </p:nvSpPr>
        <p:spPr bwMode="auto">
          <a:xfrm>
            <a:off x="2135411" y="4160779"/>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8" name="Rectangle 456"/>
          <p:cNvSpPr>
            <a:spLocks noChangeArrowheads="1"/>
          </p:cNvSpPr>
          <p:nvPr/>
        </p:nvSpPr>
        <p:spPr bwMode="auto">
          <a:xfrm>
            <a:off x="2172283" y="4205843"/>
            <a:ext cx="81935"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69" name="Rectangle 457"/>
          <p:cNvSpPr>
            <a:spLocks noChangeArrowheads="1"/>
          </p:cNvSpPr>
          <p:nvPr/>
        </p:nvSpPr>
        <p:spPr bwMode="auto">
          <a:xfrm>
            <a:off x="2289723" y="4203112"/>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0" name="Freeform 458"/>
          <p:cNvSpPr>
            <a:spLocks/>
          </p:cNvSpPr>
          <p:nvPr/>
        </p:nvSpPr>
        <p:spPr bwMode="auto">
          <a:xfrm>
            <a:off x="2232368" y="4272757"/>
            <a:ext cx="10925" cy="13656"/>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2 h 30"/>
              <a:gd name="T14" fmla="*/ 14 w 23"/>
              <a:gd name="T15" fmla="*/ 0 h 30"/>
              <a:gd name="T16" fmla="*/ 12 w 23"/>
              <a:gd name="T17" fmla="*/ 0 h 30"/>
              <a:gd name="T18" fmla="*/ 10 w 23"/>
              <a:gd name="T19" fmla="*/ 0 h 30"/>
              <a:gd name="T20" fmla="*/ 9 w 23"/>
              <a:gd name="T21" fmla="*/ 0 h 30"/>
              <a:gd name="T22" fmla="*/ 6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20" y="6"/>
                </a:lnTo>
                <a:lnTo>
                  <a:pt x="18" y="5"/>
                </a:lnTo>
                <a:lnTo>
                  <a:pt x="18" y="4"/>
                </a:lnTo>
                <a:lnTo>
                  <a:pt x="17" y="3"/>
                </a:lnTo>
                <a:lnTo>
                  <a:pt x="16" y="2"/>
                </a:lnTo>
                <a:lnTo>
                  <a:pt x="16" y="2"/>
                </a:lnTo>
                <a:lnTo>
                  <a:pt x="15" y="0"/>
                </a:lnTo>
                <a:lnTo>
                  <a:pt x="14" y="0"/>
                </a:lnTo>
                <a:lnTo>
                  <a:pt x="13" y="0"/>
                </a:lnTo>
                <a:lnTo>
                  <a:pt x="12" y="0"/>
                </a:lnTo>
                <a:lnTo>
                  <a:pt x="11" y="0"/>
                </a:lnTo>
                <a:lnTo>
                  <a:pt x="10" y="0"/>
                </a:lnTo>
                <a:lnTo>
                  <a:pt x="10" y="0"/>
                </a:lnTo>
                <a:lnTo>
                  <a:pt x="9" y="0"/>
                </a:lnTo>
                <a:lnTo>
                  <a:pt x="7" y="0"/>
                </a:lnTo>
                <a:lnTo>
                  <a:pt x="6" y="2"/>
                </a:lnTo>
                <a:lnTo>
                  <a:pt x="5"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5" y="29"/>
                </a:lnTo>
                <a:lnTo>
                  <a:pt x="6" y="29"/>
                </a:lnTo>
                <a:lnTo>
                  <a:pt x="7"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20" y="25"/>
                </a:lnTo>
                <a:lnTo>
                  <a:pt x="21" y="25"/>
                </a:lnTo>
                <a:lnTo>
                  <a:pt x="21" y="24"/>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1" name="Line 459"/>
          <p:cNvSpPr>
            <a:spLocks noChangeShapeType="1"/>
          </p:cNvSpPr>
          <p:nvPr/>
        </p:nvSpPr>
        <p:spPr bwMode="auto">
          <a:xfrm>
            <a:off x="2315669" y="4203112"/>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2" name="Line 460"/>
          <p:cNvSpPr>
            <a:spLocks noChangeShapeType="1"/>
          </p:cNvSpPr>
          <p:nvPr/>
        </p:nvSpPr>
        <p:spPr bwMode="auto">
          <a:xfrm>
            <a:off x="2289723" y="4235886"/>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3" name="Freeform 461"/>
          <p:cNvSpPr>
            <a:spLocks/>
          </p:cNvSpPr>
          <p:nvPr/>
        </p:nvSpPr>
        <p:spPr bwMode="auto">
          <a:xfrm>
            <a:off x="2631119" y="4310993"/>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5 h 643"/>
              <a:gd name="T14" fmla="*/ 56 w 615"/>
              <a:gd name="T15" fmla="*/ 615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5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4" name="Rectangle 462"/>
          <p:cNvSpPr>
            <a:spLocks noChangeArrowheads="1"/>
          </p:cNvSpPr>
          <p:nvPr/>
        </p:nvSpPr>
        <p:spPr bwMode="auto">
          <a:xfrm>
            <a:off x="2657065" y="4399757"/>
            <a:ext cx="232150"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5" name="Rectangle 463"/>
          <p:cNvSpPr>
            <a:spLocks noChangeArrowheads="1"/>
          </p:cNvSpPr>
          <p:nvPr/>
        </p:nvSpPr>
        <p:spPr bwMode="auto">
          <a:xfrm>
            <a:off x="2695301" y="4444821"/>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6" name="Rectangle 464"/>
          <p:cNvSpPr>
            <a:spLocks noChangeArrowheads="1"/>
          </p:cNvSpPr>
          <p:nvPr/>
        </p:nvSpPr>
        <p:spPr bwMode="auto">
          <a:xfrm>
            <a:off x="2811377" y="4442089"/>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7" name="Freeform 465"/>
          <p:cNvSpPr>
            <a:spLocks/>
          </p:cNvSpPr>
          <p:nvPr/>
        </p:nvSpPr>
        <p:spPr bwMode="auto">
          <a:xfrm>
            <a:off x="2754022" y="451173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5"/>
                </a:lnTo>
                <a:lnTo>
                  <a:pt x="19" y="3"/>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4" y="3"/>
                </a:lnTo>
                <a:lnTo>
                  <a:pt x="4" y="5"/>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4" y="25"/>
                </a:lnTo>
                <a:lnTo>
                  <a:pt x="4" y="26"/>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8" name="Line 466"/>
          <p:cNvSpPr>
            <a:spLocks noChangeShapeType="1"/>
          </p:cNvSpPr>
          <p:nvPr/>
        </p:nvSpPr>
        <p:spPr bwMode="auto">
          <a:xfrm>
            <a:off x="2838688" y="4442089"/>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79" name="Line 467"/>
          <p:cNvSpPr>
            <a:spLocks noChangeShapeType="1"/>
          </p:cNvSpPr>
          <p:nvPr/>
        </p:nvSpPr>
        <p:spPr bwMode="auto">
          <a:xfrm>
            <a:off x="2811377" y="4474863"/>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0" name="Freeform 468"/>
          <p:cNvSpPr>
            <a:spLocks/>
          </p:cNvSpPr>
          <p:nvPr/>
        </p:nvSpPr>
        <p:spPr bwMode="auto">
          <a:xfrm>
            <a:off x="2995911" y="4791583"/>
            <a:ext cx="279945" cy="293601"/>
          </a:xfrm>
          <a:custGeom>
            <a:avLst/>
            <a:gdLst>
              <a:gd name="T0" fmla="*/ 56 w 614"/>
              <a:gd name="T1" fmla="*/ 196 h 644"/>
              <a:gd name="T2" fmla="*/ 0 w 614"/>
              <a:gd name="T3" fmla="*/ 196 h 644"/>
              <a:gd name="T4" fmla="*/ 307 w 614"/>
              <a:gd name="T5" fmla="*/ 0 h 644"/>
              <a:gd name="T6" fmla="*/ 614 w 614"/>
              <a:gd name="T7" fmla="*/ 196 h 644"/>
              <a:gd name="T8" fmla="*/ 586 w 614"/>
              <a:gd name="T9" fmla="*/ 196 h 644"/>
              <a:gd name="T10" fmla="*/ 558 w 614"/>
              <a:gd name="T11" fmla="*/ 196 h 644"/>
              <a:gd name="T12" fmla="*/ 558 w 614"/>
              <a:gd name="T13" fmla="*/ 615 h 644"/>
              <a:gd name="T14" fmla="*/ 56 w 614"/>
              <a:gd name="T15" fmla="*/ 615 h 644"/>
              <a:gd name="T16" fmla="*/ 56 w 614"/>
              <a:gd name="T17" fmla="*/ 196 h 644"/>
              <a:gd name="T18" fmla="*/ 558 w 614"/>
              <a:gd name="T19" fmla="*/ 196 h 644"/>
              <a:gd name="T20" fmla="*/ 586 w 614"/>
              <a:gd name="T21" fmla="*/ 196 h 644"/>
              <a:gd name="T22" fmla="*/ 586 w 614"/>
              <a:gd name="T23" fmla="*/ 644 h 644"/>
              <a:gd name="T24" fmla="*/ 56 w 614"/>
              <a:gd name="T25" fmla="*/ 644 h 644"/>
              <a:gd name="T26" fmla="*/ 56 w 614"/>
              <a:gd name="T27" fmla="*/ 615 h 644"/>
              <a:gd name="T28" fmla="*/ 56 w 614"/>
              <a:gd name="T29" fmla="*/ 196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4">
                <a:moveTo>
                  <a:pt x="56" y="196"/>
                </a:moveTo>
                <a:lnTo>
                  <a:pt x="0" y="196"/>
                </a:lnTo>
                <a:lnTo>
                  <a:pt x="307" y="0"/>
                </a:lnTo>
                <a:lnTo>
                  <a:pt x="614" y="196"/>
                </a:lnTo>
                <a:lnTo>
                  <a:pt x="586" y="196"/>
                </a:lnTo>
                <a:lnTo>
                  <a:pt x="558" y="196"/>
                </a:lnTo>
                <a:lnTo>
                  <a:pt x="558" y="615"/>
                </a:lnTo>
                <a:lnTo>
                  <a:pt x="56" y="615"/>
                </a:lnTo>
                <a:lnTo>
                  <a:pt x="56" y="196"/>
                </a:lnTo>
                <a:lnTo>
                  <a:pt x="558" y="196"/>
                </a:lnTo>
                <a:lnTo>
                  <a:pt x="586" y="196"/>
                </a:lnTo>
                <a:lnTo>
                  <a:pt x="586" y="644"/>
                </a:lnTo>
                <a:lnTo>
                  <a:pt x="56" y="644"/>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1" name="Rectangle 469"/>
          <p:cNvSpPr>
            <a:spLocks noChangeArrowheads="1"/>
          </p:cNvSpPr>
          <p:nvPr/>
        </p:nvSpPr>
        <p:spPr bwMode="auto">
          <a:xfrm>
            <a:off x="3021858" y="4881712"/>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2" name="Rectangle 470"/>
          <p:cNvSpPr>
            <a:spLocks noChangeArrowheads="1"/>
          </p:cNvSpPr>
          <p:nvPr/>
        </p:nvSpPr>
        <p:spPr bwMode="auto">
          <a:xfrm>
            <a:off x="3058728" y="4926777"/>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3" name="Rectangle 471"/>
          <p:cNvSpPr>
            <a:spLocks noChangeArrowheads="1"/>
          </p:cNvSpPr>
          <p:nvPr/>
        </p:nvSpPr>
        <p:spPr bwMode="auto">
          <a:xfrm>
            <a:off x="3174803" y="4922680"/>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4" name="Freeform 472"/>
          <p:cNvSpPr>
            <a:spLocks/>
          </p:cNvSpPr>
          <p:nvPr/>
        </p:nvSpPr>
        <p:spPr bwMode="auto">
          <a:xfrm>
            <a:off x="3118814" y="4993690"/>
            <a:ext cx="9560" cy="12291"/>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8 w 23"/>
              <a:gd name="T11" fmla="*/ 2 h 29"/>
              <a:gd name="T12" fmla="*/ 17 w 23"/>
              <a:gd name="T13" fmla="*/ 1 h 29"/>
              <a:gd name="T14" fmla="*/ 15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9"/>
                </a:lnTo>
                <a:lnTo>
                  <a:pt x="21" y="8"/>
                </a:lnTo>
                <a:lnTo>
                  <a:pt x="21" y="7"/>
                </a:lnTo>
                <a:lnTo>
                  <a:pt x="21" y="6"/>
                </a:lnTo>
                <a:lnTo>
                  <a:pt x="20" y="5"/>
                </a:lnTo>
                <a:lnTo>
                  <a:pt x="19" y="4"/>
                </a:lnTo>
                <a:lnTo>
                  <a:pt x="19" y="3"/>
                </a:lnTo>
                <a:lnTo>
                  <a:pt x="18" y="2"/>
                </a:lnTo>
                <a:lnTo>
                  <a:pt x="17" y="1"/>
                </a:lnTo>
                <a:lnTo>
                  <a:pt x="17" y="1"/>
                </a:lnTo>
                <a:lnTo>
                  <a:pt x="16" y="0"/>
                </a:lnTo>
                <a:lnTo>
                  <a:pt x="15" y="0"/>
                </a:lnTo>
                <a:lnTo>
                  <a:pt x="14" y="0"/>
                </a:lnTo>
                <a:lnTo>
                  <a:pt x="12" y="0"/>
                </a:lnTo>
                <a:lnTo>
                  <a:pt x="11" y="0"/>
                </a:lnTo>
                <a:lnTo>
                  <a:pt x="10" y="0"/>
                </a:lnTo>
                <a:lnTo>
                  <a:pt x="10" y="0"/>
                </a:lnTo>
                <a:lnTo>
                  <a:pt x="9" y="0"/>
                </a:lnTo>
                <a:lnTo>
                  <a:pt x="8" y="0"/>
                </a:lnTo>
                <a:lnTo>
                  <a:pt x="7" y="1"/>
                </a:lnTo>
                <a:lnTo>
                  <a:pt x="6" y="1"/>
                </a:lnTo>
                <a:lnTo>
                  <a:pt x="5" y="2"/>
                </a:lnTo>
                <a:lnTo>
                  <a:pt x="4" y="3"/>
                </a:lnTo>
                <a:lnTo>
                  <a:pt x="4" y="4"/>
                </a:lnTo>
                <a:lnTo>
                  <a:pt x="3" y="5"/>
                </a:lnTo>
                <a:lnTo>
                  <a:pt x="1" y="6"/>
                </a:lnTo>
                <a:lnTo>
                  <a:pt x="1" y="7"/>
                </a:lnTo>
                <a:lnTo>
                  <a:pt x="1" y="8"/>
                </a:lnTo>
                <a:lnTo>
                  <a:pt x="0" y="9"/>
                </a:lnTo>
                <a:lnTo>
                  <a:pt x="0" y="11"/>
                </a:lnTo>
                <a:lnTo>
                  <a:pt x="0" y="12"/>
                </a:lnTo>
                <a:lnTo>
                  <a:pt x="0" y="13"/>
                </a:lnTo>
                <a:lnTo>
                  <a:pt x="0" y="14"/>
                </a:lnTo>
                <a:lnTo>
                  <a:pt x="0" y="16"/>
                </a:lnTo>
                <a:lnTo>
                  <a:pt x="0" y="17"/>
                </a:lnTo>
                <a:lnTo>
                  <a:pt x="0" y="18"/>
                </a:lnTo>
                <a:lnTo>
                  <a:pt x="0" y="19"/>
                </a:lnTo>
                <a:lnTo>
                  <a:pt x="1" y="22"/>
                </a:lnTo>
                <a:lnTo>
                  <a:pt x="1" y="23"/>
                </a:lnTo>
                <a:lnTo>
                  <a:pt x="1" y="24"/>
                </a:lnTo>
                <a:lnTo>
                  <a:pt x="3" y="24"/>
                </a:lnTo>
                <a:lnTo>
                  <a:pt x="4" y="25"/>
                </a:lnTo>
                <a:lnTo>
                  <a:pt x="4" y="26"/>
                </a:lnTo>
                <a:lnTo>
                  <a:pt x="5" y="27"/>
                </a:lnTo>
                <a:lnTo>
                  <a:pt x="6" y="28"/>
                </a:lnTo>
                <a:lnTo>
                  <a:pt x="7" y="28"/>
                </a:lnTo>
                <a:lnTo>
                  <a:pt x="8" y="29"/>
                </a:lnTo>
                <a:lnTo>
                  <a:pt x="9" y="29"/>
                </a:lnTo>
                <a:lnTo>
                  <a:pt x="10" y="29"/>
                </a:lnTo>
                <a:lnTo>
                  <a:pt x="10" y="29"/>
                </a:lnTo>
                <a:lnTo>
                  <a:pt x="11" y="29"/>
                </a:lnTo>
                <a:lnTo>
                  <a:pt x="12"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5" name="Line 473"/>
          <p:cNvSpPr>
            <a:spLocks noChangeShapeType="1"/>
          </p:cNvSpPr>
          <p:nvPr/>
        </p:nvSpPr>
        <p:spPr bwMode="auto">
          <a:xfrm>
            <a:off x="3202115" y="4924046"/>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6" name="Line 474"/>
          <p:cNvSpPr>
            <a:spLocks noChangeShapeType="1"/>
          </p:cNvSpPr>
          <p:nvPr/>
        </p:nvSpPr>
        <p:spPr bwMode="auto">
          <a:xfrm>
            <a:off x="3174803" y="4955454"/>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7" name="Freeform 475"/>
          <p:cNvSpPr>
            <a:spLocks/>
          </p:cNvSpPr>
          <p:nvPr/>
        </p:nvSpPr>
        <p:spPr bwMode="auto">
          <a:xfrm>
            <a:off x="1728467" y="5701159"/>
            <a:ext cx="279945" cy="293601"/>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8" name="Rectangle 476"/>
          <p:cNvSpPr>
            <a:spLocks noChangeArrowheads="1"/>
          </p:cNvSpPr>
          <p:nvPr/>
        </p:nvSpPr>
        <p:spPr bwMode="auto">
          <a:xfrm>
            <a:off x="1754413" y="5791288"/>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89" name="Rectangle 477"/>
          <p:cNvSpPr>
            <a:spLocks noChangeArrowheads="1"/>
          </p:cNvSpPr>
          <p:nvPr/>
        </p:nvSpPr>
        <p:spPr bwMode="auto">
          <a:xfrm>
            <a:off x="1791284" y="5836353"/>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0" name="Rectangle 478"/>
          <p:cNvSpPr>
            <a:spLocks noChangeArrowheads="1"/>
          </p:cNvSpPr>
          <p:nvPr/>
        </p:nvSpPr>
        <p:spPr bwMode="auto">
          <a:xfrm>
            <a:off x="1908724" y="5832256"/>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1" name="Freeform 479"/>
          <p:cNvSpPr>
            <a:spLocks/>
          </p:cNvSpPr>
          <p:nvPr/>
        </p:nvSpPr>
        <p:spPr bwMode="auto">
          <a:xfrm>
            <a:off x="1851370" y="5901901"/>
            <a:ext cx="10925" cy="13656"/>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2 h 30"/>
              <a:gd name="T14" fmla="*/ 14 w 23"/>
              <a:gd name="T15" fmla="*/ 0 h 30"/>
              <a:gd name="T16" fmla="*/ 12 w 23"/>
              <a:gd name="T17" fmla="*/ 0 h 30"/>
              <a:gd name="T18" fmla="*/ 10 w 23"/>
              <a:gd name="T19" fmla="*/ 0 h 30"/>
              <a:gd name="T20" fmla="*/ 8 w 23"/>
              <a:gd name="T21" fmla="*/ 0 h 30"/>
              <a:gd name="T22" fmla="*/ 6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19" y="6"/>
                </a:lnTo>
                <a:lnTo>
                  <a:pt x="18" y="5"/>
                </a:lnTo>
                <a:lnTo>
                  <a:pt x="18" y="4"/>
                </a:lnTo>
                <a:lnTo>
                  <a:pt x="17" y="3"/>
                </a:lnTo>
                <a:lnTo>
                  <a:pt x="16" y="2"/>
                </a:lnTo>
                <a:lnTo>
                  <a:pt x="16" y="2"/>
                </a:lnTo>
                <a:lnTo>
                  <a:pt x="15" y="0"/>
                </a:lnTo>
                <a:lnTo>
                  <a:pt x="14" y="0"/>
                </a:lnTo>
                <a:lnTo>
                  <a:pt x="13" y="0"/>
                </a:lnTo>
                <a:lnTo>
                  <a:pt x="12" y="0"/>
                </a:lnTo>
                <a:lnTo>
                  <a:pt x="11" y="0"/>
                </a:lnTo>
                <a:lnTo>
                  <a:pt x="10" y="0"/>
                </a:lnTo>
                <a:lnTo>
                  <a:pt x="10" y="0"/>
                </a:lnTo>
                <a:lnTo>
                  <a:pt x="8" y="0"/>
                </a:lnTo>
                <a:lnTo>
                  <a:pt x="7" y="0"/>
                </a:lnTo>
                <a:lnTo>
                  <a:pt x="6" y="2"/>
                </a:lnTo>
                <a:lnTo>
                  <a:pt x="5"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5"/>
                </a:lnTo>
                <a:lnTo>
                  <a:pt x="21" y="25"/>
                </a:lnTo>
                <a:lnTo>
                  <a:pt x="21" y="24"/>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2" name="Line 480"/>
          <p:cNvSpPr>
            <a:spLocks noChangeShapeType="1"/>
          </p:cNvSpPr>
          <p:nvPr/>
        </p:nvSpPr>
        <p:spPr bwMode="auto">
          <a:xfrm>
            <a:off x="1934671" y="5833622"/>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3" name="Line 481"/>
          <p:cNvSpPr>
            <a:spLocks noChangeShapeType="1"/>
          </p:cNvSpPr>
          <p:nvPr/>
        </p:nvSpPr>
        <p:spPr bwMode="auto">
          <a:xfrm>
            <a:off x="1908724" y="5865030"/>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4" name="Freeform 482"/>
          <p:cNvSpPr>
            <a:spLocks/>
          </p:cNvSpPr>
          <p:nvPr/>
        </p:nvSpPr>
        <p:spPr bwMode="auto">
          <a:xfrm>
            <a:off x="1478565" y="4137564"/>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5 h 643"/>
              <a:gd name="T14" fmla="*/ 56 w 615"/>
              <a:gd name="T15" fmla="*/ 615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5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5" name="Rectangle 483"/>
          <p:cNvSpPr>
            <a:spLocks noChangeArrowheads="1"/>
          </p:cNvSpPr>
          <p:nvPr/>
        </p:nvSpPr>
        <p:spPr bwMode="auto">
          <a:xfrm>
            <a:off x="1504511" y="4226327"/>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6" name="Rectangle 484"/>
          <p:cNvSpPr>
            <a:spLocks noChangeArrowheads="1"/>
          </p:cNvSpPr>
          <p:nvPr/>
        </p:nvSpPr>
        <p:spPr bwMode="auto">
          <a:xfrm>
            <a:off x="1542747" y="4271392"/>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7" name="Rectangle 485"/>
          <p:cNvSpPr>
            <a:spLocks noChangeArrowheads="1"/>
          </p:cNvSpPr>
          <p:nvPr/>
        </p:nvSpPr>
        <p:spPr bwMode="auto">
          <a:xfrm>
            <a:off x="1658822" y="4268660"/>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8" name="Freeform 486"/>
          <p:cNvSpPr>
            <a:spLocks/>
          </p:cNvSpPr>
          <p:nvPr/>
        </p:nvSpPr>
        <p:spPr bwMode="auto">
          <a:xfrm>
            <a:off x="1601468" y="433830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9" y="5"/>
                </a:lnTo>
                <a:lnTo>
                  <a:pt x="19" y="4"/>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3" y="4"/>
                </a:lnTo>
                <a:lnTo>
                  <a:pt x="3" y="5"/>
                </a:lnTo>
                <a:lnTo>
                  <a:pt x="2" y="6"/>
                </a:lnTo>
                <a:lnTo>
                  <a:pt x="1" y="7"/>
                </a:lnTo>
                <a:lnTo>
                  <a:pt x="1" y="8"/>
                </a:lnTo>
                <a:lnTo>
                  <a:pt x="1" y="9"/>
                </a:lnTo>
                <a:lnTo>
                  <a:pt x="0" y="10"/>
                </a:lnTo>
                <a:lnTo>
                  <a:pt x="0" y="11"/>
                </a:lnTo>
                <a:lnTo>
                  <a:pt x="0" y="12"/>
                </a:lnTo>
                <a:lnTo>
                  <a:pt x="0" y="13"/>
                </a:lnTo>
                <a:lnTo>
                  <a:pt x="0" y="15"/>
                </a:lnTo>
                <a:lnTo>
                  <a:pt x="0" y="17"/>
                </a:lnTo>
                <a:lnTo>
                  <a:pt x="0" y="18"/>
                </a:lnTo>
                <a:lnTo>
                  <a:pt x="0" y="19"/>
                </a:lnTo>
                <a:lnTo>
                  <a:pt x="0" y="20"/>
                </a:lnTo>
                <a:lnTo>
                  <a:pt x="1" y="22"/>
                </a:lnTo>
                <a:lnTo>
                  <a:pt x="1" y="23"/>
                </a:lnTo>
                <a:lnTo>
                  <a:pt x="1" y="24"/>
                </a:lnTo>
                <a:lnTo>
                  <a:pt x="2" y="24"/>
                </a:lnTo>
                <a:lnTo>
                  <a:pt x="3" y="25"/>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7"/>
                </a:lnTo>
                <a:lnTo>
                  <a:pt x="19" y="25"/>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499" name="Line 487"/>
          <p:cNvSpPr>
            <a:spLocks noChangeShapeType="1"/>
          </p:cNvSpPr>
          <p:nvPr/>
        </p:nvSpPr>
        <p:spPr bwMode="auto">
          <a:xfrm>
            <a:off x="1684768" y="4268660"/>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0" name="Line 488"/>
          <p:cNvSpPr>
            <a:spLocks noChangeShapeType="1"/>
          </p:cNvSpPr>
          <p:nvPr/>
        </p:nvSpPr>
        <p:spPr bwMode="auto">
          <a:xfrm>
            <a:off x="1658822" y="4301434"/>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501" name="Group 489"/>
          <p:cNvGrpSpPr>
            <a:grpSpLocks/>
          </p:cNvGrpSpPr>
          <p:nvPr/>
        </p:nvGrpSpPr>
        <p:grpSpPr bwMode="auto">
          <a:xfrm>
            <a:off x="1131706" y="2897612"/>
            <a:ext cx="279945" cy="292235"/>
            <a:chOff x="263" y="1719"/>
            <a:chExt cx="205" cy="214"/>
          </a:xfrm>
        </p:grpSpPr>
        <p:sp>
          <p:nvSpPr>
            <p:cNvPr id="502" name="Freeform 490"/>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3" name="Rectangle 491"/>
            <p:cNvSpPr>
              <a:spLocks noChangeArrowheads="1"/>
            </p:cNvSpPr>
            <p:nvPr/>
          </p:nvSpPr>
          <p:spPr bwMode="auto">
            <a:xfrm>
              <a:off x="282" y="1784"/>
              <a:ext cx="170" cy="13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4" name="Rectangle 492"/>
            <p:cNvSpPr>
              <a:spLocks noChangeArrowheads="1"/>
            </p:cNvSpPr>
            <p:nvPr/>
          </p:nvSpPr>
          <p:spPr bwMode="auto">
            <a:xfrm>
              <a:off x="309" y="1817"/>
              <a:ext cx="60" cy="10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5" name="Rectangle 493"/>
            <p:cNvSpPr>
              <a:spLocks noChangeArrowheads="1"/>
            </p:cNvSpPr>
            <p:nvPr/>
          </p:nvSpPr>
          <p:spPr bwMode="auto">
            <a:xfrm>
              <a:off x="395" y="1815"/>
              <a:ext cx="40" cy="50"/>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6" name="Freeform 494"/>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7" name="Line 495"/>
            <p:cNvSpPr>
              <a:spLocks noChangeShapeType="1"/>
            </p:cNvSpPr>
            <p:nvPr/>
          </p:nvSpPr>
          <p:spPr bwMode="auto">
            <a:xfrm>
              <a:off x="414" y="1815"/>
              <a:ext cx="1" cy="50"/>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08" name="Line 496"/>
            <p:cNvSpPr>
              <a:spLocks noChangeShapeType="1"/>
            </p:cNvSpPr>
            <p:nvPr/>
          </p:nvSpPr>
          <p:spPr bwMode="auto">
            <a:xfrm>
              <a:off x="395" y="1839"/>
              <a:ext cx="39" cy="1"/>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509" name="Freeform 497"/>
          <p:cNvSpPr>
            <a:spLocks/>
          </p:cNvSpPr>
          <p:nvPr/>
        </p:nvSpPr>
        <p:spPr bwMode="auto">
          <a:xfrm>
            <a:off x="2196863" y="4756174"/>
            <a:ext cx="279945" cy="293601"/>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0" name="Rectangle 498"/>
          <p:cNvSpPr>
            <a:spLocks noChangeArrowheads="1"/>
          </p:cNvSpPr>
          <p:nvPr/>
        </p:nvSpPr>
        <p:spPr bwMode="auto">
          <a:xfrm>
            <a:off x="2222809" y="4844938"/>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1" name="Rectangle 499"/>
          <p:cNvSpPr>
            <a:spLocks noChangeArrowheads="1"/>
          </p:cNvSpPr>
          <p:nvPr/>
        </p:nvSpPr>
        <p:spPr bwMode="auto">
          <a:xfrm>
            <a:off x="2259680" y="4891367"/>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2" name="Rectangle 500"/>
          <p:cNvSpPr>
            <a:spLocks noChangeArrowheads="1"/>
          </p:cNvSpPr>
          <p:nvPr/>
        </p:nvSpPr>
        <p:spPr bwMode="auto">
          <a:xfrm>
            <a:off x="2375754" y="4887270"/>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3" name="Freeform 501"/>
          <p:cNvSpPr>
            <a:spLocks/>
          </p:cNvSpPr>
          <p:nvPr/>
        </p:nvSpPr>
        <p:spPr bwMode="auto">
          <a:xfrm>
            <a:off x="2319766" y="4956916"/>
            <a:ext cx="9559" cy="13656"/>
          </a:xfrm>
          <a:custGeom>
            <a:avLst/>
            <a:gdLst>
              <a:gd name="T0" fmla="*/ 23 w 23"/>
              <a:gd name="T1" fmla="*/ 13 h 30"/>
              <a:gd name="T2" fmla="*/ 23 w 23"/>
              <a:gd name="T3" fmla="*/ 11 h 30"/>
              <a:gd name="T4" fmla="*/ 21 w 23"/>
              <a:gd name="T5" fmla="*/ 9 h 30"/>
              <a:gd name="T6" fmla="*/ 21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19" y="6"/>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6"/>
                </a:lnTo>
                <a:lnTo>
                  <a:pt x="18" y="25"/>
                </a:lnTo>
                <a:lnTo>
                  <a:pt x="19"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4" name="Line 502"/>
          <p:cNvSpPr>
            <a:spLocks noChangeShapeType="1"/>
          </p:cNvSpPr>
          <p:nvPr/>
        </p:nvSpPr>
        <p:spPr bwMode="auto">
          <a:xfrm>
            <a:off x="2403066" y="4888636"/>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5" name="Line 503"/>
          <p:cNvSpPr>
            <a:spLocks noChangeShapeType="1"/>
          </p:cNvSpPr>
          <p:nvPr/>
        </p:nvSpPr>
        <p:spPr bwMode="auto">
          <a:xfrm>
            <a:off x="2375754" y="4920044"/>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6" name="Freeform 504"/>
          <p:cNvSpPr>
            <a:spLocks/>
          </p:cNvSpPr>
          <p:nvPr/>
        </p:nvSpPr>
        <p:spPr bwMode="auto">
          <a:xfrm>
            <a:off x="2548473" y="1628800"/>
            <a:ext cx="279945" cy="293600"/>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5 h 643"/>
              <a:gd name="T14" fmla="*/ 56 w 615"/>
              <a:gd name="T15" fmla="*/ 615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5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7" name="Rectangle 505"/>
          <p:cNvSpPr>
            <a:spLocks noChangeArrowheads="1"/>
          </p:cNvSpPr>
          <p:nvPr/>
        </p:nvSpPr>
        <p:spPr bwMode="auto">
          <a:xfrm>
            <a:off x="2574420" y="1717563"/>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8" name="Rectangle 506"/>
          <p:cNvSpPr>
            <a:spLocks noChangeArrowheads="1"/>
          </p:cNvSpPr>
          <p:nvPr/>
        </p:nvSpPr>
        <p:spPr bwMode="auto">
          <a:xfrm>
            <a:off x="2612656" y="1763993"/>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19" name="Rectangle 507"/>
          <p:cNvSpPr>
            <a:spLocks noChangeArrowheads="1"/>
          </p:cNvSpPr>
          <p:nvPr/>
        </p:nvSpPr>
        <p:spPr bwMode="auto">
          <a:xfrm>
            <a:off x="2728731" y="1759896"/>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0" name="Freeform 508"/>
          <p:cNvSpPr>
            <a:spLocks/>
          </p:cNvSpPr>
          <p:nvPr/>
        </p:nvSpPr>
        <p:spPr bwMode="auto">
          <a:xfrm>
            <a:off x="2671376" y="1829541"/>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9" y="5"/>
                </a:lnTo>
                <a:lnTo>
                  <a:pt x="19" y="4"/>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5" y="2"/>
                </a:lnTo>
                <a:lnTo>
                  <a:pt x="3" y="4"/>
                </a:lnTo>
                <a:lnTo>
                  <a:pt x="3" y="5"/>
                </a:lnTo>
                <a:lnTo>
                  <a:pt x="2" y="6"/>
                </a:lnTo>
                <a:lnTo>
                  <a:pt x="1" y="7"/>
                </a:lnTo>
                <a:lnTo>
                  <a:pt x="1" y="8"/>
                </a:lnTo>
                <a:lnTo>
                  <a:pt x="1" y="9"/>
                </a:lnTo>
                <a:lnTo>
                  <a:pt x="0" y="10"/>
                </a:lnTo>
                <a:lnTo>
                  <a:pt x="0" y="11"/>
                </a:lnTo>
                <a:lnTo>
                  <a:pt x="0" y="12"/>
                </a:lnTo>
                <a:lnTo>
                  <a:pt x="0" y="13"/>
                </a:lnTo>
                <a:lnTo>
                  <a:pt x="0" y="15"/>
                </a:lnTo>
                <a:lnTo>
                  <a:pt x="0" y="17"/>
                </a:lnTo>
                <a:lnTo>
                  <a:pt x="0" y="18"/>
                </a:lnTo>
                <a:lnTo>
                  <a:pt x="0" y="19"/>
                </a:lnTo>
                <a:lnTo>
                  <a:pt x="0" y="20"/>
                </a:lnTo>
                <a:lnTo>
                  <a:pt x="1" y="22"/>
                </a:lnTo>
                <a:lnTo>
                  <a:pt x="1" y="23"/>
                </a:lnTo>
                <a:lnTo>
                  <a:pt x="1" y="24"/>
                </a:lnTo>
                <a:lnTo>
                  <a:pt x="2" y="24"/>
                </a:lnTo>
                <a:lnTo>
                  <a:pt x="3" y="26"/>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8"/>
                </a:lnTo>
                <a:lnTo>
                  <a:pt x="19" y="27"/>
                </a:lnTo>
                <a:lnTo>
                  <a:pt x="19" y="26"/>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1" name="Line 509"/>
          <p:cNvSpPr>
            <a:spLocks noChangeShapeType="1"/>
          </p:cNvSpPr>
          <p:nvPr/>
        </p:nvSpPr>
        <p:spPr bwMode="auto">
          <a:xfrm>
            <a:off x="2754677" y="1761261"/>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2" name="Line 510"/>
          <p:cNvSpPr>
            <a:spLocks noChangeShapeType="1"/>
          </p:cNvSpPr>
          <p:nvPr/>
        </p:nvSpPr>
        <p:spPr bwMode="auto">
          <a:xfrm>
            <a:off x="2728731" y="1792670"/>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3" name="Freeform 511"/>
          <p:cNvSpPr>
            <a:spLocks/>
          </p:cNvSpPr>
          <p:nvPr/>
        </p:nvSpPr>
        <p:spPr bwMode="auto">
          <a:xfrm>
            <a:off x="2699792" y="2128653"/>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5 h 643"/>
              <a:gd name="T14" fmla="*/ 56 w 614"/>
              <a:gd name="T15" fmla="*/ 615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5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5"/>
                </a:lnTo>
                <a:lnTo>
                  <a:pt x="56" y="615"/>
                </a:lnTo>
                <a:lnTo>
                  <a:pt x="56" y="195"/>
                </a:lnTo>
                <a:lnTo>
                  <a:pt x="558"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4" name="Rectangle 512"/>
          <p:cNvSpPr>
            <a:spLocks noChangeArrowheads="1"/>
          </p:cNvSpPr>
          <p:nvPr/>
        </p:nvSpPr>
        <p:spPr bwMode="auto">
          <a:xfrm>
            <a:off x="2725738" y="2217417"/>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5" name="Rectangle 513"/>
          <p:cNvSpPr>
            <a:spLocks noChangeArrowheads="1"/>
          </p:cNvSpPr>
          <p:nvPr/>
        </p:nvSpPr>
        <p:spPr bwMode="auto">
          <a:xfrm>
            <a:off x="2762609" y="2262481"/>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6" name="Rectangle 514"/>
          <p:cNvSpPr>
            <a:spLocks noChangeArrowheads="1"/>
          </p:cNvSpPr>
          <p:nvPr/>
        </p:nvSpPr>
        <p:spPr bwMode="auto">
          <a:xfrm>
            <a:off x="2878683" y="2259750"/>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7" name="Freeform 515"/>
          <p:cNvSpPr>
            <a:spLocks/>
          </p:cNvSpPr>
          <p:nvPr/>
        </p:nvSpPr>
        <p:spPr bwMode="auto">
          <a:xfrm>
            <a:off x="2821329" y="232939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5 w 23"/>
              <a:gd name="T15" fmla="*/ 0 h 30"/>
              <a:gd name="T16" fmla="*/ 13 w 23"/>
              <a:gd name="T17" fmla="*/ 0 h 30"/>
              <a:gd name="T18" fmla="*/ 10 w 23"/>
              <a:gd name="T19" fmla="*/ 0 h 30"/>
              <a:gd name="T20" fmla="*/ 9 w 23"/>
              <a:gd name="T21" fmla="*/ 0 h 30"/>
              <a:gd name="T22" fmla="*/ 7 w 23"/>
              <a:gd name="T23" fmla="*/ 1 h 30"/>
              <a:gd name="T24" fmla="*/ 5 w 23"/>
              <a:gd name="T25" fmla="*/ 2 h 30"/>
              <a:gd name="T26" fmla="*/ 4 w 23"/>
              <a:gd name="T27" fmla="*/ 5 h 30"/>
              <a:gd name="T28" fmla="*/ 2 w 23"/>
              <a:gd name="T29" fmla="*/ 7 h 30"/>
              <a:gd name="T30" fmla="*/ 2 w 23"/>
              <a:gd name="T31" fmla="*/ 9 h 30"/>
              <a:gd name="T32" fmla="*/ 0 w 23"/>
              <a:gd name="T33" fmla="*/ 11 h 30"/>
              <a:gd name="T34" fmla="*/ 0 w 23"/>
              <a:gd name="T35" fmla="*/ 13 h 30"/>
              <a:gd name="T36" fmla="*/ 0 w 23"/>
              <a:gd name="T37" fmla="*/ 17 h 30"/>
              <a:gd name="T38" fmla="*/ 0 w 23"/>
              <a:gd name="T39" fmla="*/ 19 h 30"/>
              <a:gd name="T40" fmla="*/ 2 w 23"/>
              <a:gd name="T41" fmla="*/ 22 h 30"/>
              <a:gd name="T42" fmla="*/ 2 w 23"/>
              <a:gd name="T43" fmla="*/ 24 h 30"/>
              <a:gd name="T44" fmla="*/ 4 w 23"/>
              <a:gd name="T45" fmla="*/ 26 h 30"/>
              <a:gd name="T46" fmla="*/ 5 w 23"/>
              <a:gd name="T47" fmla="*/ 28 h 30"/>
              <a:gd name="T48" fmla="*/ 7 w 23"/>
              <a:gd name="T49" fmla="*/ 29 h 30"/>
              <a:gd name="T50" fmla="*/ 9 w 23"/>
              <a:gd name="T51" fmla="*/ 30 h 30"/>
              <a:gd name="T52" fmla="*/ 10 w 23"/>
              <a:gd name="T53" fmla="*/ 30 h 30"/>
              <a:gd name="T54" fmla="*/ 13 w 23"/>
              <a:gd name="T55" fmla="*/ 30 h 30"/>
              <a:gd name="T56" fmla="*/ 15 w 23"/>
              <a:gd name="T57" fmla="*/ 30 h 30"/>
              <a:gd name="T58" fmla="*/ 17 w 23"/>
              <a:gd name="T59" fmla="*/ 29 h 30"/>
              <a:gd name="T60" fmla="*/ 18 w 23"/>
              <a:gd name="T61" fmla="*/ 28 h 30"/>
              <a:gd name="T62" fmla="*/ 19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3"/>
                </a:lnTo>
                <a:lnTo>
                  <a:pt x="23" y="12"/>
                </a:lnTo>
                <a:lnTo>
                  <a:pt x="23" y="11"/>
                </a:lnTo>
                <a:lnTo>
                  <a:pt x="22" y="10"/>
                </a:lnTo>
                <a:lnTo>
                  <a:pt x="21" y="9"/>
                </a:lnTo>
                <a:lnTo>
                  <a:pt x="21" y="8"/>
                </a:lnTo>
                <a:lnTo>
                  <a:pt x="21" y="7"/>
                </a:lnTo>
                <a:lnTo>
                  <a:pt x="20" y="6"/>
                </a:lnTo>
                <a:lnTo>
                  <a:pt x="19" y="5"/>
                </a:lnTo>
                <a:lnTo>
                  <a:pt x="19" y="4"/>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4"/>
                </a:lnTo>
                <a:lnTo>
                  <a:pt x="4" y="5"/>
                </a:lnTo>
                <a:lnTo>
                  <a:pt x="3" y="6"/>
                </a:lnTo>
                <a:lnTo>
                  <a:pt x="2" y="7"/>
                </a:lnTo>
                <a:lnTo>
                  <a:pt x="2" y="8"/>
                </a:lnTo>
                <a:lnTo>
                  <a:pt x="2" y="9"/>
                </a:lnTo>
                <a:lnTo>
                  <a:pt x="0" y="10"/>
                </a:lnTo>
                <a:lnTo>
                  <a:pt x="0" y="11"/>
                </a:lnTo>
                <a:lnTo>
                  <a:pt x="0" y="12"/>
                </a:lnTo>
                <a:lnTo>
                  <a:pt x="0" y="13"/>
                </a:lnTo>
                <a:lnTo>
                  <a:pt x="0" y="15"/>
                </a:lnTo>
                <a:lnTo>
                  <a:pt x="0" y="17"/>
                </a:lnTo>
                <a:lnTo>
                  <a:pt x="0" y="18"/>
                </a:lnTo>
                <a:lnTo>
                  <a:pt x="0" y="19"/>
                </a:lnTo>
                <a:lnTo>
                  <a:pt x="0" y="20"/>
                </a:lnTo>
                <a:lnTo>
                  <a:pt x="2" y="22"/>
                </a:lnTo>
                <a:lnTo>
                  <a:pt x="2" y="23"/>
                </a:lnTo>
                <a:lnTo>
                  <a:pt x="2" y="24"/>
                </a:lnTo>
                <a:lnTo>
                  <a:pt x="3" y="24"/>
                </a:lnTo>
                <a:lnTo>
                  <a:pt x="4" y="26"/>
                </a:lnTo>
                <a:lnTo>
                  <a:pt x="4" y="27"/>
                </a:lnTo>
                <a:lnTo>
                  <a:pt x="5" y="28"/>
                </a:lnTo>
                <a:lnTo>
                  <a:pt x="6" y="29"/>
                </a:lnTo>
                <a:lnTo>
                  <a:pt x="7" y="29"/>
                </a:lnTo>
                <a:lnTo>
                  <a:pt x="8" y="30"/>
                </a:lnTo>
                <a:lnTo>
                  <a:pt x="9" y="30"/>
                </a:lnTo>
                <a:lnTo>
                  <a:pt x="10" y="30"/>
                </a:lnTo>
                <a:lnTo>
                  <a:pt x="10" y="30"/>
                </a:lnTo>
                <a:lnTo>
                  <a:pt x="11" y="30"/>
                </a:lnTo>
                <a:lnTo>
                  <a:pt x="13" y="30"/>
                </a:lnTo>
                <a:lnTo>
                  <a:pt x="14" y="30"/>
                </a:lnTo>
                <a:lnTo>
                  <a:pt x="15" y="30"/>
                </a:lnTo>
                <a:lnTo>
                  <a:pt x="16" y="30"/>
                </a:lnTo>
                <a:lnTo>
                  <a:pt x="17" y="29"/>
                </a:lnTo>
                <a:lnTo>
                  <a:pt x="17" y="29"/>
                </a:lnTo>
                <a:lnTo>
                  <a:pt x="18" y="28"/>
                </a:lnTo>
                <a:lnTo>
                  <a:pt x="19" y="27"/>
                </a:lnTo>
                <a:lnTo>
                  <a:pt x="19" y="26"/>
                </a:lnTo>
                <a:lnTo>
                  <a:pt x="20"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8" name="Line 516"/>
          <p:cNvSpPr>
            <a:spLocks noChangeShapeType="1"/>
          </p:cNvSpPr>
          <p:nvPr/>
        </p:nvSpPr>
        <p:spPr bwMode="auto">
          <a:xfrm>
            <a:off x="2905995" y="2259750"/>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29" name="Line 517"/>
          <p:cNvSpPr>
            <a:spLocks noChangeShapeType="1"/>
          </p:cNvSpPr>
          <p:nvPr/>
        </p:nvSpPr>
        <p:spPr bwMode="auto">
          <a:xfrm>
            <a:off x="2878683" y="2292524"/>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0" name="Freeform 518"/>
          <p:cNvSpPr>
            <a:spLocks/>
          </p:cNvSpPr>
          <p:nvPr/>
        </p:nvSpPr>
        <p:spPr bwMode="auto">
          <a:xfrm>
            <a:off x="2699792" y="2538463"/>
            <a:ext cx="279945" cy="293601"/>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1" name="Rectangle 519"/>
          <p:cNvSpPr>
            <a:spLocks noChangeArrowheads="1"/>
          </p:cNvSpPr>
          <p:nvPr/>
        </p:nvSpPr>
        <p:spPr bwMode="auto">
          <a:xfrm>
            <a:off x="2725739" y="2628592"/>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2" name="Rectangle 520"/>
          <p:cNvSpPr>
            <a:spLocks noChangeArrowheads="1"/>
          </p:cNvSpPr>
          <p:nvPr/>
        </p:nvSpPr>
        <p:spPr bwMode="auto">
          <a:xfrm>
            <a:off x="2762609" y="2673656"/>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3" name="Rectangle 521"/>
          <p:cNvSpPr>
            <a:spLocks noChangeArrowheads="1"/>
          </p:cNvSpPr>
          <p:nvPr/>
        </p:nvSpPr>
        <p:spPr bwMode="auto">
          <a:xfrm>
            <a:off x="2880050" y="2669559"/>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4" name="Freeform 522"/>
          <p:cNvSpPr>
            <a:spLocks/>
          </p:cNvSpPr>
          <p:nvPr/>
        </p:nvSpPr>
        <p:spPr bwMode="auto">
          <a:xfrm>
            <a:off x="2822695" y="2739205"/>
            <a:ext cx="10925" cy="13656"/>
          </a:xfrm>
          <a:custGeom>
            <a:avLst/>
            <a:gdLst>
              <a:gd name="T0" fmla="*/ 23 w 23"/>
              <a:gd name="T1" fmla="*/ 14 h 30"/>
              <a:gd name="T2" fmla="*/ 23 w 23"/>
              <a:gd name="T3" fmla="*/ 11 h 30"/>
              <a:gd name="T4" fmla="*/ 20 w 23"/>
              <a:gd name="T5" fmla="*/ 9 h 30"/>
              <a:gd name="T6" fmla="*/ 20 w 23"/>
              <a:gd name="T7" fmla="*/ 7 h 30"/>
              <a:gd name="T8" fmla="*/ 18 w 23"/>
              <a:gd name="T9" fmla="*/ 5 h 30"/>
              <a:gd name="T10" fmla="*/ 17 w 23"/>
              <a:gd name="T11" fmla="*/ 3 h 30"/>
              <a:gd name="T12" fmla="*/ 16 w 23"/>
              <a:gd name="T13" fmla="*/ 2 h 30"/>
              <a:gd name="T14" fmla="*/ 14 w 23"/>
              <a:gd name="T15" fmla="*/ 0 h 30"/>
              <a:gd name="T16" fmla="*/ 12 w 23"/>
              <a:gd name="T17" fmla="*/ 0 h 30"/>
              <a:gd name="T18" fmla="*/ 9 w 23"/>
              <a:gd name="T19" fmla="*/ 0 h 30"/>
              <a:gd name="T20" fmla="*/ 8 w 23"/>
              <a:gd name="T21" fmla="*/ 0 h 30"/>
              <a:gd name="T22" fmla="*/ 6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8 w 23"/>
              <a:gd name="T51" fmla="*/ 30 h 30"/>
              <a:gd name="T52" fmla="*/ 9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0 w 23"/>
              <a:gd name="T65" fmla="*/ 25 h 30"/>
              <a:gd name="T66" fmla="*/ 20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0" y="9"/>
                </a:lnTo>
                <a:lnTo>
                  <a:pt x="20" y="8"/>
                </a:lnTo>
                <a:lnTo>
                  <a:pt x="20" y="7"/>
                </a:lnTo>
                <a:lnTo>
                  <a:pt x="19" y="6"/>
                </a:lnTo>
                <a:lnTo>
                  <a:pt x="18" y="5"/>
                </a:lnTo>
                <a:lnTo>
                  <a:pt x="18" y="4"/>
                </a:lnTo>
                <a:lnTo>
                  <a:pt x="17" y="3"/>
                </a:lnTo>
                <a:lnTo>
                  <a:pt x="16" y="2"/>
                </a:lnTo>
                <a:lnTo>
                  <a:pt x="16" y="2"/>
                </a:lnTo>
                <a:lnTo>
                  <a:pt x="15" y="0"/>
                </a:lnTo>
                <a:lnTo>
                  <a:pt x="14" y="0"/>
                </a:lnTo>
                <a:lnTo>
                  <a:pt x="13" y="0"/>
                </a:lnTo>
                <a:lnTo>
                  <a:pt x="12" y="0"/>
                </a:lnTo>
                <a:lnTo>
                  <a:pt x="11" y="0"/>
                </a:lnTo>
                <a:lnTo>
                  <a:pt x="9" y="0"/>
                </a:lnTo>
                <a:lnTo>
                  <a:pt x="9" y="0"/>
                </a:lnTo>
                <a:lnTo>
                  <a:pt x="8" y="0"/>
                </a:lnTo>
                <a:lnTo>
                  <a:pt x="7" y="0"/>
                </a:lnTo>
                <a:lnTo>
                  <a:pt x="6" y="2"/>
                </a:lnTo>
                <a:lnTo>
                  <a:pt x="5"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5" y="29"/>
                </a:lnTo>
                <a:lnTo>
                  <a:pt x="6" y="29"/>
                </a:lnTo>
                <a:lnTo>
                  <a:pt x="7" y="30"/>
                </a:lnTo>
                <a:lnTo>
                  <a:pt x="8" y="30"/>
                </a:lnTo>
                <a:lnTo>
                  <a:pt x="9" y="30"/>
                </a:lnTo>
                <a:lnTo>
                  <a:pt x="9" y="30"/>
                </a:lnTo>
                <a:lnTo>
                  <a:pt x="11" y="30"/>
                </a:lnTo>
                <a:lnTo>
                  <a:pt x="12" y="30"/>
                </a:lnTo>
                <a:lnTo>
                  <a:pt x="13" y="30"/>
                </a:lnTo>
                <a:lnTo>
                  <a:pt x="14" y="30"/>
                </a:lnTo>
                <a:lnTo>
                  <a:pt x="15" y="30"/>
                </a:lnTo>
                <a:lnTo>
                  <a:pt x="16" y="29"/>
                </a:lnTo>
                <a:lnTo>
                  <a:pt x="16" y="29"/>
                </a:lnTo>
                <a:lnTo>
                  <a:pt x="17" y="28"/>
                </a:lnTo>
                <a:lnTo>
                  <a:pt x="18" y="27"/>
                </a:lnTo>
                <a:lnTo>
                  <a:pt x="18" y="26"/>
                </a:lnTo>
                <a:lnTo>
                  <a:pt x="19" y="25"/>
                </a:lnTo>
                <a:lnTo>
                  <a:pt x="20" y="25"/>
                </a:lnTo>
                <a:lnTo>
                  <a:pt x="20" y="24"/>
                </a:lnTo>
                <a:lnTo>
                  <a:pt x="20"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5" name="Line 523"/>
          <p:cNvSpPr>
            <a:spLocks noChangeShapeType="1"/>
          </p:cNvSpPr>
          <p:nvPr/>
        </p:nvSpPr>
        <p:spPr bwMode="auto">
          <a:xfrm>
            <a:off x="2905996" y="2670925"/>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6" name="Line 524"/>
          <p:cNvSpPr>
            <a:spLocks noChangeShapeType="1"/>
          </p:cNvSpPr>
          <p:nvPr/>
        </p:nvSpPr>
        <p:spPr bwMode="auto">
          <a:xfrm>
            <a:off x="2880050" y="270233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7" name="Freeform 525"/>
          <p:cNvSpPr>
            <a:spLocks/>
          </p:cNvSpPr>
          <p:nvPr/>
        </p:nvSpPr>
        <p:spPr bwMode="auto">
          <a:xfrm>
            <a:off x="2631119" y="3320944"/>
            <a:ext cx="279945" cy="293600"/>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8" name="Rectangle 526"/>
          <p:cNvSpPr>
            <a:spLocks noChangeArrowheads="1"/>
          </p:cNvSpPr>
          <p:nvPr/>
        </p:nvSpPr>
        <p:spPr bwMode="auto">
          <a:xfrm>
            <a:off x="2657065" y="3409707"/>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39" name="Rectangle 527"/>
          <p:cNvSpPr>
            <a:spLocks noChangeArrowheads="1"/>
          </p:cNvSpPr>
          <p:nvPr/>
        </p:nvSpPr>
        <p:spPr bwMode="auto">
          <a:xfrm>
            <a:off x="2695301" y="3456137"/>
            <a:ext cx="80570"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0" name="Rectangle 528"/>
          <p:cNvSpPr>
            <a:spLocks noChangeArrowheads="1"/>
          </p:cNvSpPr>
          <p:nvPr/>
        </p:nvSpPr>
        <p:spPr bwMode="auto">
          <a:xfrm>
            <a:off x="2811377" y="3452040"/>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1" name="Freeform 529"/>
          <p:cNvSpPr>
            <a:spLocks/>
          </p:cNvSpPr>
          <p:nvPr/>
        </p:nvSpPr>
        <p:spPr bwMode="auto">
          <a:xfrm>
            <a:off x="2754022" y="352168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4" y="25"/>
                </a:lnTo>
                <a:lnTo>
                  <a:pt x="4" y="26"/>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2" name="Line 530"/>
          <p:cNvSpPr>
            <a:spLocks noChangeShapeType="1"/>
          </p:cNvSpPr>
          <p:nvPr/>
        </p:nvSpPr>
        <p:spPr bwMode="auto">
          <a:xfrm>
            <a:off x="2838688" y="3453405"/>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3" name="Line 531"/>
          <p:cNvSpPr>
            <a:spLocks noChangeShapeType="1"/>
          </p:cNvSpPr>
          <p:nvPr/>
        </p:nvSpPr>
        <p:spPr bwMode="auto">
          <a:xfrm>
            <a:off x="2811377" y="3484814"/>
            <a:ext cx="53257"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4" name="Freeform 532"/>
          <p:cNvSpPr>
            <a:spLocks/>
          </p:cNvSpPr>
          <p:nvPr/>
        </p:nvSpPr>
        <p:spPr bwMode="auto">
          <a:xfrm>
            <a:off x="1175405" y="1952627"/>
            <a:ext cx="279945" cy="292235"/>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5" name="Rectangle 533"/>
          <p:cNvSpPr>
            <a:spLocks noChangeArrowheads="1"/>
          </p:cNvSpPr>
          <p:nvPr/>
        </p:nvSpPr>
        <p:spPr bwMode="auto">
          <a:xfrm>
            <a:off x="1201351" y="2041390"/>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6" name="Rectangle 534"/>
          <p:cNvSpPr>
            <a:spLocks noChangeArrowheads="1"/>
          </p:cNvSpPr>
          <p:nvPr/>
        </p:nvSpPr>
        <p:spPr bwMode="auto">
          <a:xfrm>
            <a:off x="1238222" y="2086455"/>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7" name="Rectangle 535"/>
          <p:cNvSpPr>
            <a:spLocks noChangeArrowheads="1"/>
          </p:cNvSpPr>
          <p:nvPr/>
        </p:nvSpPr>
        <p:spPr bwMode="auto">
          <a:xfrm>
            <a:off x="1354296" y="2082357"/>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8" name="Freeform 536"/>
          <p:cNvSpPr>
            <a:spLocks/>
          </p:cNvSpPr>
          <p:nvPr/>
        </p:nvSpPr>
        <p:spPr bwMode="auto">
          <a:xfrm>
            <a:off x="1296942" y="2153368"/>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7 w 23"/>
              <a:gd name="T49" fmla="*/ 28 h 30"/>
              <a:gd name="T50" fmla="*/ 9 w 23"/>
              <a:gd name="T51" fmla="*/ 30 h 30"/>
              <a:gd name="T52" fmla="*/ 10 w 23"/>
              <a:gd name="T53" fmla="*/ 30 h 30"/>
              <a:gd name="T54" fmla="*/ 12 w 23"/>
              <a:gd name="T55" fmla="*/ 30 h 30"/>
              <a:gd name="T56" fmla="*/ 14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6" y="28"/>
                </a:lnTo>
                <a:lnTo>
                  <a:pt x="7" y="28"/>
                </a:lnTo>
                <a:lnTo>
                  <a:pt x="8" y="30"/>
                </a:lnTo>
                <a:lnTo>
                  <a:pt x="9" y="30"/>
                </a:lnTo>
                <a:lnTo>
                  <a:pt x="10" y="30"/>
                </a:lnTo>
                <a:lnTo>
                  <a:pt x="10" y="30"/>
                </a:lnTo>
                <a:lnTo>
                  <a:pt x="11" y="30"/>
                </a:lnTo>
                <a:lnTo>
                  <a:pt x="12" y="30"/>
                </a:lnTo>
                <a:lnTo>
                  <a:pt x="13" y="30"/>
                </a:lnTo>
                <a:lnTo>
                  <a:pt x="14" y="30"/>
                </a:lnTo>
                <a:lnTo>
                  <a:pt x="15"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49" name="Line 537"/>
          <p:cNvSpPr>
            <a:spLocks noChangeShapeType="1"/>
          </p:cNvSpPr>
          <p:nvPr/>
        </p:nvSpPr>
        <p:spPr bwMode="auto">
          <a:xfrm>
            <a:off x="1381608" y="2083723"/>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0" name="Line 538"/>
          <p:cNvSpPr>
            <a:spLocks noChangeShapeType="1"/>
          </p:cNvSpPr>
          <p:nvPr/>
        </p:nvSpPr>
        <p:spPr bwMode="auto">
          <a:xfrm>
            <a:off x="1354296" y="2116497"/>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1" name="Freeform 539"/>
          <p:cNvSpPr>
            <a:spLocks/>
          </p:cNvSpPr>
          <p:nvPr/>
        </p:nvSpPr>
        <p:spPr bwMode="auto">
          <a:xfrm>
            <a:off x="1403648" y="3717032"/>
            <a:ext cx="279945" cy="293600"/>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2" name="Rectangle 540"/>
          <p:cNvSpPr>
            <a:spLocks noChangeArrowheads="1"/>
          </p:cNvSpPr>
          <p:nvPr/>
        </p:nvSpPr>
        <p:spPr bwMode="auto">
          <a:xfrm>
            <a:off x="1429595" y="3805795"/>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3" name="Rectangle 541"/>
          <p:cNvSpPr>
            <a:spLocks noChangeArrowheads="1"/>
          </p:cNvSpPr>
          <p:nvPr/>
        </p:nvSpPr>
        <p:spPr bwMode="auto">
          <a:xfrm>
            <a:off x="1466465" y="3852225"/>
            <a:ext cx="81935"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4" name="Rectangle 542"/>
          <p:cNvSpPr>
            <a:spLocks noChangeArrowheads="1"/>
          </p:cNvSpPr>
          <p:nvPr/>
        </p:nvSpPr>
        <p:spPr bwMode="auto">
          <a:xfrm>
            <a:off x="1583905" y="3848128"/>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5" name="Freeform 543"/>
          <p:cNvSpPr>
            <a:spLocks/>
          </p:cNvSpPr>
          <p:nvPr/>
        </p:nvSpPr>
        <p:spPr bwMode="auto">
          <a:xfrm>
            <a:off x="1526551" y="3917773"/>
            <a:ext cx="10925" cy="13656"/>
          </a:xfrm>
          <a:custGeom>
            <a:avLst/>
            <a:gdLst>
              <a:gd name="T0" fmla="*/ 23 w 23"/>
              <a:gd name="T1" fmla="*/ 13 h 29"/>
              <a:gd name="T2" fmla="*/ 23 w 23"/>
              <a:gd name="T3" fmla="*/ 11 h 29"/>
              <a:gd name="T4" fmla="*/ 21 w 23"/>
              <a:gd name="T5" fmla="*/ 9 h 29"/>
              <a:gd name="T6" fmla="*/ 21 w 23"/>
              <a:gd name="T7" fmla="*/ 6 h 29"/>
              <a:gd name="T8" fmla="*/ 18 w 23"/>
              <a:gd name="T9" fmla="*/ 4 h 29"/>
              <a:gd name="T10" fmla="*/ 17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6 w 23"/>
              <a:gd name="T23" fmla="*/ 1 h 29"/>
              <a:gd name="T24" fmla="*/ 4 w 23"/>
              <a:gd name="T25" fmla="*/ 2 h 29"/>
              <a:gd name="T26" fmla="*/ 3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9 h 29"/>
              <a:gd name="T40" fmla="*/ 1 w 23"/>
              <a:gd name="T41" fmla="*/ 22 h 29"/>
              <a:gd name="T42" fmla="*/ 1 w 23"/>
              <a:gd name="T43" fmla="*/ 24 h 29"/>
              <a:gd name="T44" fmla="*/ 3 w 23"/>
              <a:gd name="T45" fmla="*/ 25 h 29"/>
              <a:gd name="T46" fmla="*/ 4 w 23"/>
              <a:gd name="T47" fmla="*/ 27 h 29"/>
              <a:gd name="T48" fmla="*/ 6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7 w 23"/>
              <a:gd name="T61" fmla="*/ 27 h 29"/>
              <a:gd name="T62" fmla="*/ 18 w 23"/>
              <a:gd name="T63" fmla="*/ 25 h 29"/>
              <a:gd name="T64" fmla="*/ 21 w 23"/>
              <a:gd name="T65" fmla="*/ 24 h 29"/>
              <a:gd name="T66" fmla="*/ 21 w 23"/>
              <a:gd name="T67" fmla="*/ 22 h 29"/>
              <a:gd name="T68" fmla="*/ 23 w 23"/>
              <a:gd name="T69" fmla="*/ 19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8"/>
                </a:lnTo>
                <a:lnTo>
                  <a:pt x="21" y="6"/>
                </a:lnTo>
                <a:lnTo>
                  <a:pt x="20"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3"/>
                </a:lnTo>
                <a:lnTo>
                  <a:pt x="3" y="4"/>
                </a:lnTo>
                <a:lnTo>
                  <a:pt x="2" y="5"/>
                </a:lnTo>
                <a:lnTo>
                  <a:pt x="1" y="6"/>
                </a:lnTo>
                <a:lnTo>
                  <a:pt x="1" y="8"/>
                </a:lnTo>
                <a:lnTo>
                  <a:pt x="1" y="9"/>
                </a:lnTo>
                <a:lnTo>
                  <a:pt x="0" y="10"/>
                </a:lnTo>
                <a:lnTo>
                  <a:pt x="0" y="11"/>
                </a:lnTo>
                <a:lnTo>
                  <a:pt x="0" y="12"/>
                </a:lnTo>
                <a:lnTo>
                  <a:pt x="0" y="13"/>
                </a:lnTo>
                <a:lnTo>
                  <a:pt x="0" y="14"/>
                </a:lnTo>
                <a:lnTo>
                  <a:pt x="0" y="16"/>
                </a:lnTo>
                <a:lnTo>
                  <a:pt x="0" y="17"/>
                </a:lnTo>
                <a:lnTo>
                  <a:pt x="0" y="19"/>
                </a:lnTo>
                <a:lnTo>
                  <a:pt x="0" y="20"/>
                </a:lnTo>
                <a:lnTo>
                  <a:pt x="1" y="22"/>
                </a:lnTo>
                <a:lnTo>
                  <a:pt x="1" y="23"/>
                </a:lnTo>
                <a:lnTo>
                  <a:pt x="1" y="24"/>
                </a:lnTo>
                <a:lnTo>
                  <a:pt x="2" y="24"/>
                </a:lnTo>
                <a:lnTo>
                  <a:pt x="3" y="25"/>
                </a:lnTo>
                <a:lnTo>
                  <a:pt x="3" y="26"/>
                </a:lnTo>
                <a:lnTo>
                  <a:pt x="4" y="27"/>
                </a:lnTo>
                <a:lnTo>
                  <a:pt x="5" y="28"/>
                </a:lnTo>
                <a:lnTo>
                  <a:pt x="6" y="28"/>
                </a:lnTo>
                <a:lnTo>
                  <a:pt x="8" y="29"/>
                </a:lnTo>
                <a:lnTo>
                  <a:pt x="9" y="29"/>
                </a:lnTo>
                <a:lnTo>
                  <a:pt x="10" y="29"/>
                </a:lnTo>
                <a:lnTo>
                  <a:pt x="10" y="29"/>
                </a:lnTo>
                <a:lnTo>
                  <a:pt x="11" y="29"/>
                </a:lnTo>
                <a:lnTo>
                  <a:pt x="12" y="29"/>
                </a:lnTo>
                <a:lnTo>
                  <a:pt x="13" y="29"/>
                </a:lnTo>
                <a:lnTo>
                  <a:pt x="14" y="29"/>
                </a:lnTo>
                <a:lnTo>
                  <a:pt x="15" y="29"/>
                </a:lnTo>
                <a:lnTo>
                  <a:pt x="16" y="28"/>
                </a:lnTo>
                <a:lnTo>
                  <a:pt x="16" y="28"/>
                </a:lnTo>
                <a:lnTo>
                  <a:pt x="17" y="27"/>
                </a:lnTo>
                <a:lnTo>
                  <a:pt x="18" y="26"/>
                </a:lnTo>
                <a:lnTo>
                  <a:pt x="18" y="25"/>
                </a:lnTo>
                <a:lnTo>
                  <a:pt x="20" y="24"/>
                </a:lnTo>
                <a:lnTo>
                  <a:pt x="21" y="24"/>
                </a:lnTo>
                <a:lnTo>
                  <a:pt x="21" y="23"/>
                </a:lnTo>
                <a:lnTo>
                  <a:pt x="21" y="22"/>
                </a:lnTo>
                <a:lnTo>
                  <a:pt x="22" y="20"/>
                </a:lnTo>
                <a:lnTo>
                  <a:pt x="23" y="19"/>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6" name="Line 544"/>
          <p:cNvSpPr>
            <a:spLocks noChangeShapeType="1"/>
          </p:cNvSpPr>
          <p:nvPr/>
        </p:nvSpPr>
        <p:spPr bwMode="auto">
          <a:xfrm>
            <a:off x="1609852" y="3848128"/>
            <a:ext cx="1365" cy="69644"/>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7" name="Line 545"/>
          <p:cNvSpPr>
            <a:spLocks noChangeShapeType="1"/>
          </p:cNvSpPr>
          <p:nvPr/>
        </p:nvSpPr>
        <p:spPr bwMode="auto">
          <a:xfrm>
            <a:off x="1583905" y="3880902"/>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8" name="Freeform 546"/>
          <p:cNvSpPr>
            <a:spLocks/>
          </p:cNvSpPr>
          <p:nvPr/>
        </p:nvSpPr>
        <p:spPr bwMode="auto">
          <a:xfrm>
            <a:off x="6729241" y="3712867"/>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59" name="Rectangle 547"/>
          <p:cNvSpPr>
            <a:spLocks noChangeArrowheads="1"/>
          </p:cNvSpPr>
          <p:nvPr/>
        </p:nvSpPr>
        <p:spPr bwMode="auto">
          <a:xfrm>
            <a:off x="6755188" y="3801630"/>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0" name="Rectangle 548"/>
          <p:cNvSpPr>
            <a:spLocks noChangeArrowheads="1"/>
          </p:cNvSpPr>
          <p:nvPr/>
        </p:nvSpPr>
        <p:spPr bwMode="auto">
          <a:xfrm>
            <a:off x="6792058" y="3848060"/>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1" name="Rectangle 549"/>
          <p:cNvSpPr>
            <a:spLocks noChangeArrowheads="1"/>
          </p:cNvSpPr>
          <p:nvPr/>
        </p:nvSpPr>
        <p:spPr bwMode="auto">
          <a:xfrm>
            <a:off x="6909499" y="3843963"/>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2" name="Freeform 550"/>
          <p:cNvSpPr>
            <a:spLocks/>
          </p:cNvSpPr>
          <p:nvPr/>
        </p:nvSpPr>
        <p:spPr bwMode="auto">
          <a:xfrm>
            <a:off x="6852144" y="3913608"/>
            <a:ext cx="10925" cy="13656"/>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2 h 30"/>
              <a:gd name="T14" fmla="*/ 14 w 23"/>
              <a:gd name="T15" fmla="*/ 0 h 30"/>
              <a:gd name="T16" fmla="*/ 12 w 23"/>
              <a:gd name="T17" fmla="*/ 0 h 30"/>
              <a:gd name="T18" fmla="*/ 10 w 23"/>
              <a:gd name="T19" fmla="*/ 0 h 30"/>
              <a:gd name="T20" fmla="*/ 9 w 23"/>
              <a:gd name="T21" fmla="*/ 0 h 30"/>
              <a:gd name="T22" fmla="*/ 6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20" y="6"/>
                </a:lnTo>
                <a:lnTo>
                  <a:pt x="18" y="5"/>
                </a:lnTo>
                <a:lnTo>
                  <a:pt x="18" y="4"/>
                </a:lnTo>
                <a:lnTo>
                  <a:pt x="17" y="3"/>
                </a:lnTo>
                <a:lnTo>
                  <a:pt x="16" y="2"/>
                </a:lnTo>
                <a:lnTo>
                  <a:pt x="16" y="2"/>
                </a:lnTo>
                <a:lnTo>
                  <a:pt x="15" y="0"/>
                </a:lnTo>
                <a:lnTo>
                  <a:pt x="14" y="0"/>
                </a:lnTo>
                <a:lnTo>
                  <a:pt x="13" y="0"/>
                </a:lnTo>
                <a:lnTo>
                  <a:pt x="12" y="0"/>
                </a:lnTo>
                <a:lnTo>
                  <a:pt x="11" y="0"/>
                </a:lnTo>
                <a:lnTo>
                  <a:pt x="10" y="0"/>
                </a:lnTo>
                <a:lnTo>
                  <a:pt x="10" y="0"/>
                </a:lnTo>
                <a:lnTo>
                  <a:pt x="9" y="0"/>
                </a:lnTo>
                <a:lnTo>
                  <a:pt x="7" y="0"/>
                </a:lnTo>
                <a:lnTo>
                  <a:pt x="6" y="2"/>
                </a:lnTo>
                <a:lnTo>
                  <a:pt x="5"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5" y="29"/>
                </a:lnTo>
                <a:lnTo>
                  <a:pt x="6" y="29"/>
                </a:lnTo>
                <a:lnTo>
                  <a:pt x="7"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20" y="25"/>
                </a:lnTo>
                <a:lnTo>
                  <a:pt x="21" y="25"/>
                </a:lnTo>
                <a:lnTo>
                  <a:pt x="21" y="24"/>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3" name="Line 551"/>
          <p:cNvSpPr>
            <a:spLocks noChangeShapeType="1"/>
          </p:cNvSpPr>
          <p:nvPr/>
        </p:nvSpPr>
        <p:spPr bwMode="auto">
          <a:xfrm>
            <a:off x="6935445" y="3843963"/>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4" name="Line 552"/>
          <p:cNvSpPr>
            <a:spLocks noChangeShapeType="1"/>
          </p:cNvSpPr>
          <p:nvPr/>
        </p:nvSpPr>
        <p:spPr bwMode="auto">
          <a:xfrm>
            <a:off x="6909499" y="3876737"/>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5" name="Freeform 553"/>
          <p:cNvSpPr>
            <a:spLocks/>
          </p:cNvSpPr>
          <p:nvPr/>
        </p:nvSpPr>
        <p:spPr bwMode="auto">
          <a:xfrm>
            <a:off x="4066349" y="5658827"/>
            <a:ext cx="279945" cy="292235"/>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6" name="Rectangle 554"/>
          <p:cNvSpPr>
            <a:spLocks noChangeArrowheads="1"/>
          </p:cNvSpPr>
          <p:nvPr/>
        </p:nvSpPr>
        <p:spPr bwMode="auto">
          <a:xfrm>
            <a:off x="4092296" y="5747589"/>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7" name="Rectangle 555"/>
          <p:cNvSpPr>
            <a:spLocks noChangeArrowheads="1"/>
          </p:cNvSpPr>
          <p:nvPr/>
        </p:nvSpPr>
        <p:spPr bwMode="auto">
          <a:xfrm>
            <a:off x="4129166" y="5792654"/>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8" name="Rectangle 556"/>
          <p:cNvSpPr>
            <a:spLocks noChangeArrowheads="1"/>
          </p:cNvSpPr>
          <p:nvPr/>
        </p:nvSpPr>
        <p:spPr bwMode="auto">
          <a:xfrm>
            <a:off x="4245242" y="5788557"/>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69" name="Freeform 557"/>
          <p:cNvSpPr>
            <a:spLocks/>
          </p:cNvSpPr>
          <p:nvPr/>
        </p:nvSpPr>
        <p:spPr bwMode="auto">
          <a:xfrm>
            <a:off x="4189252" y="5859567"/>
            <a:ext cx="9560"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3 w 23"/>
              <a:gd name="T45" fmla="*/ 25 h 30"/>
              <a:gd name="T46" fmla="*/ 4 w 23"/>
              <a:gd name="T47" fmla="*/ 27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3" y="25"/>
                </a:lnTo>
                <a:lnTo>
                  <a:pt x="3" y="26"/>
                </a:lnTo>
                <a:lnTo>
                  <a:pt x="4" y="27"/>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0" name="Line 558"/>
          <p:cNvSpPr>
            <a:spLocks noChangeShapeType="1"/>
          </p:cNvSpPr>
          <p:nvPr/>
        </p:nvSpPr>
        <p:spPr bwMode="auto">
          <a:xfrm>
            <a:off x="4272553" y="5789923"/>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1" name="Line 559"/>
          <p:cNvSpPr>
            <a:spLocks noChangeShapeType="1"/>
          </p:cNvSpPr>
          <p:nvPr/>
        </p:nvSpPr>
        <p:spPr bwMode="auto">
          <a:xfrm>
            <a:off x="4245242" y="5822697"/>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79" name="Freeform 567"/>
          <p:cNvSpPr>
            <a:spLocks/>
          </p:cNvSpPr>
          <p:nvPr/>
        </p:nvSpPr>
        <p:spPr bwMode="auto">
          <a:xfrm>
            <a:off x="3925694" y="4179897"/>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0" name="Rectangle 568"/>
          <p:cNvSpPr>
            <a:spLocks noChangeArrowheads="1"/>
          </p:cNvSpPr>
          <p:nvPr/>
        </p:nvSpPr>
        <p:spPr bwMode="auto">
          <a:xfrm>
            <a:off x="3951640" y="4268660"/>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1" name="Rectangle 569"/>
          <p:cNvSpPr>
            <a:spLocks noChangeArrowheads="1"/>
          </p:cNvSpPr>
          <p:nvPr/>
        </p:nvSpPr>
        <p:spPr bwMode="auto">
          <a:xfrm>
            <a:off x="3988511" y="4313724"/>
            <a:ext cx="80569"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2" name="Rectangle 570"/>
          <p:cNvSpPr>
            <a:spLocks noChangeArrowheads="1"/>
          </p:cNvSpPr>
          <p:nvPr/>
        </p:nvSpPr>
        <p:spPr bwMode="auto">
          <a:xfrm>
            <a:off x="4104586" y="4310993"/>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3" name="Freeform 571"/>
          <p:cNvSpPr>
            <a:spLocks/>
          </p:cNvSpPr>
          <p:nvPr/>
        </p:nvSpPr>
        <p:spPr bwMode="auto">
          <a:xfrm>
            <a:off x="4048597" y="4380638"/>
            <a:ext cx="9559" cy="13656"/>
          </a:xfrm>
          <a:custGeom>
            <a:avLst/>
            <a:gdLst>
              <a:gd name="T0" fmla="*/ 23 w 23"/>
              <a:gd name="T1" fmla="*/ 13 h 29"/>
              <a:gd name="T2" fmla="*/ 23 w 23"/>
              <a:gd name="T3" fmla="*/ 10 h 29"/>
              <a:gd name="T4" fmla="*/ 21 w 23"/>
              <a:gd name="T5" fmla="*/ 8 h 29"/>
              <a:gd name="T6" fmla="*/ 21 w 23"/>
              <a:gd name="T7" fmla="*/ 6 h 29"/>
              <a:gd name="T8" fmla="*/ 18 w 23"/>
              <a:gd name="T9" fmla="*/ 4 h 29"/>
              <a:gd name="T10" fmla="*/ 17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6 w 23"/>
              <a:gd name="T23" fmla="*/ 1 h 29"/>
              <a:gd name="T24" fmla="*/ 4 w 23"/>
              <a:gd name="T25" fmla="*/ 2 h 29"/>
              <a:gd name="T26" fmla="*/ 3 w 23"/>
              <a:gd name="T27" fmla="*/ 4 h 29"/>
              <a:gd name="T28" fmla="*/ 1 w 23"/>
              <a:gd name="T29" fmla="*/ 6 h 29"/>
              <a:gd name="T30" fmla="*/ 1 w 23"/>
              <a:gd name="T31" fmla="*/ 8 h 29"/>
              <a:gd name="T32" fmla="*/ 0 w 23"/>
              <a:gd name="T33" fmla="*/ 10 h 29"/>
              <a:gd name="T34" fmla="*/ 0 w 23"/>
              <a:gd name="T35" fmla="*/ 13 h 29"/>
              <a:gd name="T36" fmla="*/ 0 w 23"/>
              <a:gd name="T37" fmla="*/ 16 h 29"/>
              <a:gd name="T38" fmla="*/ 0 w 23"/>
              <a:gd name="T39" fmla="*/ 18 h 29"/>
              <a:gd name="T40" fmla="*/ 1 w 23"/>
              <a:gd name="T41" fmla="*/ 21 h 29"/>
              <a:gd name="T42" fmla="*/ 1 w 23"/>
              <a:gd name="T43" fmla="*/ 24 h 29"/>
              <a:gd name="T44" fmla="*/ 3 w 23"/>
              <a:gd name="T45" fmla="*/ 25 h 29"/>
              <a:gd name="T46" fmla="*/ 4 w 23"/>
              <a:gd name="T47" fmla="*/ 27 h 29"/>
              <a:gd name="T48" fmla="*/ 6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7 w 23"/>
              <a:gd name="T61" fmla="*/ 27 h 29"/>
              <a:gd name="T62" fmla="*/ 18 w 23"/>
              <a:gd name="T63" fmla="*/ 25 h 29"/>
              <a:gd name="T64" fmla="*/ 21 w 23"/>
              <a:gd name="T65" fmla="*/ 24 h 29"/>
              <a:gd name="T66" fmla="*/ 21 w 23"/>
              <a:gd name="T67" fmla="*/ 21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0"/>
                </a:lnTo>
                <a:lnTo>
                  <a:pt x="22" y="9"/>
                </a:lnTo>
                <a:lnTo>
                  <a:pt x="21" y="8"/>
                </a:lnTo>
                <a:lnTo>
                  <a:pt x="21" y="7"/>
                </a:lnTo>
                <a:lnTo>
                  <a:pt x="21" y="6"/>
                </a:lnTo>
                <a:lnTo>
                  <a:pt x="19"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7" y="0"/>
                </a:lnTo>
                <a:lnTo>
                  <a:pt x="6" y="1"/>
                </a:lnTo>
                <a:lnTo>
                  <a:pt x="5" y="1"/>
                </a:lnTo>
                <a:lnTo>
                  <a:pt x="4" y="2"/>
                </a:lnTo>
                <a:lnTo>
                  <a:pt x="3" y="3"/>
                </a:lnTo>
                <a:lnTo>
                  <a:pt x="3" y="4"/>
                </a:lnTo>
                <a:lnTo>
                  <a:pt x="2" y="5"/>
                </a:lnTo>
                <a:lnTo>
                  <a:pt x="1" y="6"/>
                </a:lnTo>
                <a:lnTo>
                  <a:pt x="1" y="7"/>
                </a:lnTo>
                <a:lnTo>
                  <a:pt x="1" y="8"/>
                </a:lnTo>
                <a:lnTo>
                  <a:pt x="0" y="9"/>
                </a:lnTo>
                <a:lnTo>
                  <a:pt x="0" y="10"/>
                </a:lnTo>
                <a:lnTo>
                  <a:pt x="0" y="12"/>
                </a:lnTo>
                <a:lnTo>
                  <a:pt x="0" y="13"/>
                </a:lnTo>
                <a:lnTo>
                  <a:pt x="0" y="14"/>
                </a:lnTo>
                <a:lnTo>
                  <a:pt x="0" y="16"/>
                </a:lnTo>
                <a:lnTo>
                  <a:pt x="0" y="17"/>
                </a:lnTo>
                <a:lnTo>
                  <a:pt x="0" y="18"/>
                </a:lnTo>
                <a:lnTo>
                  <a:pt x="0" y="19"/>
                </a:lnTo>
                <a:lnTo>
                  <a:pt x="1" y="21"/>
                </a:lnTo>
                <a:lnTo>
                  <a:pt x="1" y="23"/>
                </a:lnTo>
                <a:lnTo>
                  <a:pt x="1" y="24"/>
                </a:lnTo>
                <a:lnTo>
                  <a:pt x="2" y="24"/>
                </a:lnTo>
                <a:lnTo>
                  <a:pt x="3" y="25"/>
                </a:lnTo>
                <a:lnTo>
                  <a:pt x="3" y="26"/>
                </a:lnTo>
                <a:lnTo>
                  <a:pt x="4" y="27"/>
                </a:lnTo>
                <a:lnTo>
                  <a:pt x="5" y="28"/>
                </a:lnTo>
                <a:lnTo>
                  <a:pt x="6" y="28"/>
                </a:lnTo>
                <a:lnTo>
                  <a:pt x="7" y="29"/>
                </a:lnTo>
                <a:lnTo>
                  <a:pt x="9" y="29"/>
                </a:lnTo>
                <a:lnTo>
                  <a:pt x="10" y="29"/>
                </a:lnTo>
                <a:lnTo>
                  <a:pt x="10" y="29"/>
                </a:lnTo>
                <a:lnTo>
                  <a:pt x="11" y="29"/>
                </a:lnTo>
                <a:lnTo>
                  <a:pt x="12" y="29"/>
                </a:lnTo>
                <a:lnTo>
                  <a:pt x="13" y="29"/>
                </a:lnTo>
                <a:lnTo>
                  <a:pt x="14" y="29"/>
                </a:lnTo>
                <a:lnTo>
                  <a:pt x="15" y="29"/>
                </a:lnTo>
                <a:lnTo>
                  <a:pt x="16" y="28"/>
                </a:lnTo>
                <a:lnTo>
                  <a:pt x="16" y="28"/>
                </a:lnTo>
                <a:lnTo>
                  <a:pt x="17" y="27"/>
                </a:lnTo>
                <a:lnTo>
                  <a:pt x="18" y="26"/>
                </a:lnTo>
                <a:lnTo>
                  <a:pt x="18" y="25"/>
                </a:lnTo>
                <a:lnTo>
                  <a:pt x="19" y="24"/>
                </a:lnTo>
                <a:lnTo>
                  <a:pt x="21" y="24"/>
                </a:lnTo>
                <a:lnTo>
                  <a:pt x="21" y="23"/>
                </a:lnTo>
                <a:lnTo>
                  <a:pt x="21" y="21"/>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4" name="Line 572"/>
          <p:cNvSpPr>
            <a:spLocks noChangeShapeType="1"/>
          </p:cNvSpPr>
          <p:nvPr/>
        </p:nvSpPr>
        <p:spPr bwMode="auto">
          <a:xfrm>
            <a:off x="4131897" y="4310993"/>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5" name="Line 573"/>
          <p:cNvSpPr>
            <a:spLocks noChangeShapeType="1"/>
          </p:cNvSpPr>
          <p:nvPr/>
        </p:nvSpPr>
        <p:spPr bwMode="auto">
          <a:xfrm>
            <a:off x="4104586" y="4343767"/>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6" name="Freeform 574"/>
          <p:cNvSpPr>
            <a:spLocks/>
          </p:cNvSpPr>
          <p:nvPr/>
        </p:nvSpPr>
        <p:spPr bwMode="auto">
          <a:xfrm>
            <a:off x="1914186" y="4451649"/>
            <a:ext cx="279945" cy="292235"/>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7" name="Rectangle 575"/>
          <p:cNvSpPr>
            <a:spLocks noChangeArrowheads="1"/>
          </p:cNvSpPr>
          <p:nvPr/>
        </p:nvSpPr>
        <p:spPr bwMode="auto">
          <a:xfrm>
            <a:off x="1940133" y="4540412"/>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8" name="Rectangle 576"/>
          <p:cNvSpPr>
            <a:spLocks noChangeArrowheads="1"/>
          </p:cNvSpPr>
          <p:nvPr/>
        </p:nvSpPr>
        <p:spPr bwMode="auto">
          <a:xfrm>
            <a:off x="1977003" y="4585476"/>
            <a:ext cx="81935"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89" name="Rectangle 577"/>
          <p:cNvSpPr>
            <a:spLocks noChangeArrowheads="1"/>
          </p:cNvSpPr>
          <p:nvPr/>
        </p:nvSpPr>
        <p:spPr bwMode="auto">
          <a:xfrm>
            <a:off x="2094444" y="4582745"/>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0" name="Freeform 578"/>
          <p:cNvSpPr>
            <a:spLocks/>
          </p:cNvSpPr>
          <p:nvPr/>
        </p:nvSpPr>
        <p:spPr bwMode="auto">
          <a:xfrm>
            <a:off x="2037089" y="4652390"/>
            <a:ext cx="10925" cy="13656"/>
          </a:xfrm>
          <a:custGeom>
            <a:avLst/>
            <a:gdLst>
              <a:gd name="T0" fmla="*/ 23 w 23"/>
              <a:gd name="T1" fmla="*/ 13 h 29"/>
              <a:gd name="T2" fmla="*/ 23 w 23"/>
              <a:gd name="T3" fmla="*/ 11 h 29"/>
              <a:gd name="T4" fmla="*/ 21 w 23"/>
              <a:gd name="T5" fmla="*/ 8 h 29"/>
              <a:gd name="T6" fmla="*/ 21 w 23"/>
              <a:gd name="T7" fmla="*/ 6 h 29"/>
              <a:gd name="T8" fmla="*/ 18 w 23"/>
              <a:gd name="T9" fmla="*/ 4 h 29"/>
              <a:gd name="T10" fmla="*/ 17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6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1 h 29"/>
              <a:gd name="T42" fmla="*/ 1 w 23"/>
              <a:gd name="T43" fmla="*/ 24 h 29"/>
              <a:gd name="T44" fmla="*/ 3 w 23"/>
              <a:gd name="T45" fmla="*/ 25 h 29"/>
              <a:gd name="T46" fmla="*/ 4 w 23"/>
              <a:gd name="T47" fmla="*/ 27 h 29"/>
              <a:gd name="T48" fmla="*/ 6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7 w 23"/>
              <a:gd name="T61" fmla="*/ 27 h 29"/>
              <a:gd name="T62" fmla="*/ 18 w 23"/>
              <a:gd name="T63" fmla="*/ 25 h 29"/>
              <a:gd name="T64" fmla="*/ 21 w 23"/>
              <a:gd name="T65" fmla="*/ 24 h 29"/>
              <a:gd name="T66" fmla="*/ 21 w 23"/>
              <a:gd name="T67" fmla="*/ 21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9"/>
                </a:lnTo>
                <a:lnTo>
                  <a:pt x="21" y="8"/>
                </a:lnTo>
                <a:lnTo>
                  <a:pt x="21" y="7"/>
                </a:lnTo>
                <a:lnTo>
                  <a:pt x="21" y="6"/>
                </a:lnTo>
                <a:lnTo>
                  <a:pt x="20" y="5"/>
                </a:lnTo>
                <a:lnTo>
                  <a:pt x="18" y="4"/>
                </a:lnTo>
                <a:lnTo>
                  <a:pt x="18"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3"/>
                </a:lnTo>
                <a:lnTo>
                  <a:pt x="3" y="4"/>
                </a:lnTo>
                <a:lnTo>
                  <a:pt x="2" y="5"/>
                </a:lnTo>
                <a:lnTo>
                  <a:pt x="1" y="6"/>
                </a:lnTo>
                <a:lnTo>
                  <a:pt x="1" y="7"/>
                </a:lnTo>
                <a:lnTo>
                  <a:pt x="1" y="8"/>
                </a:lnTo>
                <a:lnTo>
                  <a:pt x="0" y="9"/>
                </a:lnTo>
                <a:lnTo>
                  <a:pt x="0" y="11"/>
                </a:lnTo>
                <a:lnTo>
                  <a:pt x="0" y="12"/>
                </a:lnTo>
                <a:lnTo>
                  <a:pt x="0" y="13"/>
                </a:lnTo>
                <a:lnTo>
                  <a:pt x="0" y="14"/>
                </a:lnTo>
                <a:lnTo>
                  <a:pt x="0" y="16"/>
                </a:lnTo>
                <a:lnTo>
                  <a:pt x="0" y="17"/>
                </a:lnTo>
                <a:lnTo>
                  <a:pt x="0" y="18"/>
                </a:lnTo>
                <a:lnTo>
                  <a:pt x="0" y="19"/>
                </a:lnTo>
                <a:lnTo>
                  <a:pt x="1" y="21"/>
                </a:lnTo>
                <a:lnTo>
                  <a:pt x="1" y="23"/>
                </a:lnTo>
                <a:lnTo>
                  <a:pt x="1" y="24"/>
                </a:lnTo>
                <a:lnTo>
                  <a:pt x="2" y="24"/>
                </a:lnTo>
                <a:lnTo>
                  <a:pt x="3" y="25"/>
                </a:lnTo>
                <a:lnTo>
                  <a:pt x="3" y="26"/>
                </a:lnTo>
                <a:lnTo>
                  <a:pt x="4" y="27"/>
                </a:lnTo>
                <a:lnTo>
                  <a:pt x="5" y="28"/>
                </a:lnTo>
                <a:lnTo>
                  <a:pt x="6" y="28"/>
                </a:lnTo>
                <a:lnTo>
                  <a:pt x="8" y="29"/>
                </a:lnTo>
                <a:lnTo>
                  <a:pt x="9" y="29"/>
                </a:lnTo>
                <a:lnTo>
                  <a:pt x="10" y="29"/>
                </a:lnTo>
                <a:lnTo>
                  <a:pt x="10" y="29"/>
                </a:lnTo>
                <a:lnTo>
                  <a:pt x="11" y="29"/>
                </a:lnTo>
                <a:lnTo>
                  <a:pt x="12" y="29"/>
                </a:lnTo>
                <a:lnTo>
                  <a:pt x="13" y="29"/>
                </a:lnTo>
                <a:lnTo>
                  <a:pt x="14" y="29"/>
                </a:lnTo>
                <a:lnTo>
                  <a:pt x="15" y="29"/>
                </a:lnTo>
                <a:lnTo>
                  <a:pt x="16" y="28"/>
                </a:lnTo>
                <a:lnTo>
                  <a:pt x="16" y="28"/>
                </a:lnTo>
                <a:lnTo>
                  <a:pt x="17" y="27"/>
                </a:lnTo>
                <a:lnTo>
                  <a:pt x="18" y="26"/>
                </a:lnTo>
                <a:lnTo>
                  <a:pt x="18" y="25"/>
                </a:lnTo>
                <a:lnTo>
                  <a:pt x="20" y="24"/>
                </a:lnTo>
                <a:lnTo>
                  <a:pt x="21" y="24"/>
                </a:lnTo>
                <a:lnTo>
                  <a:pt x="21" y="23"/>
                </a:lnTo>
                <a:lnTo>
                  <a:pt x="21" y="21"/>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1" name="Line 579"/>
          <p:cNvSpPr>
            <a:spLocks noChangeShapeType="1"/>
          </p:cNvSpPr>
          <p:nvPr/>
        </p:nvSpPr>
        <p:spPr bwMode="auto">
          <a:xfrm>
            <a:off x="2120390" y="4582745"/>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2" name="Line 580"/>
          <p:cNvSpPr>
            <a:spLocks noChangeShapeType="1"/>
          </p:cNvSpPr>
          <p:nvPr/>
        </p:nvSpPr>
        <p:spPr bwMode="auto">
          <a:xfrm>
            <a:off x="2094444" y="4615519"/>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3" name="Freeform 581"/>
          <p:cNvSpPr>
            <a:spLocks/>
          </p:cNvSpPr>
          <p:nvPr/>
        </p:nvSpPr>
        <p:spPr bwMode="auto">
          <a:xfrm>
            <a:off x="1795381" y="3777050"/>
            <a:ext cx="278579" cy="293600"/>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4" name="Rectangle 582"/>
          <p:cNvSpPr>
            <a:spLocks noChangeArrowheads="1"/>
          </p:cNvSpPr>
          <p:nvPr/>
        </p:nvSpPr>
        <p:spPr bwMode="auto">
          <a:xfrm>
            <a:off x="1821327" y="3865812"/>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5" name="Rectangle 583"/>
          <p:cNvSpPr>
            <a:spLocks noChangeArrowheads="1"/>
          </p:cNvSpPr>
          <p:nvPr/>
        </p:nvSpPr>
        <p:spPr bwMode="auto">
          <a:xfrm>
            <a:off x="1858198" y="3912242"/>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6" name="Rectangle 584"/>
          <p:cNvSpPr>
            <a:spLocks noChangeArrowheads="1"/>
          </p:cNvSpPr>
          <p:nvPr/>
        </p:nvSpPr>
        <p:spPr bwMode="auto">
          <a:xfrm>
            <a:off x="1974272" y="3908146"/>
            <a:ext cx="54623"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7" name="Freeform 585"/>
          <p:cNvSpPr>
            <a:spLocks/>
          </p:cNvSpPr>
          <p:nvPr/>
        </p:nvSpPr>
        <p:spPr bwMode="auto">
          <a:xfrm>
            <a:off x="1916918" y="3977790"/>
            <a:ext cx="10925" cy="13656"/>
          </a:xfrm>
          <a:custGeom>
            <a:avLst/>
            <a:gdLst>
              <a:gd name="T0" fmla="*/ 23 w 23"/>
              <a:gd name="T1" fmla="*/ 13 h 30"/>
              <a:gd name="T2" fmla="*/ 23 w 23"/>
              <a:gd name="T3" fmla="*/ 11 h 30"/>
              <a:gd name="T4" fmla="*/ 20 w 23"/>
              <a:gd name="T5" fmla="*/ 9 h 30"/>
              <a:gd name="T6" fmla="*/ 20 w 23"/>
              <a:gd name="T7" fmla="*/ 7 h 30"/>
              <a:gd name="T8" fmla="*/ 18 w 23"/>
              <a:gd name="T9" fmla="*/ 4 h 30"/>
              <a:gd name="T10" fmla="*/ 17 w 23"/>
              <a:gd name="T11" fmla="*/ 2 h 30"/>
              <a:gd name="T12" fmla="*/ 16 w 23"/>
              <a:gd name="T13" fmla="*/ 1 h 30"/>
              <a:gd name="T14" fmla="*/ 14 w 23"/>
              <a:gd name="T15" fmla="*/ 0 h 30"/>
              <a:gd name="T16" fmla="*/ 12 w 23"/>
              <a:gd name="T17" fmla="*/ 0 h 30"/>
              <a:gd name="T18" fmla="*/ 9 w 23"/>
              <a:gd name="T19" fmla="*/ 0 h 30"/>
              <a:gd name="T20" fmla="*/ 8 w 23"/>
              <a:gd name="T21" fmla="*/ 0 h 30"/>
              <a:gd name="T22" fmla="*/ 6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6 w 23"/>
              <a:gd name="T49" fmla="*/ 29 h 30"/>
              <a:gd name="T50" fmla="*/ 8 w 23"/>
              <a:gd name="T51" fmla="*/ 30 h 30"/>
              <a:gd name="T52" fmla="*/ 9 w 23"/>
              <a:gd name="T53" fmla="*/ 30 h 30"/>
              <a:gd name="T54" fmla="*/ 12 w 23"/>
              <a:gd name="T55" fmla="*/ 30 h 30"/>
              <a:gd name="T56" fmla="*/ 14 w 23"/>
              <a:gd name="T57" fmla="*/ 30 h 30"/>
              <a:gd name="T58" fmla="*/ 16 w 23"/>
              <a:gd name="T59" fmla="*/ 29 h 30"/>
              <a:gd name="T60" fmla="*/ 17 w 23"/>
              <a:gd name="T61" fmla="*/ 28 h 30"/>
              <a:gd name="T62" fmla="*/ 18 w 23"/>
              <a:gd name="T63" fmla="*/ 25 h 30"/>
              <a:gd name="T64" fmla="*/ 20 w 23"/>
              <a:gd name="T65" fmla="*/ 24 h 30"/>
              <a:gd name="T66" fmla="*/ 20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1" y="10"/>
                </a:lnTo>
                <a:lnTo>
                  <a:pt x="20" y="9"/>
                </a:lnTo>
                <a:lnTo>
                  <a:pt x="20" y="8"/>
                </a:lnTo>
                <a:lnTo>
                  <a:pt x="20" y="7"/>
                </a:lnTo>
                <a:lnTo>
                  <a:pt x="19" y="6"/>
                </a:lnTo>
                <a:lnTo>
                  <a:pt x="18" y="4"/>
                </a:lnTo>
                <a:lnTo>
                  <a:pt x="18" y="3"/>
                </a:lnTo>
                <a:lnTo>
                  <a:pt x="17" y="2"/>
                </a:lnTo>
                <a:lnTo>
                  <a:pt x="16" y="1"/>
                </a:lnTo>
                <a:lnTo>
                  <a:pt x="16" y="1"/>
                </a:lnTo>
                <a:lnTo>
                  <a:pt x="15" y="0"/>
                </a:lnTo>
                <a:lnTo>
                  <a:pt x="14" y="0"/>
                </a:lnTo>
                <a:lnTo>
                  <a:pt x="13" y="0"/>
                </a:lnTo>
                <a:lnTo>
                  <a:pt x="12" y="0"/>
                </a:lnTo>
                <a:lnTo>
                  <a:pt x="10" y="0"/>
                </a:lnTo>
                <a:lnTo>
                  <a:pt x="9" y="0"/>
                </a:lnTo>
                <a:lnTo>
                  <a:pt x="9" y="0"/>
                </a:lnTo>
                <a:lnTo>
                  <a:pt x="8" y="0"/>
                </a:lnTo>
                <a:lnTo>
                  <a:pt x="7" y="0"/>
                </a:lnTo>
                <a:lnTo>
                  <a:pt x="6"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4" y="28"/>
                </a:lnTo>
                <a:lnTo>
                  <a:pt x="5" y="29"/>
                </a:lnTo>
                <a:lnTo>
                  <a:pt x="6" y="29"/>
                </a:lnTo>
                <a:lnTo>
                  <a:pt x="7" y="30"/>
                </a:lnTo>
                <a:lnTo>
                  <a:pt x="8" y="30"/>
                </a:lnTo>
                <a:lnTo>
                  <a:pt x="9" y="30"/>
                </a:lnTo>
                <a:lnTo>
                  <a:pt x="9" y="30"/>
                </a:lnTo>
                <a:lnTo>
                  <a:pt x="10" y="30"/>
                </a:lnTo>
                <a:lnTo>
                  <a:pt x="12" y="30"/>
                </a:lnTo>
                <a:lnTo>
                  <a:pt x="13" y="30"/>
                </a:lnTo>
                <a:lnTo>
                  <a:pt x="14" y="30"/>
                </a:lnTo>
                <a:lnTo>
                  <a:pt x="15" y="30"/>
                </a:lnTo>
                <a:lnTo>
                  <a:pt x="16" y="29"/>
                </a:lnTo>
                <a:lnTo>
                  <a:pt x="16" y="29"/>
                </a:lnTo>
                <a:lnTo>
                  <a:pt x="17" y="28"/>
                </a:lnTo>
                <a:lnTo>
                  <a:pt x="18" y="26"/>
                </a:lnTo>
                <a:lnTo>
                  <a:pt x="18" y="25"/>
                </a:lnTo>
                <a:lnTo>
                  <a:pt x="19" y="24"/>
                </a:lnTo>
                <a:lnTo>
                  <a:pt x="20" y="24"/>
                </a:lnTo>
                <a:lnTo>
                  <a:pt x="20" y="23"/>
                </a:lnTo>
                <a:lnTo>
                  <a:pt x="20" y="22"/>
                </a:lnTo>
                <a:lnTo>
                  <a:pt x="21"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8" name="Line 586"/>
          <p:cNvSpPr>
            <a:spLocks noChangeShapeType="1"/>
          </p:cNvSpPr>
          <p:nvPr/>
        </p:nvSpPr>
        <p:spPr bwMode="auto">
          <a:xfrm>
            <a:off x="2001584" y="3909511"/>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599" name="Line 587"/>
          <p:cNvSpPr>
            <a:spLocks noChangeShapeType="1"/>
          </p:cNvSpPr>
          <p:nvPr/>
        </p:nvSpPr>
        <p:spPr bwMode="auto">
          <a:xfrm>
            <a:off x="1974272" y="3940920"/>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0" name="Freeform 588"/>
          <p:cNvSpPr>
            <a:spLocks/>
          </p:cNvSpPr>
          <p:nvPr/>
        </p:nvSpPr>
        <p:spPr bwMode="auto">
          <a:xfrm>
            <a:off x="3355951" y="3356992"/>
            <a:ext cx="279945" cy="293601"/>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5 h 643"/>
              <a:gd name="T14" fmla="*/ 56 w 615"/>
              <a:gd name="T15" fmla="*/ 615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5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1" name="Rectangle 589"/>
          <p:cNvSpPr>
            <a:spLocks noChangeArrowheads="1"/>
          </p:cNvSpPr>
          <p:nvPr/>
        </p:nvSpPr>
        <p:spPr bwMode="auto">
          <a:xfrm>
            <a:off x="3381897" y="3445756"/>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2" name="Rectangle 590"/>
          <p:cNvSpPr>
            <a:spLocks noChangeArrowheads="1"/>
          </p:cNvSpPr>
          <p:nvPr/>
        </p:nvSpPr>
        <p:spPr bwMode="auto">
          <a:xfrm>
            <a:off x="3418768" y="3492186"/>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3" name="Rectangle 591"/>
          <p:cNvSpPr>
            <a:spLocks noChangeArrowheads="1"/>
          </p:cNvSpPr>
          <p:nvPr/>
        </p:nvSpPr>
        <p:spPr bwMode="auto">
          <a:xfrm>
            <a:off x="3534842" y="3488089"/>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4" name="Freeform 592"/>
          <p:cNvSpPr>
            <a:spLocks/>
          </p:cNvSpPr>
          <p:nvPr/>
        </p:nvSpPr>
        <p:spPr bwMode="auto">
          <a:xfrm>
            <a:off x="3477488" y="3557734"/>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5"/>
                </a:lnTo>
                <a:lnTo>
                  <a:pt x="19" y="3"/>
                </a:lnTo>
                <a:lnTo>
                  <a:pt x="18" y="2"/>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5"/>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7"/>
                </a:lnTo>
                <a:lnTo>
                  <a:pt x="4" y="28"/>
                </a:lnTo>
                <a:lnTo>
                  <a:pt x="6" y="29"/>
                </a:lnTo>
                <a:lnTo>
                  <a:pt x="7"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8" y="28"/>
                </a:lnTo>
                <a:lnTo>
                  <a:pt x="19" y="27"/>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5" name="Line 593"/>
          <p:cNvSpPr>
            <a:spLocks noChangeShapeType="1"/>
          </p:cNvSpPr>
          <p:nvPr/>
        </p:nvSpPr>
        <p:spPr bwMode="auto">
          <a:xfrm>
            <a:off x="3562154" y="3489455"/>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06" name="Line 594"/>
          <p:cNvSpPr>
            <a:spLocks noChangeShapeType="1"/>
          </p:cNvSpPr>
          <p:nvPr/>
        </p:nvSpPr>
        <p:spPr bwMode="auto">
          <a:xfrm>
            <a:off x="3534842" y="3520863"/>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4" name="Freeform 602"/>
          <p:cNvSpPr>
            <a:spLocks/>
          </p:cNvSpPr>
          <p:nvPr/>
        </p:nvSpPr>
        <p:spPr bwMode="auto">
          <a:xfrm>
            <a:off x="1251878" y="3277245"/>
            <a:ext cx="278579" cy="293600"/>
          </a:xfrm>
          <a:custGeom>
            <a:avLst/>
            <a:gdLst>
              <a:gd name="T0" fmla="*/ 56 w 614"/>
              <a:gd name="T1" fmla="*/ 196 h 644"/>
              <a:gd name="T2" fmla="*/ 0 w 614"/>
              <a:gd name="T3" fmla="*/ 196 h 644"/>
              <a:gd name="T4" fmla="*/ 307 w 614"/>
              <a:gd name="T5" fmla="*/ 0 h 644"/>
              <a:gd name="T6" fmla="*/ 614 w 614"/>
              <a:gd name="T7" fmla="*/ 196 h 644"/>
              <a:gd name="T8" fmla="*/ 587 w 614"/>
              <a:gd name="T9" fmla="*/ 196 h 644"/>
              <a:gd name="T10" fmla="*/ 559 w 614"/>
              <a:gd name="T11" fmla="*/ 196 h 644"/>
              <a:gd name="T12" fmla="*/ 559 w 614"/>
              <a:gd name="T13" fmla="*/ 615 h 644"/>
              <a:gd name="T14" fmla="*/ 56 w 614"/>
              <a:gd name="T15" fmla="*/ 615 h 644"/>
              <a:gd name="T16" fmla="*/ 56 w 614"/>
              <a:gd name="T17" fmla="*/ 196 h 644"/>
              <a:gd name="T18" fmla="*/ 559 w 614"/>
              <a:gd name="T19" fmla="*/ 196 h 644"/>
              <a:gd name="T20" fmla="*/ 587 w 614"/>
              <a:gd name="T21" fmla="*/ 196 h 644"/>
              <a:gd name="T22" fmla="*/ 587 w 614"/>
              <a:gd name="T23" fmla="*/ 644 h 644"/>
              <a:gd name="T24" fmla="*/ 56 w 614"/>
              <a:gd name="T25" fmla="*/ 644 h 644"/>
              <a:gd name="T26" fmla="*/ 56 w 614"/>
              <a:gd name="T27" fmla="*/ 615 h 644"/>
              <a:gd name="T28" fmla="*/ 56 w 614"/>
              <a:gd name="T29" fmla="*/ 196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4">
                <a:moveTo>
                  <a:pt x="56" y="196"/>
                </a:moveTo>
                <a:lnTo>
                  <a:pt x="0" y="196"/>
                </a:lnTo>
                <a:lnTo>
                  <a:pt x="307" y="0"/>
                </a:lnTo>
                <a:lnTo>
                  <a:pt x="614" y="196"/>
                </a:lnTo>
                <a:lnTo>
                  <a:pt x="587" y="196"/>
                </a:lnTo>
                <a:lnTo>
                  <a:pt x="559" y="196"/>
                </a:lnTo>
                <a:lnTo>
                  <a:pt x="559" y="615"/>
                </a:lnTo>
                <a:lnTo>
                  <a:pt x="56" y="615"/>
                </a:lnTo>
                <a:lnTo>
                  <a:pt x="56" y="196"/>
                </a:lnTo>
                <a:lnTo>
                  <a:pt x="559" y="196"/>
                </a:lnTo>
                <a:lnTo>
                  <a:pt x="587" y="196"/>
                </a:lnTo>
                <a:lnTo>
                  <a:pt x="587" y="644"/>
                </a:lnTo>
                <a:lnTo>
                  <a:pt x="56" y="644"/>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5" name="Rectangle 603"/>
          <p:cNvSpPr>
            <a:spLocks noChangeArrowheads="1"/>
          </p:cNvSpPr>
          <p:nvPr/>
        </p:nvSpPr>
        <p:spPr bwMode="auto">
          <a:xfrm>
            <a:off x="1277824" y="3367374"/>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6" name="Rectangle 604"/>
          <p:cNvSpPr>
            <a:spLocks noChangeArrowheads="1"/>
          </p:cNvSpPr>
          <p:nvPr/>
        </p:nvSpPr>
        <p:spPr bwMode="auto">
          <a:xfrm>
            <a:off x="1314695" y="3412438"/>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7" name="Rectangle 605"/>
          <p:cNvSpPr>
            <a:spLocks noChangeArrowheads="1"/>
          </p:cNvSpPr>
          <p:nvPr/>
        </p:nvSpPr>
        <p:spPr bwMode="auto">
          <a:xfrm>
            <a:off x="1430769" y="3408341"/>
            <a:ext cx="55989"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8" name="Freeform 606"/>
          <p:cNvSpPr>
            <a:spLocks/>
          </p:cNvSpPr>
          <p:nvPr/>
        </p:nvSpPr>
        <p:spPr bwMode="auto">
          <a:xfrm>
            <a:off x="1373415" y="3479352"/>
            <a:ext cx="10925" cy="12290"/>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7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6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6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7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9"/>
                </a:lnTo>
                <a:lnTo>
                  <a:pt x="21" y="8"/>
                </a:lnTo>
                <a:lnTo>
                  <a:pt x="21" y="7"/>
                </a:lnTo>
                <a:lnTo>
                  <a:pt x="21" y="6"/>
                </a:lnTo>
                <a:lnTo>
                  <a:pt x="20" y="5"/>
                </a:lnTo>
                <a:lnTo>
                  <a:pt x="19" y="4"/>
                </a:lnTo>
                <a:lnTo>
                  <a:pt x="19"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3"/>
                </a:lnTo>
                <a:lnTo>
                  <a:pt x="3" y="4"/>
                </a:lnTo>
                <a:lnTo>
                  <a:pt x="2" y="5"/>
                </a:lnTo>
                <a:lnTo>
                  <a:pt x="1" y="6"/>
                </a:lnTo>
                <a:lnTo>
                  <a:pt x="1" y="7"/>
                </a:lnTo>
                <a:lnTo>
                  <a:pt x="1" y="8"/>
                </a:lnTo>
                <a:lnTo>
                  <a:pt x="0" y="9"/>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5" y="28"/>
                </a:lnTo>
                <a:lnTo>
                  <a:pt x="6" y="28"/>
                </a:lnTo>
                <a:lnTo>
                  <a:pt x="8" y="29"/>
                </a:lnTo>
                <a:lnTo>
                  <a:pt x="9" y="29"/>
                </a:lnTo>
                <a:lnTo>
                  <a:pt x="10" y="29"/>
                </a:lnTo>
                <a:lnTo>
                  <a:pt x="10" y="29"/>
                </a:lnTo>
                <a:lnTo>
                  <a:pt x="11" y="29"/>
                </a:lnTo>
                <a:lnTo>
                  <a:pt x="12" y="29"/>
                </a:lnTo>
                <a:lnTo>
                  <a:pt x="13" y="29"/>
                </a:lnTo>
                <a:lnTo>
                  <a:pt x="14" y="29"/>
                </a:lnTo>
                <a:lnTo>
                  <a:pt x="15" y="29"/>
                </a:lnTo>
                <a:lnTo>
                  <a:pt x="16" y="28"/>
                </a:lnTo>
                <a:lnTo>
                  <a:pt x="16" y="28"/>
                </a:lnTo>
                <a:lnTo>
                  <a:pt x="17"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19" name="Line 607"/>
          <p:cNvSpPr>
            <a:spLocks noChangeShapeType="1"/>
          </p:cNvSpPr>
          <p:nvPr/>
        </p:nvSpPr>
        <p:spPr bwMode="auto">
          <a:xfrm>
            <a:off x="1458081" y="3409707"/>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0" name="Line 608"/>
          <p:cNvSpPr>
            <a:spLocks noChangeShapeType="1"/>
          </p:cNvSpPr>
          <p:nvPr/>
        </p:nvSpPr>
        <p:spPr bwMode="auto">
          <a:xfrm>
            <a:off x="1430769" y="3441116"/>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1" name="Freeform 609"/>
          <p:cNvSpPr>
            <a:spLocks/>
          </p:cNvSpPr>
          <p:nvPr/>
        </p:nvSpPr>
        <p:spPr bwMode="auto">
          <a:xfrm>
            <a:off x="5326785" y="3189848"/>
            <a:ext cx="279945" cy="293600"/>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2" name="Rectangle 610"/>
          <p:cNvSpPr>
            <a:spLocks noChangeArrowheads="1"/>
          </p:cNvSpPr>
          <p:nvPr/>
        </p:nvSpPr>
        <p:spPr bwMode="auto">
          <a:xfrm>
            <a:off x="5352731" y="3279976"/>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3" name="Rectangle 611"/>
          <p:cNvSpPr>
            <a:spLocks noChangeArrowheads="1"/>
          </p:cNvSpPr>
          <p:nvPr/>
        </p:nvSpPr>
        <p:spPr bwMode="auto">
          <a:xfrm>
            <a:off x="5389602" y="3325040"/>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4" name="Rectangle 612"/>
          <p:cNvSpPr>
            <a:spLocks noChangeArrowheads="1"/>
          </p:cNvSpPr>
          <p:nvPr/>
        </p:nvSpPr>
        <p:spPr bwMode="auto">
          <a:xfrm>
            <a:off x="5505677" y="3320944"/>
            <a:ext cx="55989"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5" name="Freeform 613"/>
          <p:cNvSpPr>
            <a:spLocks/>
          </p:cNvSpPr>
          <p:nvPr/>
        </p:nvSpPr>
        <p:spPr bwMode="auto">
          <a:xfrm>
            <a:off x="5449688" y="3391954"/>
            <a:ext cx="9559" cy="12290"/>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8 w 23"/>
              <a:gd name="T11" fmla="*/ 2 h 29"/>
              <a:gd name="T12" fmla="*/ 17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9"/>
                </a:lnTo>
                <a:lnTo>
                  <a:pt x="21" y="8"/>
                </a:lnTo>
                <a:lnTo>
                  <a:pt x="21" y="7"/>
                </a:lnTo>
                <a:lnTo>
                  <a:pt x="21" y="6"/>
                </a:lnTo>
                <a:lnTo>
                  <a:pt x="20" y="5"/>
                </a:lnTo>
                <a:lnTo>
                  <a:pt x="19" y="4"/>
                </a:lnTo>
                <a:lnTo>
                  <a:pt x="19" y="3"/>
                </a:lnTo>
                <a:lnTo>
                  <a:pt x="18" y="2"/>
                </a:lnTo>
                <a:lnTo>
                  <a:pt x="17" y="1"/>
                </a:lnTo>
                <a:lnTo>
                  <a:pt x="17"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6"/>
                </a:lnTo>
                <a:lnTo>
                  <a:pt x="1" y="7"/>
                </a:lnTo>
                <a:lnTo>
                  <a:pt x="1" y="8"/>
                </a:lnTo>
                <a:lnTo>
                  <a:pt x="0" y="9"/>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6" y="28"/>
                </a:lnTo>
                <a:lnTo>
                  <a:pt x="7" y="28"/>
                </a:lnTo>
                <a:lnTo>
                  <a:pt x="8" y="29"/>
                </a:lnTo>
                <a:lnTo>
                  <a:pt x="9" y="29"/>
                </a:lnTo>
                <a:lnTo>
                  <a:pt x="10" y="29"/>
                </a:lnTo>
                <a:lnTo>
                  <a:pt x="10" y="29"/>
                </a:lnTo>
                <a:lnTo>
                  <a:pt x="11" y="29"/>
                </a:lnTo>
                <a:lnTo>
                  <a:pt x="12" y="29"/>
                </a:lnTo>
                <a:lnTo>
                  <a:pt x="13" y="29"/>
                </a:lnTo>
                <a:lnTo>
                  <a:pt x="14" y="29"/>
                </a:lnTo>
                <a:lnTo>
                  <a:pt x="15" y="29"/>
                </a:lnTo>
                <a:lnTo>
                  <a:pt x="17" y="28"/>
                </a:lnTo>
                <a:lnTo>
                  <a:pt x="17" y="28"/>
                </a:lnTo>
                <a:lnTo>
                  <a:pt x="18"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6" name="Line 614"/>
          <p:cNvSpPr>
            <a:spLocks noChangeShapeType="1"/>
          </p:cNvSpPr>
          <p:nvPr/>
        </p:nvSpPr>
        <p:spPr bwMode="auto">
          <a:xfrm>
            <a:off x="5532988" y="3322309"/>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7" name="Line 615"/>
          <p:cNvSpPr>
            <a:spLocks noChangeShapeType="1"/>
          </p:cNvSpPr>
          <p:nvPr/>
        </p:nvSpPr>
        <p:spPr bwMode="auto">
          <a:xfrm>
            <a:off x="5505677" y="3353718"/>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8" name="Freeform 616"/>
          <p:cNvSpPr>
            <a:spLocks/>
          </p:cNvSpPr>
          <p:nvPr/>
        </p:nvSpPr>
        <p:spPr bwMode="auto">
          <a:xfrm>
            <a:off x="4914378" y="4854496"/>
            <a:ext cx="279945" cy="292235"/>
          </a:xfrm>
          <a:custGeom>
            <a:avLst/>
            <a:gdLst>
              <a:gd name="T0" fmla="*/ 56 w 615"/>
              <a:gd name="T1" fmla="*/ 195 h 643"/>
              <a:gd name="T2" fmla="*/ 0 w 615"/>
              <a:gd name="T3" fmla="*/ 195 h 643"/>
              <a:gd name="T4" fmla="*/ 307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7"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29" name="Rectangle 617"/>
          <p:cNvSpPr>
            <a:spLocks noChangeArrowheads="1"/>
          </p:cNvSpPr>
          <p:nvPr/>
        </p:nvSpPr>
        <p:spPr bwMode="auto">
          <a:xfrm>
            <a:off x="4940324" y="4943260"/>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0" name="Rectangle 618"/>
          <p:cNvSpPr>
            <a:spLocks noChangeArrowheads="1"/>
          </p:cNvSpPr>
          <p:nvPr/>
        </p:nvSpPr>
        <p:spPr bwMode="auto">
          <a:xfrm>
            <a:off x="4977195" y="4988324"/>
            <a:ext cx="80569" cy="14338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1" name="Rectangle 619"/>
          <p:cNvSpPr>
            <a:spLocks noChangeArrowheads="1"/>
          </p:cNvSpPr>
          <p:nvPr/>
        </p:nvSpPr>
        <p:spPr bwMode="auto">
          <a:xfrm>
            <a:off x="5093270" y="4984227"/>
            <a:ext cx="55989" cy="69644"/>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2" name="Freeform 620"/>
          <p:cNvSpPr>
            <a:spLocks/>
          </p:cNvSpPr>
          <p:nvPr/>
        </p:nvSpPr>
        <p:spPr bwMode="auto">
          <a:xfrm>
            <a:off x="5037281" y="5055238"/>
            <a:ext cx="9559"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7 w 23"/>
              <a:gd name="T11" fmla="*/ 2 h 30"/>
              <a:gd name="T12" fmla="*/ 16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4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4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5" y="1"/>
                </a:lnTo>
                <a:lnTo>
                  <a:pt x="4"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4" y="28"/>
                </a:lnTo>
                <a:lnTo>
                  <a:pt x="5" y="29"/>
                </a:lnTo>
                <a:lnTo>
                  <a:pt x="7" y="29"/>
                </a:lnTo>
                <a:lnTo>
                  <a:pt x="8"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3" name="Line 621"/>
          <p:cNvSpPr>
            <a:spLocks noChangeShapeType="1"/>
          </p:cNvSpPr>
          <p:nvPr/>
        </p:nvSpPr>
        <p:spPr bwMode="auto">
          <a:xfrm>
            <a:off x="5120581" y="4985592"/>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4" name="Line 622"/>
          <p:cNvSpPr>
            <a:spLocks noChangeShapeType="1"/>
          </p:cNvSpPr>
          <p:nvPr/>
        </p:nvSpPr>
        <p:spPr bwMode="auto">
          <a:xfrm>
            <a:off x="5093270" y="5018367"/>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5" name="Freeform 623"/>
          <p:cNvSpPr>
            <a:spLocks/>
          </p:cNvSpPr>
          <p:nvPr/>
        </p:nvSpPr>
        <p:spPr bwMode="auto">
          <a:xfrm>
            <a:off x="4945786" y="4168972"/>
            <a:ext cx="279945" cy="292235"/>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6" name="Rectangle 624"/>
          <p:cNvSpPr>
            <a:spLocks noChangeArrowheads="1"/>
          </p:cNvSpPr>
          <p:nvPr/>
        </p:nvSpPr>
        <p:spPr bwMode="auto">
          <a:xfrm>
            <a:off x="4971733" y="4257736"/>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7" name="Rectangle 625"/>
          <p:cNvSpPr>
            <a:spLocks noChangeArrowheads="1"/>
          </p:cNvSpPr>
          <p:nvPr/>
        </p:nvSpPr>
        <p:spPr bwMode="auto">
          <a:xfrm>
            <a:off x="5009969" y="4304166"/>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8" name="Rectangle 626"/>
          <p:cNvSpPr>
            <a:spLocks noChangeArrowheads="1"/>
          </p:cNvSpPr>
          <p:nvPr/>
        </p:nvSpPr>
        <p:spPr bwMode="auto">
          <a:xfrm>
            <a:off x="5126044" y="4300068"/>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39" name="Freeform 627"/>
          <p:cNvSpPr>
            <a:spLocks/>
          </p:cNvSpPr>
          <p:nvPr/>
        </p:nvSpPr>
        <p:spPr bwMode="auto">
          <a:xfrm>
            <a:off x="5068689" y="4369714"/>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4 w 23"/>
              <a:gd name="T15" fmla="*/ 0 h 30"/>
              <a:gd name="T16" fmla="*/ 12 w 23"/>
              <a:gd name="T17" fmla="*/ 0 h 30"/>
              <a:gd name="T18" fmla="*/ 10 w 23"/>
              <a:gd name="T19" fmla="*/ 0 h 30"/>
              <a:gd name="T20" fmla="*/ 9 w 23"/>
              <a:gd name="T21" fmla="*/ 0 h 30"/>
              <a:gd name="T22" fmla="*/ 7 w 23"/>
              <a:gd name="T23" fmla="*/ 2 h 30"/>
              <a:gd name="T24" fmla="*/ 5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20" y="6"/>
                </a:lnTo>
                <a:lnTo>
                  <a:pt x="19" y="5"/>
                </a:lnTo>
                <a:lnTo>
                  <a:pt x="19" y="4"/>
                </a:lnTo>
                <a:lnTo>
                  <a:pt x="18" y="3"/>
                </a:lnTo>
                <a:lnTo>
                  <a:pt x="17" y="2"/>
                </a:lnTo>
                <a:lnTo>
                  <a:pt x="17" y="2"/>
                </a:lnTo>
                <a:lnTo>
                  <a:pt x="15" y="0"/>
                </a:lnTo>
                <a:lnTo>
                  <a:pt x="14" y="0"/>
                </a:lnTo>
                <a:lnTo>
                  <a:pt x="13" y="0"/>
                </a:lnTo>
                <a:lnTo>
                  <a:pt x="12" y="0"/>
                </a:lnTo>
                <a:lnTo>
                  <a:pt x="11" y="0"/>
                </a:lnTo>
                <a:lnTo>
                  <a:pt x="10" y="0"/>
                </a:lnTo>
                <a:lnTo>
                  <a:pt x="10" y="0"/>
                </a:lnTo>
                <a:lnTo>
                  <a:pt x="9" y="0"/>
                </a:lnTo>
                <a:lnTo>
                  <a:pt x="8" y="0"/>
                </a:lnTo>
                <a:lnTo>
                  <a:pt x="7" y="2"/>
                </a:lnTo>
                <a:lnTo>
                  <a:pt x="6" y="2"/>
                </a:lnTo>
                <a:lnTo>
                  <a:pt x="5"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8"/>
                </a:lnTo>
                <a:lnTo>
                  <a:pt x="19" y="27"/>
                </a:lnTo>
                <a:lnTo>
                  <a:pt x="19" y="26"/>
                </a:lnTo>
                <a:lnTo>
                  <a:pt x="20" y="25"/>
                </a:lnTo>
                <a:lnTo>
                  <a:pt x="21" y="25"/>
                </a:lnTo>
                <a:lnTo>
                  <a:pt x="21" y="24"/>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0" name="Line 628"/>
          <p:cNvSpPr>
            <a:spLocks noChangeShapeType="1"/>
          </p:cNvSpPr>
          <p:nvPr/>
        </p:nvSpPr>
        <p:spPr bwMode="auto">
          <a:xfrm>
            <a:off x="5151990" y="4300068"/>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1" name="Line 629"/>
          <p:cNvSpPr>
            <a:spLocks noChangeShapeType="1"/>
          </p:cNvSpPr>
          <p:nvPr/>
        </p:nvSpPr>
        <p:spPr bwMode="auto">
          <a:xfrm>
            <a:off x="5126044" y="433284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2" name="Freeform 630"/>
          <p:cNvSpPr>
            <a:spLocks/>
          </p:cNvSpPr>
          <p:nvPr/>
        </p:nvSpPr>
        <p:spPr bwMode="auto">
          <a:xfrm>
            <a:off x="4250704" y="4092499"/>
            <a:ext cx="279945" cy="292235"/>
          </a:xfrm>
          <a:custGeom>
            <a:avLst/>
            <a:gdLst>
              <a:gd name="T0" fmla="*/ 56 w 615"/>
              <a:gd name="T1" fmla="*/ 196 h 643"/>
              <a:gd name="T2" fmla="*/ 0 w 615"/>
              <a:gd name="T3" fmla="*/ 196 h 643"/>
              <a:gd name="T4" fmla="*/ 307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7"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3" name="Rectangle 631"/>
          <p:cNvSpPr>
            <a:spLocks noChangeArrowheads="1"/>
          </p:cNvSpPr>
          <p:nvPr/>
        </p:nvSpPr>
        <p:spPr bwMode="auto">
          <a:xfrm>
            <a:off x="4276650" y="4181263"/>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4" name="Rectangle 632"/>
          <p:cNvSpPr>
            <a:spLocks noChangeArrowheads="1"/>
          </p:cNvSpPr>
          <p:nvPr/>
        </p:nvSpPr>
        <p:spPr bwMode="auto">
          <a:xfrm>
            <a:off x="4313521" y="4227693"/>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5" name="Rectangle 633"/>
          <p:cNvSpPr>
            <a:spLocks noChangeArrowheads="1"/>
          </p:cNvSpPr>
          <p:nvPr/>
        </p:nvSpPr>
        <p:spPr bwMode="auto">
          <a:xfrm>
            <a:off x="4430961" y="4223596"/>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6" name="Freeform 634"/>
          <p:cNvSpPr>
            <a:spLocks/>
          </p:cNvSpPr>
          <p:nvPr/>
        </p:nvSpPr>
        <p:spPr bwMode="auto">
          <a:xfrm>
            <a:off x="4373607" y="4293241"/>
            <a:ext cx="10925" cy="13656"/>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8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7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7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9"/>
                </a:lnTo>
                <a:lnTo>
                  <a:pt x="21" y="8"/>
                </a:lnTo>
                <a:lnTo>
                  <a:pt x="21" y="7"/>
                </a:lnTo>
                <a:lnTo>
                  <a:pt x="21" y="6"/>
                </a:lnTo>
                <a:lnTo>
                  <a:pt x="20" y="5"/>
                </a:lnTo>
                <a:lnTo>
                  <a:pt x="19" y="4"/>
                </a:lnTo>
                <a:lnTo>
                  <a:pt x="19" y="3"/>
                </a:lnTo>
                <a:lnTo>
                  <a:pt x="18" y="2"/>
                </a:lnTo>
                <a:lnTo>
                  <a:pt x="16" y="1"/>
                </a:lnTo>
                <a:lnTo>
                  <a:pt x="16" y="1"/>
                </a:lnTo>
                <a:lnTo>
                  <a:pt x="15" y="0"/>
                </a:lnTo>
                <a:lnTo>
                  <a:pt x="14" y="0"/>
                </a:lnTo>
                <a:lnTo>
                  <a:pt x="13" y="0"/>
                </a:lnTo>
                <a:lnTo>
                  <a:pt x="12" y="0"/>
                </a:lnTo>
                <a:lnTo>
                  <a:pt x="11" y="0"/>
                </a:lnTo>
                <a:lnTo>
                  <a:pt x="10" y="0"/>
                </a:lnTo>
                <a:lnTo>
                  <a:pt x="10" y="0"/>
                </a:lnTo>
                <a:lnTo>
                  <a:pt x="9" y="0"/>
                </a:lnTo>
                <a:lnTo>
                  <a:pt x="8" y="0"/>
                </a:lnTo>
                <a:lnTo>
                  <a:pt x="7" y="1"/>
                </a:lnTo>
                <a:lnTo>
                  <a:pt x="6" y="1"/>
                </a:lnTo>
                <a:lnTo>
                  <a:pt x="4" y="2"/>
                </a:lnTo>
                <a:lnTo>
                  <a:pt x="3" y="3"/>
                </a:lnTo>
                <a:lnTo>
                  <a:pt x="3" y="4"/>
                </a:lnTo>
                <a:lnTo>
                  <a:pt x="2" y="5"/>
                </a:lnTo>
                <a:lnTo>
                  <a:pt x="1" y="6"/>
                </a:lnTo>
                <a:lnTo>
                  <a:pt x="1" y="7"/>
                </a:lnTo>
                <a:lnTo>
                  <a:pt x="1" y="8"/>
                </a:lnTo>
                <a:lnTo>
                  <a:pt x="0" y="9"/>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6" y="28"/>
                </a:lnTo>
                <a:lnTo>
                  <a:pt x="7" y="28"/>
                </a:lnTo>
                <a:lnTo>
                  <a:pt x="8" y="29"/>
                </a:lnTo>
                <a:lnTo>
                  <a:pt x="9" y="29"/>
                </a:lnTo>
                <a:lnTo>
                  <a:pt x="10" y="29"/>
                </a:lnTo>
                <a:lnTo>
                  <a:pt x="10" y="29"/>
                </a:lnTo>
                <a:lnTo>
                  <a:pt x="11" y="29"/>
                </a:lnTo>
                <a:lnTo>
                  <a:pt x="12" y="29"/>
                </a:lnTo>
                <a:lnTo>
                  <a:pt x="13" y="29"/>
                </a:lnTo>
                <a:lnTo>
                  <a:pt x="14" y="29"/>
                </a:lnTo>
                <a:lnTo>
                  <a:pt x="15" y="29"/>
                </a:lnTo>
                <a:lnTo>
                  <a:pt x="16" y="28"/>
                </a:lnTo>
                <a:lnTo>
                  <a:pt x="16" y="28"/>
                </a:lnTo>
                <a:lnTo>
                  <a:pt x="18"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7" name="Line 635"/>
          <p:cNvSpPr>
            <a:spLocks noChangeShapeType="1"/>
          </p:cNvSpPr>
          <p:nvPr/>
        </p:nvSpPr>
        <p:spPr bwMode="auto">
          <a:xfrm>
            <a:off x="4456907" y="4223596"/>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8" name="Line 636"/>
          <p:cNvSpPr>
            <a:spLocks noChangeShapeType="1"/>
          </p:cNvSpPr>
          <p:nvPr/>
        </p:nvSpPr>
        <p:spPr bwMode="auto">
          <a:xfrm>
            <a:off x="4430961" y="4256370"/>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49" name="Freeform 637"/>
          <p:cNvSpPr>
            <a:spLocks/>
          </p:cNvSpPr>
          <p:nvPr/>
        </p:nvSpPr>
        <p:spPr bwMode="auto">
          <a:xfrm>
            <a:off x="3099515" y="5701159"/>
            <a:ext cx="279945" cy="293601"/>
          </a:xfrm>
          <a:custGeom>
            <a:avLst/>
            <a:gdLst>
              <a:gd name="T0" fmla="*/ 56 w 615"/>
              <a:gd name="T1" fmla="*/ 196 h 643"/>
              <a:gd name="T2" fmla="*/ 0 w 615"/>
              <a:gd name="T3" fmla="*/ 196 h 643"/>
              <a:gd name="T4" fmla="*/ 307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7"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0" name="Rectangle 638"/>
          <p:cNvSpPr>
            <a:spLocks noChangeArrowheads="1"/>
          </p:cNvSpPr>
          <p:nvPr/>
        </p:nvSpPr>
        <p:spPr bwMode="auto">
          <a:xfrm>
            <a:off x="3125461" y="5791288"/>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1" name="Rectangle 639"/>
          <p:cNvSpPr>
            <a:spLocks noChangeArrowheads="1"/>
          </p:cNvSpPr>
          <p:nvPr/>
        </p:nvSpPr>
        <p:spPr bwMode="auto">
          <a:xfrm>
            <a:off x="3162332" y="5836353"/>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2" name="Rectangle 640"/>
          <p:cNvSpPr>
            <a:spLocks noChangeArrowheads="1"/>
          </p:cNvSpPr>
          <p:nvPr/>
        </p:nvSpPr>
        <p:spPr bwMode="auto">
          <a:xfrm>
            <a:off x="3278407" y="5832256"/>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3" name="Freeform 641"/>
          <p:cNvSpPr>
            <a:spLocks/>
          </p:cNvSpPr>
          <p:nvPr/>
        </p:nvSpPr>
        <p:spPr bwMode="auto">
          <a:xfrm>
            <a:off x="3221052" y="5901901"/>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4 w 23"/>
              <a:gd name="T15" fmla="*/ 0 h 30"/>
              <a:gd name="T16" fmla="*/ 12 w 23"/>
              <a:gd name="T17" fmla="*/ 0 h 30"/>
              <a:gd name="T18" fmla="*/ 10 w 23"/>
              <a:gd name="T19" fmla="*/ 0 h 30"/>
              <a:gd name="T20" fmla="*/ 9 w 23"/>
              <a:gd name="T21" fmla="*/ 0 h 30"/>
              <a:gd name="T22" fmla="*/ 7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20" y="6"/>
                </a:lnTo>
                <a:lnTo>
                  <a:pt x="19" y="5"/>
                </a:lnTo>
                <a:lnTo>
                  <a:pt x="19" y="4"/>
                </a:lnTo>
                <a:lnTo>
                  <a:pt x="18" y="3"/>
                </a:lnTo>
                <a:lnTo>
                  <a:pt x="17" y="2"/>
                </a:lnTo>
                <a:lnTo>
                  <a:pt x="17" y="2"/>
                </a:lnTo>
                <a:lnTo>
                  <a:pt x="15" y="0"/>
                </a:lnTo>
                <a:lnTo>
                  <a:pt x="14" y="0"/>
                </a:lnTo>
                <a:lnTo>
                  <a:pt x="13" y="0"/>
                </a:lnTo>
                <a:lnTo>
                  <a:pt x="12" y="0"/>
                </a:lnTo>
                <a:lnTo>
                  <a:pt x="11" y="0"/>
                </a:lnTo>
                <a:lnTo>
                  <a:pt x="10" y="0"/>
                </a:lnTo>
                <a:lnTo>
                  <a:pt x="10" y="0"/>
                </a:lnTo>
                <a:lnTo>
                  <a:pt x="9" y="0"/>
                </a:lnTo>
                <a:lnTo>
                  <a:pt x="8" y="0"/>
                </a:lnTo>
                <a:lnTo>
                  <a:pt x="7" y="2"/>
                </a:lnTo>
                <a:lnTo>
                  <a:pt x="6"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8"/>
                </a:lnTo>
                <a:lnTo>
                  <a:pt x="19" y="27"/>
                </a:lnTo>
                <a:lnTo>
                  <a:pt x="19" y="26"/>
                </a:lnTo>
                <a:lnTo>
                  <a:pt x="20" y="25"/>
                </a:lnTo>
                <a:lnTo>
                  <a:pt x="21" y="25"/>
                </a:lnTo>
                <a:lnTo>
                  <a:pt x="21" y="24"/>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4" name="Line 642"/>
          <p:cNvSpPr>
            <a:spLocks noChangeShapeType="1"/>
          </p:cNvSpPr>
          <p:nvPr/>
        </p:nvSpPr>
        <p:spPr bwMode="auto">
          <a:xfrm>
            <a:off x="3305719" y="5833622"/>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5" name="Line 643"/>
          <p:cNvSpPr>
            <a:spLocks noChangeShapeType="1"/>
          </p:cNvSpPr>
          <p:nvPr/>
        </p:nvSpPr>
        <p:spPr bwMode="auto">
          <a:xfrm>
            <a:off x="3278407" y="5865030"/>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6" name="Freeform 644"/>
          <p:cNvSpPr>
            <a:spLocks/>
          </p:cNvSpPr>
          <p:nvPr/>
        </p:nvSpPr>
        <p:spPr bwMode="auto">
          <a:xfrm>
            <a:off x="3229246" y="5190430"/>
            <a:ext cx="279945" cy="293601"/>
          </a:xfrm>
          <a:custGeom>
            <a:avLst/>
            <a:gdLst>
              <a:gd name="T0" fmla="*/ 55 w 614"/>
              <a:gd name="T1" fmla="*/ 195 h 643"/>
              <a:gd name="T2" fmla="*/ 0 w 614"/>
              <a:gd name="T3" fmla="*/ 195 h 643"/>
              <a:gd name="T4" fmla="*/ 307 w 614"/>
              <a:gd name="T5" fmla="*/ 0 h 643"/>
              <a:gd name="T6" fmla="*/ 614 w 614"/>
              <a:gd name="T7" fmla="*/ 195 h 643"/>
              <a:gd name="T8" fmla="*/ 586 w 614"/>
              <a:gd name="T9" fmla="*/ 195 h 643"/>
              <a:gd name="T10" fmla="*/ 558 w 614"/>
              <a:gd name="T11" fmla="*/ 195 h 643"/>
              <a:gd name="T12" fmla="*/ 558 w 614"/>
              <a:gd name="T13" fmla="*/ 614 h 643"/>
              <a:gd name="T14" fmla="*/ 55 w 614"/>
              <a:gd name="T15" fmla="*/ 614 h 643"/>
              <a:gd name="T16" fmla="*/ 55 w 614"/>
              <a:gd name="T17" fmla="*/ 195 h 643"/>
              <a:gd name="T18" fmla="*/ 558 w 614"/>
              <a:gd name="T19" fmla="*/ 195 h 643"/>
              <a:gd name="T20" fmla="*/ 586 w 614"/>
              <a:gd name="T21" fmla="*/ 195 h 643"/>
              <a:gd name="T22" fmla="*/ 586 w 614"/>
              <a:gd name="T23" fmla="*/ 643 h 643"/>
              <a:gd name="T24" fmla="*/ 55 w 614"/>
              <a:gd name="T25" fmla="*/ 643 h 643"/>
              <a:gd name="T26" fmla="*/ 55 w 614"/>
              <a:gd name="T27" fmla="*/ 614 h 643"/>
              <a:gd name="T28" fmla="*/ 55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5" y="195"/>
                </a:moveTo>
                <a:lnTo>
                  <a:pt x="0" y="195"/>
                </a:lnTo>
                <a:lnTo>
                  <a:pt x="307" y="0"/>
                </a:lnTo>
                <a:lnTo>
                  <a:pt x="614" y="195"/>
                </a:lnTo>
                <a:lnTo>
                  <a:pt x="586" y="195"/>
                </a:lnTo>
                <a:lnTo>
                  <a:pt x="558" y="195"/>
                </a:lnTo>
                <a:lnTo>
                  <a:pt x="558" y="614"/>
                </a:lnTo>
                <a:lnTo>
                  <a:pt x="55" y="614"/>
                </a:lnTo>
                <a:lnTo>
                  <a:pt x="55" y="195"/>
                </a:lnTo>
                <a:lnTo>
                  <a:pt x="558" y="195"/>
                </a:lnTo>
                <a:lnTo>
                  <a:pt x="586" y="195"/>
                </a:lnTo>
                <a:lnTo>
                  <a:pt x="586" y="643"/>
                </a:lnTo>
                <a:lnTo>
                  <a:pt x="55" y="643"/>
                </a:lnTo>
                <a:lnTo>
                  <a:pt x="55" y="614"/>
                </a:lnTo>
                <a:lnTo>
                  <a:pt x="55"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7" name="Rectangle 645"/>
          <p:cNvSpPr>
            <a:spLocks noChangeArrowheads="1"/>
          </p:cNvSpPr>
          <p:nvPr/>
        </p:nvSpPr>
        <p:spPr bwMode="auto">
          <a:xfrm>
            <a:off x="3255192" y="5279194"/>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8" name="Rectangle 646"/>
          <p:cNvSpPr>
            <a:spLocks noChangeArrowheads="1"/>
          </p:cNvSpPr>
          <p:nvPr/>
        </p:nvSpPr>
        <p:spPr bwMode="auto">
          <a:xfrm>
            <a:off x="3292063" y="5325624"/>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59" name="Rectangle 647"/>
          <p:cNvSpPr>
            <a:spLocks noChangeArrowheads="1"/>
          </p:cNvSpPr>
          <p:nvPr/>
        </p:nvSpPr>
        <p:spPr bwMode="auto">
          <a:xfrm>
            <a:off x="3408137" y="5321527"/>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0" name="Freeform 648"/>
          <p:cNvSpPr>
            <a:spLocks/>
          </p:cNvSpPr>
          <p:nvPr/>
        </p:nvSpPr>
        <p:spPr bwMode="auto">
          <a:xfrm>
            <a:off x="3350782" y="5391172"/>
            <a:ext cx="10925" cy="13656"/>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2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1 w 23"/>
              <a:gd name="T29" fmla="*/ 6 h 29"/>
              <a:gd name="T30" fmla="*/ 1 w 23"/>
              <a:gd name="T31" fmla="*/ 9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2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3" y="5"/>
                </a:lnTo>
                <a:lnTo>
                  <a:pt x="1" y="6"/>
                </a:lnTo>
                <a:lnTo>
                  <a:pt x="1" y="7"/>
                </a:lnTo>
                <a:lnTo>
                  <a:pt x="1" y="9"/>
                </a:lnTo>
                <a:lnTo>
                  <a:pt x="0" y="10"/>
                </a:lnTo>
                <a:lnTo>
                  <a:pt x="0" y="11"/>
                </a:lnTo>
                <a:lnTo>
                  <a:pt x="0" y="12"/>
                </a:lnTo>
                <a:lnTo>
                  <a:pt x="0" y="13"/>
                </a:lnTo>
                <a:lnTo>
                  <a:pt x="0" y="14"/>
                </a:lnTo>
                <a:lnTo>
                  <a:pt x="0" y="16"/>
                </a:lnTo>
                <a:lnTo>
                  <a:pt x="0" y="17"/>
                </a:lnTo>
                <a:lnTo>
                  <a:pt x="0" y="18"/>
                </a:lnTo>
                <a:lnTo>
                  <a:pt x="0" y="20"/>
                </a:lnTo>
                <a:lnTo>
                  <a:pt x="1" y="22"/>
                </a:lnTo>
                <a:lnTo>
                  <a:pt x="1" y="23"/>
                </a:lnTo>
                <a:lnTo>
                  <a:pt x="1" y="24"/>
                </a:lnTo>
                <a:lnTo>
                  <a:pt x="3" y="24"/>
                </a:lnTo>
                <a:lnTo>
                  <a:pt x="4" y="25"/>
                </a:lnTo>
                <a:lnTo>
                  <a:pt x="4" y="26"/>
                </a:lnTo>
                <a:lnTo>
                  <a:pt x="5" y="27"/>
                </a:lnTo>
                <a:lnTo>
                  <a:pt x="6" y="28"/>
                </a:lnTo>
                <a:lnTo>
                  <a:pt x="7" y="28"/>
                </a:lnTo>
                <a:lnTo>
                  <a:pt x="8" y="29"/>
                </a:lnTo>
                <a:lnTo>
                  <a:pt x="9" y="29"/>
                </a:lnTo>
                <a:lnTo>
                  <a:pt x="10" y="29"/>
                </a:lnTo>
                <a:lnTo>
                  <a:pt x="10" y="29"/>
                </a:lnTo>
                <a:lnTo>
                  <a:pt x="11" y="29"/>
                </a:lnTo>
                <a:lnTo>
                  <a:pt x="12" y="29"/>
                </a:lnTo>
                <a:lnTo>
                  <a:pt x="13"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1" name="Line 649"/>
          <p:cNvSpPr>
            <a:spLocks noChangeShapeType="1"/>
          </p:cNvSpPr>
          <p:nvPr/>
        </p:nvSpPr>
        <p:spPr bwMode="auto">
          <a:xfrm>
            <a:off x="3435449" y="5321527"/>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2" name="Line 650"/>
          <p:cNvSpPr>
            <a:spLocks noChangeShapeType="1"/>
          </p:cNvSpPr>
          <p:nvPr/>
        </p:nvSpPr>
        <p:spPr bwMode="auto">
          <a:xfrm>
            <a:off x="3408137" y="5354301"/>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3" name="Freeform 651"/>
          <p:cNvSpPr>
            <a:spLocks/>
          </p:cNvSpPr>
          <p:nvPr/>
        </p:nvSpPr>
        <p:spPr bwMode="auto">
          <a:xfrm>
            <a:off x="2990268" y="4190822"/>
            <a:ext cx="279945" cy="292235"/>
          </a:xfrm>
          <a:custGeom>
            <a:avLst/>
            <a:gdLst>
              <a:gd name="T0" fmla="*/ 56 w 614"/>
              <a:gd name="T1" fmla="*/ 196 h 644"/>
              <a:gd name="T2" fmla="*/ 0 w 614"/>
              <a:gd name="T3" fmla="*/ 196 h 644"/>
              <a:gd name="T4" fmla="*/ 307 w 614"/>
              <a:gd name="T5" fmla="*/ 0 h 644"/>
              <a:gd name="T6" fmla="*/ 614 w 614"/>
              <a:gd name="T7" fmla="*/ 196 h 644"/>
              <a:gd name="T8" fmla="*/ 587 w 614"/>
              <a:gd name="T9" fmla="*/ 196 h 644"/>
              <a:gd name="T10" fmla="*/ 559 w 614"/>
              <a:gd name="T11" fmla="*/ 196 h 644"/>
              <a:gd name="T12" fmla="*/ 559 w 614"/>
              <a:gd name="T13" fmla="*/ 615 h 644"/>
              <a:gd name="T14" fmla="*/ 56 w 614"/>
              <a:gd name="T15" fmla="*/ 615 h 644"/>
              <a:gd name="T16" fmla="*/ 56 w 614"/>
              <a:gd name="T17" fmla="*/ 196 h 644"/>
              <a:gd name="T18" fmla="*/ 559 w 614"/>
              <a:gd name="T19" fmla="*/ 196 h 644"/>
              <a:gd name="T20" fmla="*/ 587 w 614"/>
              <a:gd name="T21" fmla="*/ 196 h 644"/>
              <a:gd name="T22" fmla="*/ 587 w 614"/>
              <a:gd name="T23" fmla="*/ 644 h 644"/>
              <a:gd name="T24" fmla="*/ 56 w 614"/>
              <a:gd name="T25" fmla="*/ 644 h 644"/>
              <a:gd name="T26" fmla="*/ 56 w 614"/>
              <a:gd name="T27" fmla="*/ 615 h 644"/>
              <a:gd name="T28" fmla="*/ 56 w 614"/>
              <a:gd name="T29" fmla="*/ 196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4">
                <a:moveTo>
                  <a:pt x="56" y="196"/>
                </a:moveTo>
                <a:lnTo>
                  <a:pt x="0" y="196"/>
                </a:lnTo>
                <a:lnTo>
                  <a:pt x="307" y="0"/>
                </a:lnTo>
                <a:lnTo>
                  <a:pt x="614" y="196"/>
                </a:lnTo>
                <a:lnTo>
                  <a:pt x="587" y="196"/>
                </a:lnTo>
                <a:lnTo>
                  <a:pt x="559" y="196"/>
                </a:lnTo>
                <a:lnTo>
                  <a:pt x="559" y="615"/>
                </a:lnTo>
                <a:lnTo>
                  <a:pt x="56" y="615"/>
                </a:lnTo>
                <a:lnTo>
                  <a:pt x="56" y="196"/>
                </a:lnTo>
                <a:lnTo>
                  <a:pt x="559" y="196"/>
                </a:lnTo>
                <a:lnTo>
                  <a:pt x="587" y="196"/>
                </a:lnTo>
                <a:lnTo>
                  <a:pt x="587" y="644"/>
                </a:lnTo>
                <a:lnTo>
                  <a:pt x="56" y="644"/>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4" name="Rectangle 652"/>
          <p:cNvSpPr>
            <a:spLocks noChangeArrowheads="1"/>
          </p:cNvSpPr>
          <p:nvPr/>
        </p:nvSpPr>
        <p:spPr bwMode="auto">
          <a:xfrm>
            <a:off x="3016214" y="4279585"/>
            <a:ext cx="230784" cy="18981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5" name="Rectangle 653"/>
          <p:cNvSpPr>
            <a:spLocks noChangeArrowheads="1"/>
          </p:cNvSpPr>
          <p:nvPr/>
        </p:nvSpPr>
        <p:spPr bwMode="auto">
          <a:xfrm>
            <a:off x="3053085" y="4324649"/>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6" name="Rectangle 654"/>
          <p:cNvSpPr>
            <a:spLocks noChangeArrowheads="1"/>
          </p:cNvSpPr>
          <p:nvPr/>
        </p:nvSpPr>
        <p:spPr bwMode="auto">
          <a:xfrm>
            <a:off x="3169160" y="4321918"/>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7" name="Freeform 655"/>
          <p:cNvSpPr>
            <a:spLocks/>
          </p:cNvSpPr>
          <p:nvPr/>
        </p:nvSpPr>
        <p:spPr bwMode="auto">
          <a:xfrm>
            <a:off x="3113171" y="4391563"/>
            <a:ext cx="9560" cy="13656"/>
          </a:xfrm>
          <a:custGeom>
            <a:avLst/>
            <a:gdLst>
              <a:gd name="T0" fmla="*/ 23 w 23"/>
              <a:gd name="T1" fmla="*/ 13 h 29"/>
              <a:gd name="T2" fmla="*/ 23 w 23"/>
              <a:gd name="T3" fmla="*/ 11 h 29"/>
              <a:gd name="T4" fmla="*/ 21 w 23"/>
              <a:gd name="T5" fmla="*/ 8 h 29"/>
              <a:gd name="T6" fmla="*/ 21 w 23"/>
              <a:gd name="T7" fmla="*/ 6 h 29"/>
              <a:gd name="T8" fmla="*/ 19 w 23"/>
              <a:gd name="T9" fmla="*/ 4 h 29"/>
              <a:gd name="T10" fmla="*/ 17 w 23"/>
              <a:gd name="T11" fmla="*/ 2 h 29"/>
              <a:gd name="T12" fmla="*/ 16 w 23"/>
              <a:gd name="T13" fmla="*/ 1 h 29"/>
              <a:gd name="T14" fmla="*/ 14 w 23"/>
              <a:gd name="T15" fmla="*/ 0 h 29"/>
              <a:gd name="T16" fmla="*/ 12 w 23"/>
              <a:gd name="T17" fmla="*/ 0 h 29"/>
              <a:gd name="T18" fmla="*/ 10 w 23"/>
              <a:gd name="T19" fmla="*/ 0 h 29"/>
              <a:gd name="T20" fmla="*/ 9 w 23"/>
              <a:gd name="T21" fmla="*/ 0 h 29"/>
              <a:gd name="T22" fmla="*/ 6 w 23"/>
              <a:gd name="T23" fmla="*/ 1 h 29"/>
              <a:gd name="T24" fmla="*/ 4 w 23"/>
              <a:gd name="T25" fmla="*/ 2 h 29"/>
              <a:gd name="T26" fmla="*/ 3 w 23"/>
              <a:gd name="T27" fmla="*/ 4 h 29"/>
              <a:gd name="T28" fmla="*/ 1 w 23"/>
              <a:gd name="T29" fmla="*/ 6 h 29"/>
              <a:gd name="T30" fmla="*/ 1 w 23"/>
              <a:gd name="T31" fmla="*/ 8 h 29"/>
              <a:gd name="T32" fmla="*/ 0 w 23"/>
              <a:gd name="T33" fmla="*/ 11 h 29"/>
              <a:gd name="T34" fmla="*/ 0 w 23"/>
              <a:gd name="T35" fmla="*/ 13 h 29"/>
              <a:gd name="T36" fmla="*/ 0 w 23"/>
              <a:gd name="T37" fmla="*/ 16 h 29"/>
              <a:gd name="T38" fmla="*/ 0 w 23"/>
              <a:gd name="T39" fmla="*/ 18 h 29"/>
              <a:gd name="T40" fmla="*/ 1 w 23"/>
              <a:gd name="T41" fmla="*/ 22 h 29"/>
              <a:gd name="T42" fmla="*/ 1 w 23"/>
              <a:gd name="T43" fmla="*/ 24 h 29"/>
              <a:gd name="T44" fmla="*/ 3 w 23"/>
              <a:gd name="T45" fmla="*/ 25 h 29"/>
              <a:gd name="T46" fmla="*/ 4 w 23"/>
              <a:gd name="T47" fmla="*/ 27 h 29"/>
              <a:gd name="T48" fmla="*/ 6 w 23"/>
              <a:gd name="T49" fmla="*/ 28 h 29"/>
              <a:gd name="T50" fmla="*/ 9 w 23"/>
              <a:gd name="T51" fmla="*/ 29 h 29"/>
              <a:gd name="T52" fmla="*/ 10 w 23"/>
              <a:gd name="T53" fmla="*/ 29 h 29"/>
              <a:gd name="T54" fmla="*/ 12 w 23"/>
              <a:gd name="T55" fmla="*/ 29 h 29"/>
              <a:gd name="T56" fmla="*/ 14 w 23"/>
              <a:gd name="T57" fmla="*/ 29 h 29"/>
              <a:gd name="T58" fmla="*/ 16 w 23"/>
              <a:gd name="T59" fmla="*/ 28 h 29"/>
              <a:gd name="T60" fmla="*/ 17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8"/>
                </a:lnTo>
                <a:lnTo>
                  <a:pt x="21" y="7"/>
                </a:lnTo>
                <a:lnTo>
                  <a:pt x="21" y="6"/>
                </a:lnTo>
                <a:lnTo>
                  <a:pt x="20" y="5"/>
                </a:lnTo>
                <a:lnTo>
                  <a:pt x="19" y="4"/>
                </a:lnTo>
                <a:lnTo>
                  <a:pt x="19" y="3"/>
                </a:lnTo>
                <a:lnTo>
                  <a:pt x="17" y="2"/>
                </a:lnTo>
                <a:lnTo>
                  <a:pt x="16" y="1"/>
                </a:lnTo>
                <a:lnTo>
                  <a:pt x="16" y="1"/>
                </a:lnTo>
                <a:lnTo>
                  <a:pt x="15" y="0"/>
                </a:lnTo>
                <a:lnTo>
                  <a:pt x="14" y="0"/>
                </a:lnTo>
                <a:lnTo>
                  <a:pt x="13" y="0"/>
                </a:lnTo>
                <a:lnTo>
                  <a:pt x="12" y="0"/>
                </a:lnTo>
                <a:lnTo>
                  <a:pt x="11" y="0"/>
                </a:lnTo>
                <a:lnTo>
                  <a:pt x="10" y="0"/>
                </a:lnTo>
                <a:lnTo>
                  <a:pt x="10" y="0"/>
                </a:lnTo>
                <a:lnTo>
                  <a:pt x="9" y="0"/>
                </a:lnTo>
                <a:lnTo>
                  <a:pt x="8" y="0"/>
                </a:lnTo>
                <a:lnTo>
                  <a:pt x="6" y="1"/>
                </a:lnTo>
                <a:lnTo>
                  <a:pt x="5" y="1"/>
                </a:lnTo>
                <a:lnTo>
                  <a:pt x="4" y="2"/>
                </a:lnTo>
                <a:lnTo>
                  <a:pt x="3" y="3"/>
                </a:lnTo>
                <a:lnTo>
                  <a:pt x="3" y="4"/>
                </a:lnTo>
                <a:lnTo>
                  <a:pt x="2" y="5"/>
                </a:lnTo>
                <a:lnTo>
                  <a:pt x="1" y="6"/>
                </a:lnTo>
                <a:lnTo>
                  <a:pt x="1" y="7"/>
                </a:lnTo>
                <a:lnTo>
                  <a:pt x="1" y="8"/>
                </a:lnTo>
                <a:lnTo>
                  <a:pt x="0" y="10"/>
                </a:lnTo>
                <a:lnTo>
                  <a:pt x="0" y="11"/>
                </a:lnTo>
                <a:lnTo>
                  <a:pt x="0" y="12"/>
                </a:lnTo>
                <a:lnTo>
                  <a:pt x="0" y="13"/>
                </a:lnTo>
                <a:lnTo>
                  <a:pt x="0" y="14"/>
                </a:lnTo>
                <a:lnTo>
                  <a:pt x="0" y="16"/>
                </a:lnTo>
                <a:lnTo>
                  <a:pt x="0" y="17"/>
                </a:lnTo>
                <a:lnTo>
                  <a:pt x="0" y="18"/>
                </a:lnTo>
                <a:lnTo>
                  <a:pt x="0" y="19"/>
                </a:lnTo>
                <a:lnTo>
                  <a:pt x="1" y="22"/>
                </a:lnTo>
                <a:lnTo>
                  <a:pt x="1" y="23"/>
                </a:lnTo>
                <a:lnTo>
                  <a:pt x="1" y="24"/>
                </a:lnTo>
                <a:lnTo>
                  <a:pt x="2" y="24"/>
                </a:lnTo>
                <a:lnTo>
                  <a:pt x="3" y="25"/>
                </a:lnTo>
                <a:lnTo>
                  <a:pt x="3" y="26"/>
                </a:lnTo>
                <a:lnTo>
                  <a:pt x="4" y="27"/>
                </a:lnTo>
                <a:lnTo>
                  <a:pt x="5" y="28"/>
                </a:lnTo>
                <a:lnTo>
                  <a:pt x="6" y="28"/>
                </a:lnTo>
                <a:lnTo>
                  <a:pt x="8" y="29"/>
                </a:lnTo>
                <a:lnTo>
                  <a:pt x="9" y="29"/>
                </a:lnTo>
                <a:lnTo>
                  <a:pt x="10" y="29"/>
                </a:lnTo>
                <a:lnTo>
                  <a:pt x="10" y="29"/>
                </a:lnTo>
                <a:lnTo>
                  <a:pt x="11" y="29"/>
                </a:lnTo>
                <a:lnTo>
                  <a:pt x="12" y="29"/>
                </a:lnTo>
                <a:lnTo>
                  <a:pt x="13" y="29"/>
                </a:lnTo>
                <a:lnTo>
                  <a:pt x="14" y="29"/>
                </a:lnTo>
                <a:lnTo>
                  <a:pt x="15" y="29"/>
                </a:lnTo>
                <a:lnTo>
                  <a:pt x="16" y="28"/>
                </a:lnTo>
                <a:lnTo>
                  <a:pt x="16" y="28"/>
                </a:lnTo>
                <a:lnTo>
                  <a:pt x="17" y="27"/>
                </a:lnTo>
                <a:lnTo>
                  <a:pt x="19" y="26"/>
                </a:lnTo>
                <a:lnTo>
                  <a:pt x="19" y="25"/>
                </a:lnTo>
                <a:lnTo>
                  <a:pt x="20" y="24"/>
                </a:lnTo>
                <a:lnTo>
                  <a:pt x="21" y="24"/>
                </a:lnTo>
                <a:lnTo>
                  <a:pt x="21" y="23"/>
                </a:lnTo>
                <a:lnTo>
                  <a:pt x="21" y="22"/>
                </a:lnTo>
                <a:lnTo>
                  <a:pt x="22" y="19"/>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8" name="Line 656"/>
          <p:cNvSpPr>
            <a:spLocks noChangeShapeType="1"/>
          </p:cNvSpPr>
          <p:nvPr/>
        </p:nvSpPr>
        <p:spPr bwMode="auto">
          <a:xfrm>
            <a:off x="3196472" y="4321918"/>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69" name="Line 657"/>
          <p:cNvSpPr>
            <a:spLocks noChangeShapeType="1"/>
          </p:cNvSpPr>
          <p:nvPr/>
        </p:nvSpPr>
        <p:spPr bwMode="auto">
          <a:xfrm>
            <a:off x="3169160" y="4354692"/>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0" name="Freeform 658"/>
          <p:cNvSpPr>
            <a:spLocks/>
          </p:cNvSpPr>
          <p:nvPr/>
        </p:nvSpPr>
        <p:spPr bwMode="auto">
          <a:xfrm>
            <a:off x="2043918" y="5157656"/>
            <a:ext cx="279945" cy="293601"/>
          </a:xfrm>
          <a:custGeom>
            <a:avLst/>
            <a:gdLst>
              <a:gd name="T0" fmla="*/ 56 w 615"/>
              <a:gd name="T1" fmla="*/ 196 h 643"/>
              <a:gd name="T2" fmla="*/ 0 w 615"/>
              <a:gd name="T3" fmla="*/ 196 h 643"/>
              <a:gd name="T4" fmla="*/ 307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7"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1" name="Rectangle 659"/>
          <p:cNvSpPr>
            <a:spLocks noChangeArrowheads="1"/>
          </p:cNvSpPr>
          <p:nvPr/>
        </p:nvSpPr>
        <p:spPr bwMode="auto">
          <a:xfrm>
            <a:off x="2069863" y="5247785"/>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2" name="Rectangle 660"/>
          <p:cNvSpPr>
            <a:spLocks noChangeArrowheads="1"/>
          </p:cNvSpPr>
          <p:nvPr/>
        </p:nvSpPr>
        <p:spPr bwMode="auto">
          <a:xfrm>
            <a:off x="2108100" y="5292850"/>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3" name="Rectangle 661"/>
          <p:cNvSpPr>
            <a:spLocks noChangeArrowheads="1"/>
          </p:cNvSpPr>
          <p:nvPr/>
        </p:nvSpPr>
        <p:spPr bwMode="auto">
          <a:xfrm>
            <a:off x="2224175" y="5288752"/>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4" name="Freeform 662"/>
          <p:cNvSpPr>
            <a:spLocks/>
          </p:cNvSpPr>
          <p:nvPr/>
        </p:nvSpPr>
        <p:spPr bwMode="auto">
          <a:xfrm>
            <a:off x="2166820" y="5358398"/>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4 w 23"/>
              <a:gd name="T15" fmla="*/ 0 h 30"/>
              <a:gd name="T16" fmla="*/ 12 w 23"/>
              <a:gd name="T17" fmla="*/ 0 h 30"/>
              <a:gd name="T18" fmla="*/ 10 w 23"/>
              <a:gd name="T19" fmla="*/ 0 h 30"/>
              <a:gd name="T20" fmla="*/ 9 w 23"/>
              <a:gd name="T21" fmla="*/ 0 h 30"/>
              <a:gd name="T22" fmla="*/ 7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20" y="6"/>
                </a:lnTo>
                <a:lnTo>
                  <a:pt x="19" y="5"/>
                </a:lnTo>
                <a:lnTo>
                  <a:pt x="19" y="4"/>
                </a:lnTo>
                <a:lnTo>
                  <a:pt x="18" y="3"/>
                </a:lnTo>
                <a:lnTo>
                  <a:pt x="17" y="2"/>
                </a:lnTo>
                <a:lnTo>
                  <a:pt x="17" y="2"/>
                </a:lnTo>
                <a:lnTo>
                  <a:pt x="15" y="0"/>
                </a:lnTo>
                <a:lnTo>
                  <a:pt x="14" y="0"/>
                </a:lnTo>
                <a:lnTo>
                  <a:pt x="13" y="0"/>
                </a:lnTo>
                <a:lnTo>
                  <a:pt x="12" y="0"/>
                </a:lnTo>
                <a:lnTo>
                  <a:pt x="11" y="0"/>
                </a:lnTo>
                <a:lnTo>
                  <a:pt x="10" y="0"/>
                </a:lnTo>
                <a:lnTo>
                  <a:pt x="10" y="0"/>
                </a:lnTo>
                <a:lnTo>
                  <a:pt x="9" y="0"/>
                </a:lnTo>
                <a:lnTo>
                  <a:pt x="8" y="0"/>
                </a:lnTo>
                <a:lnTo>
                  <a:pt x="7" y="2"/>
                </a:lnTo>
                <a:lnTo>
                  <a:pt x="6"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3"/>
                </a:lnTo>
                <a:lnTo>
                  <a:pt x="1" y="25"/>
                </a:lnTo>
                <a:lnTo>
                  <a:pt x="2" y="25"/>
                </a:lnTo>
                <a:lnTo>
                  <a:pt x="3" y="26"/>
                </a:lnTo>
                <a:lnTo>
                  <a:pt x="3" y="27"/>
                </a:lnTo>
                <a:lnTo>
                  <a:pt x="4" y="28"/>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8"/>
                </a:lnTo>
                <a:lnTo>
                  <a:pt x="19" y="27"/>
                </a:lnTo>
                <a:lnTo>
                  <a:pt x="19"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5" name="Line 663"/>
          <p:cNvSpPr>
            <a:spLocks noChangeShapeType="1"/>
          </p:cNvSpPr>
          <p:nvPr/>
        </p:nvSpPr>
        <p:spPr bwMode="auto">
          <a:xfrm>
            <a:off x="2250120" y="5290118"/>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6" name="Line 664"/>
          <p:cNvSpPr>
            <a:spLocks noChangeShapeType="1"/>
          </p:cNvSpPr>
          <p:nvPr/>
        </p:nvSpPr>
        <p:spPr bwMode="auto">
          <a:xfrm>
            <a:off x="2224175" y="5321527"/>
            <a:ext cx="53257"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7" name="Freeform 665"/>
          <p:cNvSpPr>
            <a:spLocks/>
          </p:cNvSpPr>
          <p:nvPr/>
        </p:nvSpPr>
        <p:spPr bwMode="auto">
          <a:xfrm>
            <a:off x="4956711" y="1874788"/>
            <a:ext cx="279945" cy="293601"/>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8" name="Rectangle 666"/>
          <p:cNvSpPr>
            <a:spLocks noChangeArrowheads="1"/>
          </p:cNvSpPr>
          <p:nvPr/>
        </p:nvSpPr>
        <p:spPr bwMode="auto">
          <a:xfrm>
            <a:off x="4984023" y="1963552"/>
            <a:ext cx="230784" cy="191182"/>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79" name="Rectangle 667"/>
          <p:cNvSpPr>
            <a:spLocks noChangeArrowheads="1"/>
          </p:cNvSpPr>
          <p:nvPr/>
        </p:nvSpPr>
        <p:spPr bwMode="auto">
          <a:xfrm>
            <a:off x="5020894" y="2009982"/>
            <a:ext cx="80569" cy="143386"/>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0" name="Rectangle 668"/>
          <p:cNvSpPr>
            <a:spLocks noChangeArrowheads="1"/>
          </p:cNvSpPr>
          <p:nvPr/>
        </p:nvSpPr>
        <p:spPr bwMode="auto">
          <a:xfrm>
            <a:off x="5136968" y="2005885"/>
            <a:ext cx="54623" cy="69645"/>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1" name="Freeform 669"/>
          <p:cNvSpPr>
            <a:spLocks/>
          </p:cNvSpPr>
          <p:nvPr/>
        </p:nvSpPr>
        <p:spPr bwMode="auto">
          <a:xfrm>
            <a:off x="5079614" y="2075530"/>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4 w 23"/>
              <a:gd name="T45" fmla="*/ 25 h 30"/>
              <a:gd name="T46" fmla="*/ 5 w 23"/>
              <a:gd name="T47" fmla="*/ 27 h 30"/>
              <a:gd name="T48" fmla="*/ 7 w 23"/>
              <a:gd name="T49" fmla="*/ 28 h 30"/>
              <a:gd name="T50" fmla="*/ 9 w 23"/>
              <a:gd name="T51" fmla="*/ 30 h 30"/>
              <a:gd name="T52" fmla="*/ 10 w 23"/>
              <a:gd name="T53" fmla="*/ 30 h 30"/>
              <a:gd name="T54" fmla="*/ 12 w 23"/>
              <a:gd name="T55" fmla="*/ 30 h 30"/>
              <a:gd name="T56" fmla="*/ 15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4" y="25"/>
                </a:lnTo>
                <a:lnTo>
                  <a:pt x="4" y="26"/>
                </a:lnTo>
                <a:lnTo>
                  <a:pt x="5" y="27"/>
                </a:lnTo>
                <a:lnTo>
                  <a:pt x="6" y="28"/>
                </a:lnTo>
                <a:lnTo>
                  <a:pt x="7" y="28"/>
                </a:lnTo>
                <a:lnTo>
                  <a:pt x="8" y="30"/>
                </a:lnTo>
                <a:lnTo>
                  <a:pt x="9" y="30"/>
                </a:lnTo>
                <a:lnTo>
                  <a:pt x="10" y="30"/>
                </a:lnTo>
                <a:lnTo>
                  <a:pt x="10" y="30"/>
                </a:lnTo>
                <a:lnTo>
                  <a:pt x="11" y="30"/>
                </a:lnTo>
                <a:lnTo>
                  <a:pt x="12" y="30"/>
                </a:lnTo>
                <a:lnTo>
                  <a:pt x="13" y="30"/>
                </a:lnTo>
                <a:lnTo>
                  <a:pt x="15" y="30"/>
                </a:lnTo>
                <a:lnTo>
                  <a:pt x="16"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2" name="Line 670"/>
          <p:cNvSpPr>
            <a:spLocks noChangeShapeType="1"/>
          </p:cNvSpPr>
          <p:nvPr/>
        </p:nvSpPr>
        <p:spPr bwMode="auto">
          <a:xfrm>
            <a:off x="5164280" y="2005885"/>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3" name="Line 671"/>
          <p:cNvSpPr>
            <a:spLocks noChangeShapeType="1"/>
          </p:cNvSpPr>
          <p:nvPr/>
        </p:nvSpPr>
        <p:spPr bwMode="auto">
          <a:xfrm>
            <a:off x="5136968" y="2038659"/>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4" name="Freeform 672"/>
          <p:cNvSpPr>
            <a:spLocks/>
          </p:cNvSpPr>
          <p:nvPr/>
        </p:nvSpPr>
        <p:spPr bwMode="auto">
          <a:xfrm>
            <a:off x="8037837" y="2055279"/>
            <a:ext cx="278579" cy="293601"/>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5" name="Rectangle 673"/>
          <p:cNvSpPr>
            <a:spLocks noChangeArrowheads="1"/>
          </p:cNvSpPr>
          <p:nvPr/>
        </p:nvSpPr>
        <p:spPr bwMode="auto">
          <a:xfrm>
            <a:off x="8063784" y="2145408"/>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6" name="Rectangle 674"/>
          <p:cNvSpPr>
            <a:spLocks noChangeArrowheads="1"/>
          </p:cNvSpPr>
          <p:nvPr/>
        </p:nvSpPr>
        <p:spPr bwMode="auto">
          <a:xfrm>
            <a:off x="8100654" y="2190473"/>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7" name="Rectangle 675"/>
          <p:cNvSpPr>
            <a:spLocks noChangeArrowheads="1"/>
          </p:cNvSpPr>
          <p:nvPr/>
        </p:nvSpPr>
        <p:spPr bwMode="auto">
          <a:xfrm>
            <a:off x="8216729" y="2186376"/>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8" name="Freeform 676"/>
          <p:cNvSpPr>
            <a:spLocks/>
          </p:cNvSpPr>
          <p:nvPr/>
        </p:nvSpPr>
        <p:spPr bwMode="auto">
          <a:xfrm>
            <a:off x="8159375" y="2256021"/>
            <a:ext cx="10925" cy="13656"/>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9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9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20"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9"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5"/>
                </a:lnTo>
                <a:lnTo>
                  <a:pt x="2" y="25"/>
                </a:lnTo>
                <a:lnTo>
                  <a:pt x="3" y="26"/>
                </a:lnTo>
                <a:lnTo>
                  <a:pt x="3" y="27"/>
                </a:lnTo>
                <a:lnTo>
                  <a:pt x="4" y="28"/>
                </a:lnTo>
                <a:lnTo>
                  <a:pt x="5" y="29"/>
                </a:lnTo>
                <a:lnTo>
                  <a:pt x="6" y="29"/>
                </a:lnTo>
                <a:lnTo>
                  <a:pt x="7" y="30"/>
                </a:lnTo>
                <a:lnTo>
                  <a:pt x="9"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20" y="25"/>
                </a:lnTo>
                <a:lnTo>
                  <a:pt x="21" y="25"/>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89" name="Line 677"/>
          <p:cNvSpPr>
            <a:spLocks noChangeShapeType="1"/>
          </p:cNvSpPr>
          <p:nvPr/>
        </p:nvSpPr>
        <p:spPr bwMode="auto">
          <a:xfrm>
            <a:off x="8244041" y="2187742"/>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1" name="Freeform 679"/>
          <p:cNvSpPr>
            <a:spLocks/>
          </p:cNvSpPr>
          <p:nvPr/>
        </p:nvSpPr>
        <p:spPr bwMode="auto">
          <a:xfrm>
            <a:off x="8100392" y="2636912"/>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2" name="Rectangle 680"/>
          <p:cNvSpPr>
            <a:spLocks noChangeArrowheads="1"/>
          </p:cNvSpPr>
          <p:nvPr/>
        </p:nvSpPr>
        <p:spPr bwMode="auto">
          <a:xfrm>
            <a:off x="8126338" y="2725675"/>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3" name="Rectangle 681"/>
          <p:cNvSpPr>
            <a:spLocks noChangeArrowheads="1"/>
          </p:cNvSpPr>
          <p:nvPr/>
        </p:nvSpPr>
        <p:spPr bwMode="auto">
          <a:xfrm>
            <a:off x="8163209" y="2770740"/>
            <a:ext cx="80570"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4" name="Rectangle 682"/>
          <p:cNvSpPr>
            <a:spLocks noChangeArrowheads="1"/>
          </p:cNvSpPr>
          <p:nvPr/>
        </p:nvSpPr>
        <p:spPr bwMode="auto">
          <a:xfrm>
            <a:off x="8279284" y="2766642"/>
            <a:ext cx="55989"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5" name="Freeform 683"/>
          <p:cNvSpPr>
            <a:spLocks/>
          </p:cNvSpPr>
          <p:nvPr/>
        </p:nvSpPr>
        <p:spPr bwMode="auto">
          <a:xfrm>
            <a:off x="8223294" y="2837653"/>
            <a:ext cx="9560"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3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3" y="3"/>
                </a:lnTo>
                <a:lnTo>
                  <a:pt x="3"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6"/>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6" name="Line 684"/>
          <p:cNvSpPr>
            <a:spLocks noChangeShapeType="1"/>
          </p:cNvSpPr>
          <p:nvPr/>
        </p:nvSpPr>
        <p:spPr bwMode="auto">
          <a:xfrm>
            <a:off x="8306596" y="2768008"/>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7" name="Line 685"/>
          <p:cNvSpPr>
            <a:spLocks noChangeShapeType="1"/>
          </p:cNvSpPr>
          <p:nvPr/>
        </p:nvSpPr>
        <p:spPr bwMode="auto">
          <a:xfrm>
            <a:off x="8279284" y="2800782"/>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8" name="Freeform 686"/>
          <p:cNvSpPr>
            <a:spLocks/>
          </p:cNvSpPr>
          <p:nvPr/>
        </p:nvSpPr>
        <p:spPr bwMode="auto">
          <a:xfrm>
            <a:off x="7663302" y="2244863"/>
            <a:ext cx="279945" cy="292235"/>
          </a:xfrm>
          <a:custGeom>
            <a:avLst/>
            <a:gdLst>
              <a:gd name="T0" fmla="*/ 55 w 614"/>
              <a:gd name="T1" fmla="*/ 195 h 643"/>
              <a:gd name="T2" fmla="*/ 0 w 614"/>
              <a:gd name="T3" fmla="*/ 195 h 643"/>
              <a:gd name="T4" fmla="*/ 307 w 614"/>
              <a:gd name="T5" fmla="*/ 0 h 643"/>
              <a:gd name="T6" fmla="*/ 614 w 614"/>
              <a:gd name="T7" fmla="*/ 195 h 643"/>
              <a:gd name="T8" fmla="*/ 586 w 614"/>
              <a:gd name="T9" fmla="*/ 195 h 643"/>
              <a:gd name="T10" fmla="*/ 558 w 614"/>
              <a:gd name="T11" fmla="*/ 195 h 643"/>
              <a:gd name="T12" fmla="*/ 558 w 614"/>
              <a:gd name="T13" fmla="*/ 614 h 643"/>
              <a:gd name="T14" fmla="*/ 55 w 614"/>
              <a:gd name="T15" fmla="*/ 614 h 643"/>
              <a:gd name="T16" fmla="*/ 55 w 614"/>
              <a:gd name="T17" fmla="*/ 195 h 643"/>
              <a:gd name="T18" fmla="*/ 558 w 614"/>
              <a:gd name="T19" fmla="*/ 195 h 643"/>
              <a:gd name="T20" fmla="*/ 586 w 614"/>
              <a:gd name="T21" fmla="*/ 195 h 643"/>
              <a:gd name="T22" fmla="*/ 586 w 614"/>
              <a:gd name="T23" fmla="*/ 643 h 643"/>
              <a:gd name="T24" fmla="*/ 55 w 614"/>
              <a:gd name="T25" fmla="*/ 643 h 643"/>
              <a:gd name="T26" fmla="*/ 55 w 614"/>
              <a:gd name="T27" fmla="*/ 614 h 643"/>
              <a:gd name="T28" fmla="*/ 55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5" y="195"/>
                </a:moveTo>
                <a:lnTo>
                  <a:pt x="0" y="195"/>
                </a:lnTo>
                <a:lnTo>
                  <a:pt x="307" y="0"/>
                </a:lnTo>
                <a:lnTo>
                  <a:pt x="614" y="195"/>
                </a:lnTo>
                <a:lnTo>
                  <a:pt x="586" y="195"/>
                </a:lnTo>
                <a:lnTo>
                  <a:pt x="558" y="195"/>
                </a:lnTo>
                <a:lnTo>
                  <a:pt x="558" y="614"/>
                </a:lnTo>
                <a:lnTo>
                  <a:pt x="55" y="614"/>
                </a:lnTo>
                <a:lnTo>
                  <a:pt x="55" y="195"/>
                </a:lnTo>
                <a:lnTo>
                  <a:pt x="558" y="195"/>
                </a:lnTo>
                <a:lnTo>
                  <a:pt x="586" y="195"/>
                </a:lnTo>
                <a:lnTo>
                  <a:pt x="586" y="643"/>
                </a:lnTo>
                <a:lnTo>
                  <a:pt x="55" y="643"/>
                </a:lnTo>
                <a:lnTo>
                  <a:pt x="55" y="614"/>
                </a:lnTo>
                <a:lnTo>
                  <a:pt x="55"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699" name="Rectangle 687"/>
          <p:cNvSpPr>
            <a:spLocks noChangeArrowheads="1"/>
          </p:cNvSpPr>
          <p:nvPr/>
        </p:nvSpPr>
        <p:spPr bwMode="auto">
          <a:xfrm>
            <a:off x="7689248" y="2333625"/>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0" name="Rectangle 688"/>
          <p:cNvSpPr>
            <a:spLocks noChangeArrowheads="1"/>
          </p:cNvSpPr>
          <p:nvPr/>
        </p:nvSpPr>
        <p:spPr bwMode="auto">
          <a:xfrm>
            <a:off x="7726119" y="2378690"/>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1" name="Rectangle 689"/>
          <p:cNvSpPr>
            <a:spLocks noChangeArrowheads="1"/>
          </p:cNvSpPr>
          <p:nvPr/>
        </p:nvSpPr>
        <p:spPr bwMode="auto">
          <a:xfrm>
            <a:off x="7842194" y="2375959"/>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2" name="Freeform 690"/>
          <p:cNvSpPr>
            <a:spLocks/>
          </p:cNvSpPr>
          <p:nvPr/>
        </p:nvSpPr>
        <p:spPr bwMode="auto">
          <a:xfrm>
            <a:off x="7786205" y="2445603"/>
            <a:ext cx="9560"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4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5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4" y="25"/>
                </a:lnTo>
                <a:lnTo>
                  <a:pt x="4" y="26"/>
                </a:lnTo>
                <a:lnTo>
                  <a:pt x="5" y="28"/>
                </a:lnTo>
                <a:lnTo>
                  <a:pt x="6" y="29"/>
                </a:lnTo>
                <a:lnTo>
                  <a:pt x="7" y="29"/>
                </a:lnTo>
                <a:lnTo>
                  <a:pt x="8" y="30"/>
                </a:lnTo>
                <a:lnTo>
                  <a:pt x="9" y="30"/>
                </a:lnTo>
                <a:lnTo>
                  <a:pt x="10" y="30"/>
                </a:lnTo>
                <a:lnTo>
                  <a:pt x="10" y="30"/>
                </a:lnTo>
                <a:lnTo>
                  <a:pt x="11" y="30"/>
                </a:lnTo>
                <a:lnTo>
                  <a:pt x="12" y="30"/>
                </a:lnTo>
                <a:lnTo>
                  <a:pt x="13" y="30"/>
                </a:lnTo>
                <a:lnTo>
                  <a:pt x="15" y="30"/>
                </a:lnTo>
                <a:lnTo>
                  <a:pt x="16" y="30"/>
                </a:lnTo>
                <a:lnTo>
                  <a:pt x="17" y="29"/>
                </a:lnTo>
                <a:lnTo>
                  <a:pt x="17" y="29"/>
                </a:lnTo>
                <a:lnTo>
                  <a:pt x="18" y="28"/>
                </a:lnTo>
                <a:lnTo>
                  <a:pt x="19" y="26"/>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3" name="Line 691"/>
          <p:cNvSpPr>
            <a:spLocks noChangeShapeType="1"/>
          </p:cNvSpPr>
          <p:nvPr/>
        </p:nvSpPr>
        <p:spPr bwMode="auto">
          <a:xfrm>
            <a:off x="7869506" y="2375959"/>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4" name="Line 692"/>
          <p:cNvSpPr>
            <a:spLocks noChangeShapeType="1"/>
          </p:cNvSpPr>
          <p:nvPr/>
        </p:nvSpPr>
        <p:spPr bwMode="auto">
          <a:xfrm>
            <a:off x="7842194" y="2408733"/>
            <a:ext cx="54623"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5" name="Freeform 693"/>
          <p:cNvSpPr>
            <a:spLocks/>
          </p:cNvSpPr>
          <p:nvPr/>
        </p:nvSpPr>
        <p:spPr bwMode="auto">
          <a:xfrm>
            <a:off x="7261820" y="2983644"/>
            <a:ext cx="279945" cy="292235"/>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5 h 643"/>
              <a:gd name="T14" fmla="*/ 56 w 615"/>
              <a:gd name="T15" fmla="*/ 615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5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5"/>
                </a:lnTo>
                <a:lnTo>
                  <a:pt x="56" y="615"/>
                </a:lnTo>
                <a:lnTo>
                  <a:pt x="56" y="195"/>
                </a:lnTo>
                <a:lnTo>
                  <a:pt x="559" y="195"/>
                </a:lnTo>
                <a:lnTo>
                  <a:pt x="587" y="195"/>
                </a:lnTo>
                <a:lnTo>
                  <a:pt x="587" y="643"/>
                </a:lnTo>
                <a:lnTo>
                  <a:pt x="56" y="643"/>
                </a:lnTo>
                <a:lnTo>
                  <a:pt x="56" y="615"/>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6" name="Rectangle 694"/>
          <p:cNvSpPr>
            <a:spLocks noChangeArrowheads="1"/>
          </p:cNvSpPr>
          <p:nvPr/>
        </p:nvSpPr>
        <p:spPr bwMode="auto">
          <a:xfrm>
            <a:off x="7287766" y="3072407"/>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7" name="Rectangle 695"/>
          <p:cNvSpPr>
            <a:spLocks noChangeArrowheads="1"/>
          </p:cNvSpPr>
          <p:nvPr/>
        </p:nvSpPr>
        <p:spPr bwMode="auto">
          <a:xfrm>
            <a:off x="7324637" y="3117471"/>
            <a:ext cx="80570" cy="14475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8" name="Rectangle 696"/>
          <p:cNvSpPr>
            <a:spLocks noChangeArrowheads="1"/>
          </p:cNvSpPr>
          <p:nvPr/>
        </p:nvSpPr>
        <p:spPr bwMode="auto">
          <a:xfrm>
            <a:off x="7440712" y="3114740"/>
            <a:ext cx="55989"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09" name="Freeform 697"/>
          <p:cNvSpPr>
            <a:spLocks/>
          </p:cNvSpPr>
          <p:nvPr/>
        </p:nvSpPr>
        <p:spPr bwMode="auto">
          <a:xfrm>
            <a:off x="7383357" y="318438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5 h 30"/>
              <a:gd name="T10" fmla="*/ 18 w 23"/>
              <a:gd name="T11" fmla="*/ 2 h 30"/>
              <a:gd name="T12" fmla="*/ 17 w 23"/>
              <a:gd name="T13" fmla="*/ 1 h 30"/>
              <a:gd name="T14" fmla="*/ 14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3 w 23"/>
              <a:gd name="T27" fmla="*/ 5 h 30"/>
              <a:gd name="T28" fmla="*/ 1 w 23"/>
              <a:gd name="T29" fmla="*/ 7 h 30"/>
              <a:gd name="T30" fmla="*/ 1 w 23"/>
              <a:gd name="T31" fmla="*/ 9 h 30"/>
              <a:gd name="T32" fmla="*/ 0 w 23"/>
              <a:gd name="T33" fmla="*/ 11 h 30"/>
              <a:gd name="T34" fmla="*/ 0 w 23"/>
              <a:gd name="T35" fmla="*/ 13 h 30"/>
              <a:gd name="T36" fmla="*/ 0 w 23"/>
              <a:gd name="T37" fmla="*/ 17 h 30"/>
              <a:gd name="T38" fmla="*/ 0 w 23"/>
              <a:gd name="T39" fmla="*/ 19 h 30"/>
              <a:gd name="T40" fmla="*/ 1 w 23"/>
              <a:gd name="T41" fmla="*/ 22 h 30"/>
              <a:gd name="T42" fmla="*/ 1 w 23"/>
              <a:gd name="T43" fmla="*/ 24 h 30"/>
              <a:gd name="T44" fmla="*/ 3 w 23"/>
              <a:gd name="T45" fmla="*/ 25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5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6"/>
                </a:lnTo>
                <a:lnTo>
                  <a:pt x="19" y="5"/>
                </a:lnTo>
                <a:lnTo>
                  <a:pt x="19" y="3"/>
                </a:lnTo>
                <a:lnTo>
                  <a:pt x="18" y="2"/>
                </a:lnTo>
                <a:lnTo>
                  <a:pt x="17" y="1"/>
                </a:lnTo>
                <a:lnTo>
                  <a:pt x="17" y="1"/>
                </a:lnTo>
                <a:lnTo>
                  <a:pt x="16" y="0"/>
                </a:lnTo>
                <a:lnTo>
                  <a:pt x="14" y="0"/>
                </a:lnTo>
                <a:lnTo>
                  <a:pt x="13" y="0"/>
                </a:lnTo>
                <a:lnTo>
                  <a:pt x="12" y="0"/>
                </a:lnTo>
                <a:lnTo>
                  <a:pt x="11" y="0"/>
                </a:lnTo>
                <a:lnTo>
                  <a:pt x="10" y="0"/>
                </a:lnTo>
                <a:lnTo>
                  <a:pt x="10" y="0"/>
                </a:lnTo>
                <a:lnTo>
                  <a:pt x="9" y="0"/>
                </a:lnTo>
                <a:lnTo>
                  <a:pt x="8" y="0"/>
                </a:lnTo>
                <a:lnTo>
                  <a:pt x="7" y="1"/>
                </a:lnTo>
                <a:lnTo>
                  <a:pt x="6" y="1"/>
                </a:lnTo>
                <a:lnTo>
                  <a:pt x="5" y="2"/>
                </a:lnTo>
                <a:lnTo>
                  <a:pt x="3" y="3"/>
                </a:lnTo>
                <a:lnTo>
                  <a:pt x="3" y="5"/>
                </a:lnTo>
                <a:lnTo>
                  <a:pt x="2" y="6"/>
                </a:lnTo>
                <a:lnTo>
                  <a:pt x="1" y="7"/>
                </a:lnTo>
                <a:lnTo>
                  <a:pt x="1" y="8"/>
                </a:lnTo>
                <a:lnTo>
                  <a:pt x="1" y="9"/>
                </a:lnTo>
                <a:lnTo>
                  <a:pt x="0" y="10"/>
                </a:lnTo>
                <a:lnTo>
                  <a:pt x="0" y="11"/>
                </a:lnTo>
                <a:lnTo>
                  <a:pt x="0" y="12"/>
                </a:lnTo>
                <a:lnTo>
                  <a:pt x="0" y="13"/>
                </a:lnTo>
                <a:lnTo>
                  <a:pt x="0" y="14"/>
                </a:lnTo>
                <a:lnTo>
                  <a:pt x="0" y="17"/>
                </a:lnTo>
                <a:lnTo>
                  <a:pt x="0" y="18"/>
                </a:lnTo>
                <a:lnTo>
                  <a:pt x="0" y="19"/>
                </a:lnTo>
                <a:lnTo>
                  <a:pt x="0" y="20"/>
                </a:lnTo>
                <a:lnTo>
                  <a:pt x="1" y="22"/>
                </a:lnTo>
                <a:lnTo>
                  <a:pt x="1" y="23"/>
                </a:lnTo>
                <a:lnTo>
                  <a:pt x="1" y="24"/>
                </a:lnTo>
                <a:lnTo>
                  <a:pt x="2" y="24"/>
                </a:lnTo>
                <a:lnTo>
                  <a:pt x="3" y="25"/>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6" y="30"/>
                </a:lnTo>
                <a:lnTo>
                  <a:pt x="17" y="29"/>
                </a:lnTo>
                <a:lnTo>
                  <a:pt x="17" y="29"/>
                </a:lnTo>
                <a:lnTo>
                  <a:pt x="18" y="28"/>
                </a:lnTo>
                <a:lnTo>
                  <a:pt x="19" y="27"/>
                </a:lnTo>
                <a:lnTo>
                  <a:pt x="19" y="25"/>
                </a:lnTo>
                <a:lnTo>
                  <a:pt x="20" y="24"/>
                </a:lnTo>
                <a:lnTo>
                  <a:pt x="21" y="24"/>
                </a:lnTo>
                <a:lnTo>
                  <a:pt x="21" y="23"/>
                </a:lnTo>
                <a:lnTo>
                  <a:pt x="21" y="22"/>
                </a:lnTo>
                <a:lnTo>
                  <a:pt x="22" y="20"/>
                </a:lnTo>
                <a:lnTo>
                  <a:pt x="23" y="19"/>
                </a:lnTo>
                <a:lnTo>
                  <a:pt x="23" y="18"/>
                </a:lnTo>
                <a:lnTo>
                  <a:pt x="23" y="17"/>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0" name="Line 698"/>
          <p:cNvSpPr>
            <a:spLocks noChangeShapeType="1"/>
          </p:cNvSpPr>
          <p:nvPr/>
        </p:nvSpPr>
        <p:spPr bwMode="auto">
          <a:xfrm>
            <a:off x="7468024" y="3114740"/>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1" name="Line 699"/>
          <p:cNvSpPr>
            <a:spLocks noChangeShapeType="1"/>
          </p:cNvSpPr>
          <p:nvPr/>
        </p:nvSpPr>
        <p:spPr bwMode="auto">
          <a:xfrm>
            <a:off x="7440712" y="3147514"/>
            <a:ext cx="54623"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2" name="Freeform 700"/>
          <p:cNvSpPr>
            <a:spLocks/>
          </p:cNvSpPr>
          <p:nvPr/>
        </p:nvSpPr>
        <p:spPr bwMode="auto">
          <a:xfrm>
            <a:off x="5457882" y="1854305"/>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3" name="Rectangle 701"/>
          <p:cNvSpPr>
            <a:spLocks noChangeArrowheads="1"/>
          </p:cNvSpPr>
          <p:nvPr/>
        </p:nvSpPr>
        <p:spPr bwMode="auto">
          <a:xfrm>
            <a:off x="5483827" y="1943068"/>
            <a:ext cx="230784" cy="189817"/>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4" name="Rectangle 702"/>
          <p:cNvSpPr>
            <a:spLocks noChangeArrowheads="1"/>
          </p:cNvSpPr>
          <p:nvPr/>
        </p:nvSpPr>
        <p:spPr bwMode="auto">
          <a:xfrm>
            <a:off x="5520698" y="1988132"/>
            <a:ext cx="80569" cy="143386"/>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5" name="Rectangle 703"/>
          <p:cNvSpPr>
            <a:spLocks noChangeArrowheads="1"/>
          </p:cNvSpPr>
          <p:nvPr/>
        </p:nvSpPr>
        <p:spPr bwMode="auto">
          <a:xfrm>
            <a:off x="5636773" y="1984035"/>
            <a:ext cx="54623" cy="69645"/>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6" name="Freeform 704"/>
          <p:cNvSpPr>
            <a:spLocks/>
          </p:cNvSpPr>
          <p:nvPr/>
        </p:nvSpPr>
        <p:spPr bwMode="auto">
          <a:xfrm>
            <a:off x="5579418" y="2055046"/>
            <a:ext cx="10925" cy="12291"/>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3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2 w 23"/>
              <a:gd name="T29" fmla="*/ 6 h 29"/>
              <a:gd name="T30" fmla="*/ 2 w 23"/>
              <a:gd name="T31" fmla="*/ 9 h 29"/>
              <a:gd name="T32" fmla="*/ 0 w 23"/>
              <a:gd name="T33" fmla="*/ 11 h 29"/>
              <a:gd name="T34" fmla="*/ 0 w 23"/>
              <a:gd name="T35" fmla="*/ 13 h 29"/>
              <a:gd name="T36" fmla="*/ 0 w 23"/>
              <a:gd name="T37" fmla="*/ 16 h 29"/>
              <a:gd name="T38" fmla="*/ 0 w 23"/>
              <a:gd name="T39" fmla="*/ 18 h 29"/>
              <a:gd name="T40" fmla="*/ 2 w 23"/>
              <a:gd name="T41" fmla="*/ 22 h 29"/>
              <a:gd name="T42" fmla="*/ 2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3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9"/>
                </a:lnTo>
                <a:lnTo>
                  <a:pt x="0" y="10"/>
                </a:lnTo>
                <a:lnTo>
                  <a:pt x="0" y="11"/>
                </a:lnTo>
                <a:lnTo>
                  <a:pt x="0" y="12"/>
                </a:lnTo>
                <a:lnTo>
                  <a:pt x="0" y="13"/>
                </a:lnTo>
                <a:lnTo>
                  <a:pt x="0" y="14"/>
                </a:lnTo>
                <a:lnTo>
                  <a:pt x="0" y="16"/>
                </a:lnTo>
                <a:lnTo>
                  <a:pt x="0" y="17"/>
                </a:lnTo>
                <a:lnTo>
                  <a:pt x="0" y="18"/>
                </a:lnTo>
                <a:lnTo>
                  <a:pt x="0" y="20"/>
                </a:lnTo>
                <a:lnTo>
                  <a:pt x="2" y="22"/>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7" name="Line 705"/>
          <p:cNvSpPr>
            <a:spLocks noChangeShapeType="1"/>
          </p:cNvSpPr>
          <p:nvPr/>
        </p:nvSpPr>
        <p:spPr bwMode="auto">
          <a:xfrm>
            <a:off x="5664085" y="1985401"/>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18" name="Line 706"/>
          <p:cNvSpPr>
            <a:spLocks noChangeShapeType="1"/>
          </p:cNvSpPr>
          <p:nvPr/>
        </p:nvSpPr>
        <p:spPr bwMode="auto">
          <a:xfrm>
            <a:off x="5636773" y="2018175"/>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24" name="Rectangle 712"/>
          <p:cNvSpPr>
            <a:spLocks noChangeArrowheads="1"/>
          </p:cNvSpPr>
          <p:nvPr/>
        </p:nvSpPr>
        <p:spPr bwMode="auto">
          <a:xfrm>
            <a:off x="959020" y="4921498"/>
            <a:ext cx="888256" cy="307777"/>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a:spAutoFit/>
          </a:bodyPr>
          <a:lstStyle/>
          <a:p>
            <a:pPr algn="l" eaLnBrk="0" hangingPunct="0"/>
            <a:r>
              <a:rPr lang="en-GB" sz="1400" b="1" dirty="0" err="1">
                <a:latin typeface="Calibri" pitchFamily="34" charset="0"/>
                <a:cs typeface="Calibri" pitchFamily="34" charset="0"/>
              </a:rPr>
              <a:t>Sezione</a:t>
            </a:r>
            <a:r>
              <a:rPr lang="en-GB" sz="1400" b="1" dirty="0">
                <a:latin typeface="Calibri" pitchFamily="34" charset="0"/>
                <a:cs typeface="Calibri" pitchFamily="34" charset="0"/>
              </a:rPr>
              <a:t> 4</a:t>
            </a:r>
          </a:p>
        </p:txBody>
      </p:sp>
      <p:sp>
        <p:nvSpPr>
          <p:cNvPr id="725" name="Rectangle 713"/>
          <p:cNvSpPr>
            <a:spLocks noChangeArrowheads="1"/>
          </p:cNvSpPr>
          <p:nvPr/>
        </p:nvSpPr>
        <p:spPr bwMode="auto">
          <a:xfrm>
            <a:off x="6831660" y="5177197"/>
            <a:ext cx="888256" cy="307777"/>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wrap="none">
            <a:spAutoFit/>
          </a:bodyPr>
          <a:lstStyle/>
          <a:p>
            <a:pPr eaLnBrk="0" hangingPunct="0"/>
            <a:r>
              <a:rPr lang="en-GB" sz="1400" b="1" dirty="0" err="1">
                <a:solidFill>
                  <a:schemeClr val="bg1"/>
                </a:solidFill>
                <a:latin typeface="Calibri" pitchFamily="34" charset="0"/>
                <a:cs typeface="Calibri" pitchFamily="34" charset="0"/>
              </a:rPr>
              <a:t>Sezione</a:t>
            </a:r>
            <a:r>
              <a:rPr lang="en-GB" sz="1400" b="1" dirty="0">
                <a:solidFill>
                  <a:schemeClr val="bg1"/>
                </a:solidFill>
                <a:latin typeface="Calibri" pitchFamily="34" charset="0"/>
                <a:cs typeface="Calibri" pitchFamily="34" charset="0"/>
              </a:rPr>
              <a:t> 5</a:t>
            </a:r>
          </a:p>
        </p:txBody>
      </p:sp>
      <p:sp>
        <p:nvSpPr>
          <p:cNvPr id="726" name="Rectangle 714"/>
          <p:cNvSpPr>
            <a:spLocks noChangeArrowheads="1"/>
          </p:cNvSpPr>
          <p:nvPr/>
        </p:nvSpPr>
        <p:spPr bwMode="auto">
          <a:xfrm>
            <a:off x="7553125" y="3625279"/>
            <a:ext cx="888256" cy="307777"/>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a:spAutoFit/>
          </a:bodyPr>
          <a:lstStyle/>
          <a:p>
            <a:pPr algn="l" eaLnBrk="0" hangingPunct="0"/>
            <a:r>
              <a:rPr lang="en-GB" sz="1400" b="1">
                <a:latin typeface="Calibri" pitchFamily="34" charset="0"/>
                <a:cs typeface="Calibri" pitchFamily="34" charset="0"/>
              </a:rPr>
              <a:t>Sezione 3</a:t>
            </a:r>
          </a:p>
        </p:txBody>
      </p:sp>
      <p:sp>
        <p:nvSpPr>
          <p:cNvPr id="727" name="Rectangle 715"/>
          <p:cNvSpPr>
            <a:spLocks noChangeArrowheads="1"/>
          </p:cNvSpPr>
          <p:nvPr/>
        </p:nvSpPr>
        <p:spPr bwMode="auto">
          <a:xfrm>
            <a:off x="3755752" y="1704091"/>
            <a:ext cx="888256" cy="307777"/>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wrap="none">
            <a:spAutoFit/>
          </a:bodyPr>
          <a:lstStyle/>
          <a:p>
            <a:pPr eaLnBrk="0" hangingPunct="0"/>
            <a:r>
              <a:rPr lang="en-GB" sz="1400" b="1" dirty="0" err="1">
                <a:solidFill>
                  <a:schemeClr val="bg1"/>
                </a:solidFill>
                <a:latin typeface="Calibri" pitchFamily="34" charset="0"/>
                <a:cs typeface="Calibri" pitchFamily="34" charset="0"/>
              </a:rPr>
              <a:t>Sezione</a:t>
            </a:r>
            <a:r>
              <a:rPr lang="en-GB" sz="1400" b="1" dirty="0">
                <a:solidFill>
                  <a:schemeClr val="bg1"/>
                </a:solidFill>
                <a:latin typeface="Calibri" pitchFamily="34" charset="0"/>
                <a:cs typeface="Calibri" pitchFamily="34" charset="0"/>
              </a:rPr>
              <a:t> 2</a:t>
            </a:r>
          </a:p>
        </p:txBody>
      </p:sp>
      <p:sp>
        <p:nvSpPr>
          <p:cNvPr id="728" name="Rectangle 716"/>
          <p:cNvSpPr>
            <a:spLocks noChangeArrowheads="1"/>
          </p:cNvSpPr>
          <p:nvPr/>
        </p:nvSpPr>
        <p:spPr bwMode="auto">
          <a:xfrm>
            <a:off x="1259632" y="1537047"/>
            <a:ext cx="888256" cy="307777"/>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wrap="none">
            <a:spAutoFit/>
          </a:bodyPr>
          <a:lstStyle/>
          <a:p>
            <a:pPr eaLnBrk="0" hangingPunct="0"/>
            <a:r>
              <a:rPr lang="en-GB" sz="1400" b="1" dirty="0" err="1">
                <a:solidFill>
                  <a:schemeClr val="bg1"/>
                </a:solidFill>
                <a:latin typeface="Calibri" pitchFamily="34" charset="0"/>
                <a:cs typeface="Calibri" pitchFamily="34" charset="0"/>
              </a:rPr>
              <a:t>Sezione</a:t>
            </a:r>
            <a:r>
              <a:rPr lang="en-GB" sz="1400" b="1" dirty="0">
                <a:solidFill>
                  <a:schemeClr val="bg1"/>
                </a:solidFill>
                <a:latin typeface="Calibri" pitchFamily="34" charset="0"/>
                <a:cs typeface="Calibri" pitchFamily="34" charset="0"/>
              </a:rPr>
              <a:t> 1</a:t>
            </a:r>
          </a:p>
        </p:txBody>
      </p:sp>
      <p:grpSp>
        <p:nvGrpSpPr>
          <p:cNvPr id="729" name="Group 717"/>
          <p:cNvGrpSpPr>
            <a:grpSpLocks/>
          </p:cNvGrpSpPr>
          <p:nvPr/>
        </p:nvGrpSpPr>
        <p:grpSpPr bwMode="auto">
          <a:xfrm>
            <a:off x="1559134" y="2778806"/>
            <a:ext cx="279945" cy="292235"/>
            <a:chOff x="263" y="1719"/>
            <a:chExt cx="205" cy="214"/>
          </a:xfrm>
          <a:solidFill>
            <a:srgbClr val="9A0000"/>
          </a:solidFill>
        </p:grpSpPr>
        <p:sp>
          <p:nvSpPr>
            <p:cNvPr id="730" name="Freeform 718"/>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1" name="Rectangle 719"/>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2" name="Rectangle 720"/>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3" name="Rectangle 721"/>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4" name="Freeform 722"/>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5" name="Line 723"/>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6" name="Line 724"/>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37" name="Group 725"/>
          <p:cNvGrpSpPr>
            <a:grpSpLocks/>
          </p:cNvGrpSpPr>
          <p:nvPr/>
        </p:nvGrpSpPr>
        <p:grpSpPr bwMode="auto">
          <a:xfrm>
            <a:off x="1952423" y="2909902"/>
            <a:ext cx="279945" cy="292235"/>
            <a:chOff x="263" y="1719"/>
            <a:chExt cx="205" cy="214"/>
          </a:xfrm>
          <a:solidFill>
            <a:srgbClr val="9A0000"/>
          </a:solidFill>
        </p:grpSpPr>
        <p:sp>
          <p:nvSpPr>
            <p:cNvPr id="738" name="Freeform 726"/>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39" name="Rectangle 727"/>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0" name="Rectangle 728"/>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1" name="Rectangle 729"/>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2" name="Freeform 730"/>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3" name="Line 731"/>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4" name="Line 732"/>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45" name="Group 733"/>
          <p:cNvGrpSpPr>
            <a:grpSpLocks/>
          </p:cNvGrpSpPr>
          <p:nvPr/>
        </p:nvGrpSpPr>
        <p:grpSpPr bwMode="auto">
          <a:xfrm>
            <a:off x="2059807" y="2451066"/>
            <a:ext cx="279945" cy="292235"/>
            <a:chOff x="263" y="1719"/>
            <a:chExt cx="205" cy="214"/>
          </a:xfrm>
          <a:solidFill>
            <a:srgbClr val="9A0000"/>
          </a:solidFill>
        </p:grpSpPr>
        <p:sp>
          <p:nvSpPr>
            <p:cNvPr id="746" name="Freeform 734"/>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7" name="Rectangle 735"/>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8" name="Rectangle 736"/>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49" name="Rectangle 737"/>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0" name="Freeform 738"/>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1" name="Line 739"/>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2" name="Line 740"/>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53" name="Group 741"/>
          <p:cNvGrpSpPr>
            <a:grpSpLocks/>
          </p:cNvGrpSpPr>
          <p:nvPr/>
        </p:nvGrpSpPr>
        <p:grpSpPr bwMode="auto">
          <a:xfrm>
            <a:off x="2345711" y="2778806"/>
            <a:ext cx="279945" cy="292235"/>
            <a:chOff x="263" y="1719"/>
            <a:chExt cx="205" cy="214"/>
          </a:xfrm>
          <a:solidFill>
            <a:srgbClr val="9A0000"/>
          </a:solidFill>
        </p:grpSpPr>
        <p:sp>
          <p:nvSpPr>
            <p:cNvPr id="754" name="Freeform 742"/>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5" name="Rectangle 743"/>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6" name="Rectangle 744"/>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7" name="Rectangle 745"/>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8" name="Freeform 746"/>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59" name="Line 747"/>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0" name="Line 748"/>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61" name="Group 749"/>
          <p:cNvGrpSpPr>
            <a:grpSpLocks/>
          </p:cNvGrpSpPr>
          <p:nvPr/>
        </p:nvGrpSpPr>
        <p:grpSpPr bwMode="auto">
          <a:xfrm>
            <a:off x="1559134" y="1988840"/>
            <a:ext cx="279945" cy="292235"/>
            <a:chOff x="263" y="1719"/>
            <a:chExt cx="205" cy="214"/>
          </a:xfrm>
        </p:grpSpPr>
        <p:sp>
          <p:nvSpPr>
            <p:cNvPr id="762" name="Freeform 750"/>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3" name="Rectangle 751"/>
            <p:cNvSpPr>
              <a:spLocks noChangeArrowheads="1"/>
            </p:cNvSpPr>
            <p:nvPr/>
          </p:nvSpPr>
          <p:spPr bwMode="auto">
            <a:xfrm>
              <a:off x="282" y="1784"/>
              <a:ext cx="170" cy="13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4" name="Rectangle 752"/>
            <p:cNvSpPr>
              <a:spLocks noChangeArrowheads="1"/>
            </p:cNvSpPr>
            <p:nvPr/>
          </p:nvSpPr>
          <p:spPr bwMode="auto">
            <a:xfrm>
              <a:off x="309" y="1817"/>
              <a:ext cx="60" cy="10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5" name="Rectangle 753"/>
            <p:cNvSpPr>
              <a:spLocks noChangeArrowheads="1"/>
            </p:cNvSpPr>
            <p:nvPr/>
          </p:nvSpPr>
          <p:spPr bwMode="auto">
            <a:xfrm>
              <a:off x="395" y="1815"/>
              <a:ext cx="40" cy="50"/>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6" name="Freeform 754"/>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7" name="Line 755"/>
            <p:cNvSpPr>
              <a:spLocks noChangeShapeType="1"/>
            </p:cNvSpPr>
            <p:nvPr/>
          </p:nvSpPr>
          <p:spPr bwMode="auto">
            <a:xfrm>
              <a:off x="414" y="1815"/>
              <a:ext cx="1" cy="50"/>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68" name="Line 756"/>
            <p:cNvSpPr>
              <a:spLocks noChangeShapeType="1"/>
            </p:cNvSpPr>
            <p:nvPr/>
          </p:nvSpPr>
          <p:spPr bwMode="auto">
            <a:xfrm>
              <a:off x="395" y="1839"/>
              <a:ext cx="39" cy="1"/>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69" name="Group 757"/>
          <p:cNvGrpSpPr>
            <a:grpSpLocks/>
          </p:cNvGrpSpPr>
          <p:nvPr/>
        </p:nvGrpSpPr>
        <p:grpSpPr bwMode="auto">
          <a:xfrm>
            <a:off x="5492021" y="4745249"/>
            <a:ext cx="279945" cy="292235"/>
            <a:chOff x="263" y="1719"/>
            <a:chExt cx="205" cy="214"/>
          </a:xfrm>
          <a:solidFill>
            <a:srgbClr val="9A0000"/>
          </a:solidFill>
        </p:grpSpPr>
        <p:sp>
          <p:nvSpPr>
            <p:cNvPr id="770" name="Freeform 758"/>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1" name="Rectangle 759"/>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2" name="Rectangle 760"/>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3" name="Rectangle 761"/>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4" name="Freeform 762"/>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5" name="Line 763"/>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6" name="Line 764"/>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77" name="Group 765"/>
          <p:cNvGrpSpPr>
            <a:grpSpLocks/>
          </p:cNvGrpSpPr>
          <p:nvPr/>
        </p:nvGrpSpPr>
        <p:grpSpPr bwMode="auto">
          <a:xfrm>
            <a:off x="5426473" y="4286413"/>
            <a:ext cx="279945" cy="292235"/>
            <a:chOff x="263" y="1719"/>
            <a:chExt cx="205" cy="214"/>
          </a:xfrm>
          <a:solidFill>
            <a:srgbClr val="9A0000"/>
          </a:solidFill>
        </p:grpSpPr>
        <p:sp>
          <p:nvSpPr>
            <p:cNvPr id="778" name="Freeform 766"/>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79" name="Rectangle 767"/>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0" name="Rectangle 768"/>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1" name="Rectangle 769"/>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2" name="Freeform 770"/>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3" name="Line 771"/>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4" name="Line 772"/>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85" name="Group 773"/>
          <p:cNvGrpSpPr>
            <a:grpSpLocks/>
          </p:cNvGrpSpPr>
          <p:nvPr/>
        </p:nvGrpSpPr>
        <p:grpSpPr bwMode="auto">
          <a:xfrm>
            <a:off x="6016406" y="4614153"/>
            <a:ext cx="279945" cy="292235"/>
            <a:chOff x="263" y="1719"/>
            <a:chExt cx="205" cy="214"/>
          </a:xfrm>
          <a:solidFill>
            <a:srgbClr val="9A0000"/>
          </a:solidFill>
        </p:grpSpPr>
        <p:sp>
          <p:nvSpPr>
            <p:cNvPr id="786" name="Freeform 774"/>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7" name="Rectangle 775"/>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8" name="Rectangle 776"/>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89" name="Rectangle 777"/>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0" name="Freeform 778"/>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1" name="Line 779"/>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2" name="Line 780"/>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793" name="Group 781"/>
          <p:cNvGrpSpPr>
            <a:grpSpLocks/>
          </p:cNvGrpSpPr>
          <p:nvPr/>
        </p:nvGrpSpPr>
        <p:grpSpPr bwMode="auto">
          <a:xfrm>
            <a:off x="5885309" y="4155316"/>
            <a:ext cx="279945" cy="292235"/>
            <a:chOff x="263" y="1719"/>
            <a:chExt cx="205" cy="214"/>
          </a:xfrm>
          <a:solidFill>
            <a:srgbClr val="9A0000"/>
          </a:solidFill>
        </p:grpSpPr>
        <p:sp>
          <p:nvSpPr>
            <p:cNvPr id="794" name="Freeform 782"/>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5" name="Rectangle 783"/>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6" name="Rectangle 784"/>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7" name="Rectangle 785"/>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8" name="Freeform 786"/>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799" name="Line 787"/>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0" name="Line 788"/>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grpSp>
        <p:nvGrpSpPr>
          <p:cNvPr id="801" name="Group 789"/>
          <p:cNvGrpSpPr>
            <a:grpSpLocks/>
          </p:cNvGrpSpPr>
          <p:nvPr/>
        </p:nvGrpSpPr>
        <p:grpSpPr bwMode="auto">
          <a:xfrm>
            <a:off x="6278598" y="4286413"/>
            <a:ext cx="279945" cy="292235"/>
            <a:chOff x="263" y="1719"/>
            <a:chExt cx="205" cy="214"/>
          </a:xfrm>
          <a:solidFill>
            <a:srgbClr val="9A0000"/>
          </a:solidFill>
        </p:grpSpPr>
        <p:sp>
          <p:nvSpPr>
            <p:cNvPr id="802" name="Freeform 790"/>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3" name="Rectangle 791"/>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4" name="Rectangle 792"/>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5" name="Rectangle 793"/>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6" name="Freeform 794"/>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7" name="Line 795"/>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808" name="Line 796"/>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809" name="Oval 797"/>
          <p:cNvSpPr>
            <a:spLocks noChangeArrowheads="1"/>
          </p:cNvSpPr>
          <p:nvPr/>
        </p:nvSpPr>
        <p:spPr bwMode="auto">
          <a:xfrm>
            <a:off x="1475656" y="2132856"/>
            <a:ext cx="1310962" cy="1310962"/>
          </a:xfrm>
          <a:prstGeom prst="ellipse">
            <a:avLst/>
          </a:prstGeom>
          <a:noFill/>
          <a:ln w="57150">
            <a:solidFill>
              <a:srgbClr val="9A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810" name="Oval 798"/>
          <p:cNvSpPr>
            <a:spLocks noChangeArrowheads="1"/>
          </p:cNvSpPr>
          <p:nvPr/>
        </p:nvSpPr>
        <p:spPr bwMode="auto">
          <a:xfrm>
            <a:off x="5349270" y="3990246"/>
            <a:ext cx="1310962" cy="1310962"/>
          </a:xfrm>
          <a:prstGeom prst="ellipse">
            <a:avLst/>
          </a:prstGeom>
          <a:noFill/>
          <a:ln w="57150">
            <a:solidFill>
              <a:srgbClr val="9A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1012" name="Freeform 665"/>
          <p:cNvSpPr>
            <a:spLocks/>
          </p:cNvSpPr>
          <p:nvPr/>
        </p:nvSpPr>
        <p:spPr bwMode="auto">
          <a:xfrm>
            <a:off x="5109111" y="2271303"/>
            <a:ext cx="279945" cy="293601"/>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3" name="Rectangle 666"/>
          <p:cNvSpPr>
            <a:spLocks noChangeArrowheads="1"/>
          </p:cNvSpPr>
          <p:nvPr/>
        </p:nvSpPr>
        <p:spPr bwMode="auto">
          <a:xfrm>
            <a:off x="5136423" y="2360067"/>
            <a:ext cx="230784" cy="191182"/>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4" name="Rectangle 667"/>
          <p:cNvSpPr>
            <a:spLocks noChangeArrowheads="1"/>
          </p:cNvSpPr>
          <p:nvPr/>
        </p:nvSpPr>
        <p:spPr bwMode="auto">
          <a:xfrm>
            <a:off x="5173294" y="2406497"/>
            <a:ext cx="80569" cy="143386"/>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5" name="Rectangle 668"/>
          <p:cNvSpPr>
            <a:spLocks noChangeArrowheads="1"/>
          </p:cNvSpPr>
          <p:nvPr/>
        </p:nvSpPr>
        <p:spPr bwMode="auto">
          <a:xfrm>
            <a:off x="5289368" y="2402400"/>
            <a:ext cx="54623" cy="69645"/>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6" name="Freeform 669"/>
          <p:cNvSpPr>
            <a:spLocks/>
          </p:cNvSpPr>
          <p:nvPr/>
        </p:nvSpPr>
        <p:spPr bwMode="auto">
          <a:xfrm>
            <a:off x="5232014" y="2472045"/>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4 w 23"/>
              <a:gd name="T45" fmla="*/ 25 h 30"/>
              <a:gd name="T46" fmla="*/ 5 w 23"/>
              <a:gd name="T47" fmla="*/ 27 h 30"/>
              <a:gd name="T48" fmla="*/ 7 w 23"/>
              <a:gd name="T49" fmla="*/ 28 h 30"/>
              <a:gd name="T50" fmla="*/ 9 w 23"/>
              <a:gd name="T51" fmla="*/ 30 h 30"/>
              <a:gd name="T52" fmla="*/ 10 w 23"/>
              <a:gd name="T53" fmla="*/ 30 h 30"/>
              <a:gd name="T54" fmla="*/ 12 w 23"/>
              <a:gd name="T55" fmla="*/ 30 h 30"/>
              <a:gd name="T56" fmla="*/ 15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4" y="25"/>
                </a:lnTo>
                <a:lnTo>
                  <a:pt x="4" y="26"/>
                </a:lnTo>
                <a:lnTo>
                  <a:pt x="5" y="27"/>
                </a:lnTo>
                <a:lnTo>
                  <a:pt x="6" y="28"/>
                </a:lnTo>
                <a:lnTo>
                  <a:pt x="7" y="28"/>
                </a:lnTo>
                <a:lnTo>
                  <a:pt x="8" y="30"/>
                </a:lnTo>
                <a:lnTo>
                  <a:pt x="9" y="30"/>
                </a:lnTo>
                <a:lnTo>
                  <a:pt x="10" y="30"/>
                </a:lnTo>
                <a:lnTo>
                  <a:pt x="10" y="30"/>
                </a:lnTo>
                <a:lnTo>
                  <a:pt x="11" y="30"/>
                </a:lnTo>
                <a:lnTo>
                  <a:pt x="12" y="30"/>
                </a:lnTo>
                <a:lnTo>
                  <a:pt x="13" y="30"/>
                </a:lnTo>
                <a:lnTo>
                  <a:pt x="15" y="30"/>
                </a:lnTo>
                <a:lnTo>
                  <a:pt x="16"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7" name="Line 670"/>
          <p:cNvSpPr>
            <a:spLocks noChangeShapeType="1"/>
          </p:cNvSpPr>
          <p:nvPr/>
        </p:nvSpPr>
        <p:spPr bwMode="auto">
          <a:xfrm>
            <a:off x="5316680" y="2402400"/>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8" name="Line 671"/>
          <p:cNvSpPr>
            <a:spLocks noChangeShapeType="1"/>
          </p:cNvSpPr>
          <p:nvPr/>
        </p:nvSpPr>
        <p:spPr bwMode="auto">
          <a:xfrm>
            <a:off x="5289368" y="2435174"/>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19" name="Freeform 700"/>
          <p:cNvSpPr>
            <a:spLocks/>
          </p:cNvSpPr>
          <p:nvPr/>
        </p:nvSpPr>
        <p:spPr bwMode="auto">
          <a:xfrm>
            <a:off x="5508104" y="2344677"/>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0" name="Rectangle 701"/>
          <p:cNvSpPr>
            <a:spLocks noChangeArrowheads="1"/>
          </p:cNvSpPr>
          <p:nvPr/>
        </p:nvSpPr>
        <p:spPr bwMode="auto">
          <a:xfrm>
            <a:off x="5534049" y="2433440"/>
            <a:ext cx="230784" cy="189817"/>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1" name="Rectangle 702"/>
          <p:cNvSpPr>
            <a:spLocks noChangeArrowheads="1"/>
          </p:cNvSpPr>
          <p:nvPr/>
        </p:nvSpPr>
        <p:spPr bwMode="auto">
          <a:xfrm>
            <a:off x="5570920" y="2478504"/>
            <a:ext cx="80569" cy="143386"/>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2" name="Rectangle 703"/>
          <p:cNvSpPr>
            <a:spLocks noChangeArrowheads="1"/>
          </p:cNvSpPr>
          <p:nvPr/>
        </p:nvSpPr>
        <p:spPr bwMode="auto">
          <a:xfrm>
            <a:off x="5686995" y="2474407"/>
            <a:ext cx="54623" cy="69645"/>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3" name="Freeform 704"/>
          <p:cNvSpPr>
            <a:spLocks/>
          </p:cNvSpPr>
          <p:nvPr/>
        </p:nvSpPr>
        <p:spPr bwMode="auto">
          <a:xfrm>
            <a:off x="5629640" y="2545418"/>
            <a:ext cx="10925" cy="12291"/>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3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2 w 23"/>
              <a:gd name="T29" fmla="*/ 6 h 29"/>
              <a:gd name="T30" fmla="*/ 2 w 23"/>
              <a:gd name="T31" fmla="*/ 9 h 29"/>
              <a:gd name="T32" fmla="*/ 0 w 23"/>
              <a:gd name="T33" fmla="*/ 11 h 29"/>
              <a:gd name="T34" fmla="*/ 0 w 23"/>
              <a:gd name="T35" fmla="*/ 13 h 29"/>
              <a:gd name="T36" fmla="*/ 0 w 23"/>
              <a:gd name="T37" fmla="*/ 16 h 29"/>
              <a:gd name="T38" fmla="*/ 0 w 23"/>
              <a:gd name="T39" fmla="*/ 18 h 29"/>
              <a:gd name="T40" fmla="*/ 2 w 23"/>
              <a:gd name="T41" fmla="*/ 22 h 29"/>
              <a:gd name="T42" fmla="*/ 2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3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9"/>
                </a:lnTo>
                <a:lnTo>
                  <a:pt x="0" y="10"/>
                </a:lnTo>
                <a:lnTo>
                  <a:pt x="0" y="11"/>
                </a:lnTo>
                <a:lnTo>
                  <a:pt x="0" y="12"/>
                </a:lnTo>
                <a:lnTo>
                  <a:pt x="0" y="13"/>
                </a:lnTo>
                <a:lnTo>
                  <a:pt x="0" y="14"/>
                </a:lnTo>
                <a:lnTo>
                  <a:pt x="0" y="16"/>
                </a:lnTo>
                <a:lnTo>
                  <a:pt x="0" y="17"/>
                </a:lnTo>
                <a:lnTo>
                  <a:pt x="0" y="18"/>
                </a:lnTo>
                <a:lnTo>
                  <a:pt x="0" y="20"/>
                </a:lnTo>
                <a:lnTo>
                  <a:pt x="2" y="22"/>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4" name="Line 705"/>
          <p:cNvSpPr>
            <a:spLocks noChangeShapeType="1"/>
          </p:cNvSpPr>
          <p:nvPr/>
        </p:nvSpPr>
        <p:spPr bwMode="auto">
          <a:xfrm>
            <a:off x="5714307" y="2475773"/>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5" name="Line 706"/>
          <p:cNvSpPr>
            <a:spLocks noChangeShapeType="1"/>
          </p:cNvSpPr>
          <p:nvPr/>
        </p:nvSpPr>
        <p:spPr bwMode="auto">
          <a:xfrm>
            <a:off x="5686995" y="2508547"/>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6" name="Freeform 665"/>
          <p:cNvSpPr>
            <a:spLocks/>
          </p:cNvSpPr>
          <p:nvPr/>
        </p:nvSpPr>
        <p:spPr bwMode="auto">
          <a:xfrm>
            <a:off x="5304418" y="2775359"/>
            <a:ext cx="279945" cy="293601"/>
          </a:xfrm>
          <a:custGeom>
            <a:avLst/>
            <a:gdLst>
              <a:gd name="T0" fmla="*/ 56 w 615"/>
              <a:gd name="T1" fmla="*/ 195 h 643"/>
              <a:gd name="T2" fmla="*/ 0 w 615"/>
              <a:gd name="T3" fmla="*/ 195 h 643"/>
              <a:gd name="T4" fmla="*/ 308 w 615"/>
              <a:gd name="T5" fmla="*/ 0 h 643"/>
              <a:gd name="T6" fmla="*/ 615 w 615"/>
              <a:gd name="T7" fmla="*/ 195 h 643"/>
              <a:gd name="T8" fmla="*/ 587 w 615"/>
              <a:gd name="T9" fmla="*/ 195 h 643"/>
              <a:gd name="T10" fmla="*/ 559 w 615"/>
              <a:gd name="T11" fmla="*/ 195 h 643"/>
              <a:gd name="T12" fmla="*/ 559 w 615"/>
              <a:gd name="T13" fmla="*/ 614 h 643"/>
              <a:gd name="T14" fmla="*/ 56 w 615"/>
              <a:gd name="T15" fmla="*/ 614 h 643"/>
              <a:gd name="T16" fmla="*/ 56 w 615"/>
              <a:gd name="T17" fmla="*/ 195 h 643"/>
              <a:gd name="T18" fmla="*/ 559 w 615"/>
              <a:gd name="T19" fmla="*/ 195 h 643"/>
              <a:gd name="T20" fmla="*/ 587 w 615"/>
              <a:gd name="T21" fmla="*/ 195 h 643"/>
              <a:gd name="T22" fmla="*/ 587 w 615"/>
              <a:gd name="T23" fmla="*/ 643 h 643"/>
              <a:gd name="T24" fmla="*/ 56 w 615"/>
              <a:gd name="T25" fmla="*/ 643 h 643"/>
              <a:gd name="T26" fmla="*/ 56 w 615"/>
              <a:gd name="T27" fmla="*/ 614 h 643"/>
              <a:gd name="T28" fmla="*/ 56 w 615"/>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5"/>
                </a:moveTo>
                <a:lnTo>
                  <a:pt x="0" y="195"/>
                </a:lnTo>
                <a:lnTo>
                  <a:pt x="308" y="0"/>
                </a:lnTo>
                <a:lnTo>
                  <a:pt x="615" y="195"/>
                </a:lnTo>
                <a:lnTo>
                  <a:pt x="587" y="195"/>
                </a:lnTo>
                <a:lnTo>
                  <a:pt x="559" y="195"/>
                </a:lnTo>
                <a:lnTo>
                  <a:pt x="559" y="614"/>
                </a:lnTo>
                <a:lnTo>
                  <a:pt x="56" y="614"/>
                </a:lnTo>
                <a:lnTo>
                  <a:pt x="56" y="195"/>
                </a:lnTo>
                <a:lnTo>
                  <a:pt x="559"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7" name="Rectangle 666"/>
          <p:cNvSpPr>
            <a:spLocks noChangeArrowheads="1"/>
          </p:cNvSpPr>
          <p:nvPr/>
        </p:nvSpPr>
        <p:spPr bwMode="auto">
          <a:xfrm>
            <a:off x="5331730" y="2864123"/>
            <a:ext cx="230784"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8" name="Rectangle 667"/>
          <p:cNvSpPr>
            <a:spLocks noChangeArrowheads="1"/>
          </p:cNvSpPr>
          <p:nvPr/>
        </p:nvSpPr>
        <p:spPr bwMode="auto">
          <a:xfrm>
            <a:off x="5368601" y="2910553"/>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29" name="Rectangle 668"/>
          <p:cNvSpPr>
            <a:spLocks noChangeArrowheads="1"/>
          </p:cNvSpPr>
          <p:nvPr/>
        </p:nvSpPr>
        <p:spPr bwMode="auto">
          <a:xfrm>
            <a:off x="5484675" y="2906456"/>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0" name="Freeform 669"/>
          <p:cNvSpPr>
            <a:spLocks/>
          </p:cNvSpPr>
          <p:nvPr/>
        </p:nvSpPr>
        <p:spPr bwMode="auto">
          <a:xfrm>
            <a:off x="5427321" y="2976101"/>
            <a:ext cx="10925" cy="13656"/>
          </a:xfrm>
          <a:custGeom>
            <a:avLst/>
            <a:gdLst>
              <a:gd name="T0" fmla="*/ 23 w 23"/>
              <a:gd name="T1" fmla="*/ 13 h 30"/>
              <a:gd name="T2" fmla="*/ 23 w 23"/>
              <a:gd name="T3" fmla="*/ 11 h 30"/>
              <a:gd name="T4" fmla="*/ 21 w 23"/>
              <a:gd name="T5" fmla="*/ 9 h 30"/>
              <a:gd name="T6" fmla="*/ 21 w 23"/>
              <a:gd name="T7" fmla="*/ 7 h 30"/>
              <a:gd name="T8" fmla="*/ 19 w 23"/>
              <a:gd name="T9" fmla="*/ 4 h 30"/>
              <a:gd name="T10" fmla="*/ 18 w 23"/>
              <a:gd name="T11" fmla="*/ 2 h 30"/>
              <a:gd name="T12" fmla="*/ 17 w 23"/>
              <a:gd name="T13" fmla="*/ 1 h 30"/>
              <a:gd name="T14" fmla="*/ 15 w 23"/>
              <a:gd name="T15" fmla="*/ 0 h 30"/>
              <a:gd name="T16" fmla="*/ 12 w 23"/>
              <a:gd name="T17" fmla="*/ 0 h 30"/>
              <a:gd name="T18" fmla="*/ 10 w 23"/>
              <a:gd name="T19" fmla="*/ 0 h 30"/>
              <a:gd name="T20" fmla="*/ 9 w 23"/>
              <a:gd name="T21" fmla="*/ 0 h 30"/>
              <a:gd name="T22" fmla="*/ 7 w 23"/>
              <a:gd name="T23" fmla="*/ 1 h 30"/>
              <a:gd name="T24" fmla="*/ 5 w 23"/>
              <a:gd name="T25" fmla="*/ 2 h 30"/>
              <a:gd name="T26" fmla="*/ 4 w 23"/>
              <a:gd name="T27" fmla="*/ 4 h 30"/>
              <a:gd name="T28" fmla="*/ 1 w 23"/>
              <a:gd name="T29" fmla="*/ 7 h 30"/>
              <a:gd name="T30" fmla="*/ 1 w 23"/>
              <a:gd name="T31" fmla="*/ 9 h 30"/>
              <a:gd name="T32" fmla="*/ 0 w 23"/>
              <a:gd name="T33" fmla="*/ 11 h 30"/>
              <a:gd name="T34" fmla="*/ 0 w 23"/>
              <a:gd name="T35" fmla="*/ 13 h 30"/>
              <a:gd name="T36" fmla="*/ 0 w 23"/>
              <a:gd name="T37" fmla="*/ 16 h 30"/>
              <a:gd name="T38" fmla="*/ 0 w 23"/>
              <a:gd name="T39" fmla="*/ 19 h 30"/>
              <a:gd name="T40" fmla="*/ 1 w 23"/>
              <a:gd name="T41" fmla="*/ 22 h 30"/>
              <a:gd name="T42" fmla="*/ 1 w 23"/>
              <a:gd name="T43" fmla="*/ 24 h 30"/>
              <a:gd name="T44" fmla="*/ 4 w 23"/>
              <a:gd name="T45" fmla="*/ 25 h 30"/>
              <a:gd name="T46" fmla="*/ 5 w 23"/>
              <a:gd name="T47" fmla="*/ 27 h 30"/>
              <a:gd name="T48" fmla="*/ 7 w 23"/>
              <a:gd name="T49" fmla="*/ 28 h 30"/>
              <a:gd name="T50" fmla="*/ 9 w 23"/>
              <a:gd name="T51" fmla="*/ 30 h 30"/>
              <a:gd name="T52" fmla="*/ 10 w 23"/>
              <a:gd name="T53" fmla="*/ 30 h 30"/>
              <a:gd name="T54" fmla="*/ 12 w 23"/>
              <a:gd name="T55" fmla="*/ 30 h 30"/>
              <a:gd name="T56" fmla="*/ 15 w 23"/>
              <a:gd name="T57" fmla="*/ 30 h 30"/>
              <a:gd name="T58" fmla="*/ 17 w 23"/>
              <a:gd name="T59" fmla="*/ 28 h 30"/>
              <a:gd name="T60" fmla="*/ 18 w 23"/>
              <a:gd name="T61" fmla="*/ 27 h 30"/>
              <a:gd name="T62" fmla="*/ 19 w 23"/>
              <a:gd name="T63" fmla="*/ 25 h 30"/>
              <a:gd name="T64" fmla="*/ 21 w 23"/>
              <a:gd name="T65" fmla="*/ 24 h 30"/>
              <a:gd name="T66" fmla="*/ 21 w 23"/>
              <a:gd name="T67" fmla="*/ 22 h 30"/>
              <a:gd name="T68" fmla="*/ 23 w 23"/>
              <a:gd name="T69" fmla="*/ 19 h 30"/>
              <a:gd name="T70" fmla="*/ 23 w 23"/>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4"/>
                </a:moveTo>
                <a:lnTo>
                  <a:pt x="23" y="13"/>
                </a:lnTo>
                <a:lnTo>
                  <a:pt x="23" y="12"/>
                </a:lnTo>
                <a:lnTo>
                  <a:pt x="23" y="11"/>
                </a:lnTo>
                <a:lnTo>
                  <a:pt x="22" y="10"/>
                </a:lnTo>
                <a:lnTo>
                  <a:pt x="21" y="9"/>
                </a:lnTo>
                <a:lnTo>
                  <a:pt x="21" y="8"/>
                </a:lnTo>
                <a:lnTo>
                  <a:pt x="21" y="7"/>
                </a:lnTo>
                <a:lnTo>
                  <a:pt x="20" y="5"/>
                </a:lnTo>
                <a:lnTo>
                  <a:pt x="19" y="4"/>
                </a:lnTo>
                <a:lnTo>
                  <a:pt x="19" y="3"/>
                </a:lnTo>
                <a:lnTo>
                  <a:pt x="18" y="2"/>
                </a:lnTo>
                <a:lnTo>
                  <a:pt x="17" y="1"/>
                </a:lnTo>
                <a:lnTo>
                  <a:pt x="17" y="1"/>
                </a:lnTo>
                <a:lnTo>
                  <a:pt x="16" y="0"/>
                </a:lnTo>
                <a:lnTo>
                  <a:pt x="15" y="0"/>
                </a:lnTo>
                <a:lnTo>
                  <a:pt x="13" y="0"/>
                </a:lnTo>
                <a:lnTo>
                  <a:pt x="12" y="0"/>
                </a:lnTo>
                <a:lnTo>
                  <a:pt x="11" y="0"/>
                </a:lnTo>
                <a:lnTo>
                  <a:pt x="10" y="0"/>
                </a:lnTo>
                <a:lnTo>
                  <a:pt x="10" y="0"/>
                </a:lnTo>
                <a:lnTo>
                  <a:pt x="9" y="0"/>
                </a:lnTo>
                <a:lnTo>
                  <a:pt x="8" y="0"/>
                </a:lnTo>
                <a:lnTo>
                  <a:pt x="7" y="1"/>
                </a:lnTo>
                <a:lnTo>
                  <a:pt x="6" y="1"/>
                </a:lnTo>
                <a:lnTo>
                  <a:pt x="5" y="2"/>
                </a:lnTo>
                <a:lnTo>
                  <a:pt x="4" y="3"/>
                </a:lnTo>
                <a:lnTo>
                  <a:pt x="4" y="4"/>
                </a:lnTo>
                <a:lnTo>
                  <a:pt x="2" y="5"/>
                </a:lnTo>
                <a:lnTo>
                  <a:pt x="1" y="7"/>
                </a:lnTo>
                <a:lnTo>
                  <a:pt x="1" y="8"/>
                </a:lnTo>
                <a:lnTo>
                  <a:pt x="1" y="9"/>
                </a:lnTo>
                <a:lnTo>
                  <a:pt x="0" y="10"/>
                </a:lnTo>
                <a:lnTo>
                  <a:pt x="0" y="11"/>
                </a:lnTo>
                <a:lnTo>
                  <a:pt x="0" y="12"/>
                </a:lnTo>
                <a:lnTo>
                  <a:pt x="0" y="13"/>
                </a:lnTo>
                <a:lnTo>
                  <a:pt x="0" y="14"/>
                </a:lnTo>
                <a:lnTo>
                  <a:pt x="0" y="16"/>
                </a:lnTo>
                <a:lnTo>
                  <a:pt x="0" y="18"/>
                </a:lnTo>
                <a:lnTo>
                  <a:pt x="0" y="19"/>
                </a:lnTo>
                <a:lnTo>
                  <a:pt x="0" y="20"/>
                </a:lnTo>
                <a:lnTo>
                  <a:pt x="1" y="22"/>
                </a:lnTo>
                <a:lnTo>
                  <a:pt x="1" y="23"/>
                </a:lnTo>
                <a:lnTo>
                  <a:pt x="1" y="24"/>
                </a:lnTo>
                <a:lnTo>
                  <a:pt x="2" y="24"/>
                </a:lnTo>
                <a:lnTo>
                  <a:pt x="4" y="25"/>
                </a:lnTo>
                <a:lnTo>
                  <a:pt x="4" y="26"/>
                </a:lnTo>
                <a:lnTo>
                  <a:pt x="5" y="27"/>
                </a:lnTo>
                <a:lnTo>
                  <a:pt x="6" y="28"/>
                </a:lnTo>
                <a:lnTo>
                  <a:pt x="7" y="28"/>
                </a:lnTo>
                <a:lnTo>
                  <a:pt x="8" y="30"/>
                </a:lnTo>
                <a:lnTo>
                  <a:pt x="9" y="30"/>
                </a:lnTo>
                <a:lnTo>
                  <a:pt x="10" y="30"/>
                </a:lnTo>
                <a:lnTo>
                  <a:pt x="10" y="30"/>
                </a:lnTo>
                <a:lnTo>
                  <a:pt x="11" y="30"/>
                </a:lnTo>
                <a:lnTo>
                  <a:pt x="12" y="30"/>
                </a:lnTo>
                <a:lnTo>
                  <a:pt x="13" y="30"/>
                </a:lnTo>
                <a:lnTo>
                  <a:pt x="15" y="30"/>
                </a:lnTo>
                <a:lnTo>
                  <a:pt x="16" y="30"/>
                </a:lnTo>
                <a:lnTo>
                  <a:pt x="17" y="28"/>
                </a:lnTo>
                <a:lnTo>
                  <a:pt x="17" y="28"/>
                </a:lnTo>
                <a:lnTo>
                  <a:pt x="18" y="27"/>
                </a:lnTo>
                <a:lnTo>
                  <a:pt x="19" y="26"/>
                </a:lnTo>
                <a:lnTo>
                  <a:pt x="19" y="25"/>
                </a:lnTo>
                <a:lnTo>
                  <a:pt x="20" y="24"/>
                </a:lnTo>
                <a:lnTo>
                  <a:pt x="21" y="24"/>
                </a:lnTo>
                <a:lnTo>
                  <a:pt x="21" y="23"/>
                </a:lnTo>
                <a:lnTo>
                  <a:pt x="21" y="22"/>
                </a:lnTo>
                <a:lnTo>
                  <a:pt x="22" y="20"/>
                </a:lnTo>
                <a:lnTo>
                  <a:pt x="23" y="19"/>
                </a:lnTo>
                <a:lnTo>
                  <a:pt x="23" y="18"/>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1" name="Line 670"/>
          <p:cNvSpPr>
            <a:spLocks noChangeShapeType="1"/>
          </p:cNvSpPr>
          <p:nvPr/>
        </p:nvSpPr>
        <p:spPr bwMode="auto">
          <a:xfrm>
            <a:off x="5511987" y="2906456"/>
            <a:ext cx="1366" cy="6964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2" name="Line 671"/>
          <p:cNvSpPr>
            <a:spLocks noChangeShapeType="1"/>
          </p:cNvSpPr>
          <p:nvPr/>
        </p:nvSpPr>
        <p:spPr bwMode="auto">
          <a:xfrm>
            <a:off x="5484675" y="2939230"/>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3" name="Freeform 700"/>
          <p:cNvSpPr>
            <a:spLocks/>
          </p:cNvSpPr>
          <p:nvPr/>
        </p:nvSpPr>
        <p:spPr bwMode="auto">
          <a:xfrm>
            <a:off x="5805589" y="2754876"/>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4" name="Rectangle 701"/>
          <p:cNvSpPr>
            <a:spLocks noChangeArrowheads="1"/>
          </p:cNvSpPr>
          <p:nvPr/>
        </p:nvSpPr>
        <p:spPr bwMode="auto">
          <a:xfrm>
            <a:off x="5831534" y="2843639"/>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5" name="Rectangle 702"/>
          <p:cNvSpPr>
            <a:spLocks noChangeArrowheads="1"/>
          </p:cNvSpPr>
          <p:nvPr/>
        </p:nvSpPr>
        <p:spPr bwMode="auto">
          <a:xfrm>
            <a:off x="5868405" y="2888703"/>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6" name="Rectangle 703"/>
          <p:cNvSpPr>
            <a:spLocks noChangeArrowheads="1"/>
          </p:cNvSpPr>
          <p:nvPr/>
        </p:nvSpPr>
        <p:spPr bwMode="auto">
          <a:xfrm>
            <a:off x="5984480" y="2884606"/>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7" name="Freeform 704"/>
          <p:cNvSpPr>
            <a:spLocks/>
          </p:cNvSpPr>
          <p:nvPr/>
        </p:nvSpPr>
        <p:spPr bwMode="auto">
          <a:xfrm>
            <a:off x="5927125" y="2955617"/>
            <a:ext cx="10925" cy="12291"/>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3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2 w 23"/>
              <a:gd name="T29" fmla="*/ 6 h 29"/>
              <a:gd name="T30" fmla="*/ 2 w 23"/>
              <a:gd name="T31" fmla="*/ 9 h 29"/>
              <a:gd name="T32" fmla="*/ 0 w 23"/>
              <a:gd name="T33" fmla="*/ 11 h 29"/>
              <a:gd name="T34" fmla="*/ 0 w 23"/>
              <a:gd name="T35" fmla="*/ 13 h 29"/>
              <a:gd name="T36" fmla="*/ 0 w 23"/>
              <a:gd name="T37" fmla="*/ 16 h 29"/>
              <a:gd name="T38" fmla="*/ 0 w 23"/>
              <a:gd name="T39" fmla="*/ 18 h 29"/>
              <a:gd name="T40" fmla="*/ 2 w 23"/>
              <a:gd name="T41" fmla="*/ 22 h 29"/>
              <a:gd name="T42" fmla="*/ 2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3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9"/>
                </a:lnTo>
                <a:lnTo>
                  <a:pt x="0" y="10"/>
                </a:lnTo>
                <a:lnTo>
                  <a:pt x="0" y="11"/>
                </a:lnTo>
                <a:lnTo>
                  <a:pt x="0" y="12"/>
                </a:lnTo>
                <a:lnTo>
                  <a:pt x="0" y="13"/>
                </a:lnTo>
                <a:lnTo>
                  <a:pt x="0" y="14"/>
                </a:lnTo>
                <a:lnTo>
                  <a:pt x="0" y="16"/>
                </a:lnTo>
                <a:lnTo>
                  <a:pt x="0" y="17"/>
                </a:lnTo>
                <a:lnTo>
                  <a:pt x="0" y="18"/>
                </a:lnTo>
                <a:lnTo>
                  <a:pt x="0" y="20"/>
                </a:lnTo>
                <a:lnTo>
                  <a:pt x="2" y="22"/>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8" name="Line 705"/>
          <p:cNvSpPr>
            <a:spLocks noChangeShapeType="1"/>
          </p:cNvSpPr>
          <p:nvPr/>
        </p:nvSpPr>
        <p:spPr bwMode="auto">
          <a:xfrm>
            <a:off x="6011792" y="2885972"/>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39" name="Line 706"/>
          <p:cNvSpPr>
            <a:spLocks noChangeShapeType="1"/>
          </p:cNvSpPr>
          <p:nvPr/>
        </p:nvSpPr>
        <p:spPr bwMode="auto">
          <a:xfrm>
            <a:off x="5984480" y="2918746"/>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0" name="Freeform 37"/>
          <p:cNvSpPr>
            <a:spLocks/>
          </p:cNvSpPr>
          <p:nvPr/>
        </p:nvSpPr>
        <p:spPr bwMode="auto">
          <a:xfrm>
            <a:off x="4698526" y="4687906"/>
            <a:ext cx="46430" cy="49161"/>
          </a:xfrm>
          <a:custGeom>
            <a:avLst/>
            <a:gdLst>
              <a:gd name="T0" fmla="*/ 102 w 102"/>
              <a:gd name="T1" fmla="*/ 15 h 109"/>
              <a:gd name="T2" fmla="*/ 95 w 102"/>
              <a:gd name="T3" fmla="*/ 21 h 109"/>
              <a:gd name="T4" fmla="*/ 86 w 102"/>
              <a:gd name="T5" fmla="*/ 32 h 109"/>
              <a:gd name="T6" fmla="*/ 77 w 102"/>
              <a:gd name="T7" fmla="*/ 45 h 109"/>
              <a:gd name="T8" fmla="*/ 71 w 102"/>
              <a:gd name="T9" fmla="*/ 63 h 109"/>
              <a:gd name="T10" fmla="*/ 62 w 102"/>
              <a:gd name="T11" fmla="*/ 81 h 109"/>
              <a:gd name="T12" fmla="*/ 54 w 102"/>
              <a:gd name="T13" fmla="*/ 95 h 109"/>
              <a:gd name="T14" fmla="*/ 43 w 102"/>
              <a:gd name="T15" fmla="*/ 105 h 109"/>
              <a:gd name="T16" fmla="*/ 35 w 102"/>
              <a:gd name="T17" fmla="*/ 109 h 109"/>
              <a:gd name="T18" fmla="*/ 32 w 102"/>
              <a:gd name="T19" fmla="*/ 96 h 109"/>
              <a:gd name="T20" fmla="*/ 27 w 102"/>
              <a:gd name="T21" fmla="*/ 85 h 109"/>
              <a:gd name="T22" fmla="*/ 19 w 102"/>
              <a:gd name="T23" fmla="*/ 72 h 109"/>
              <a:gd name="T24" fmla="*/ 12 w 102"/>
              <a:gd name="T25" fmla="*/ 60 h 109"/>
              <a:gd name="T26" fmla="*/ 8 w 102"/>
              <a:gd name="T27" fmla="*/ 46 h 109"/>
              <a:gd name="T28" fmla="*/ 6 w 102"/>
              <a:gd name="T29" fmla="*/ 32 h 109"/>
              <a:gd name="T30" fmla="*/ 1 w 102"/>
              <a:gd name="T31" fmla="*/ 19 h 109"/>
              <a:gd name="T32" fmla="*/ 0 w 102"/>
              <a:gd name="T33" fmla="*/ 12 h 109"/>
              <a:gd name="T34" fmla="*/ 1 w 102"/>
              <a:gd name="T35" fmla="*/ 6 h 109"/>
              <a:gd name="T36" fmla="*/ 5 w 102"/>
              <a:gd name="T3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109">
                <a:moveTo>
                  <a:pt x="102" y="15"/>
                </a:moveTo>
                <a:lnTo>
                  <a:pt x="95" y="21"/>
                </a:lnTo>
                <a:lnTo>
                  <a:pt x="86" y="32"/>
                </a:lnTo>
                <a:lnTo>
                  <a:pt x="77" y="45"/>
                </a:lnTo>
                <a:lnTo>
                  <a:pt x="71" y="63"/>
                </a:lnTo>
                <a:lnTo>
                  <a:pt x="62" y="81"/>
                </a:lnTo>
                <a:lnTo>
                  <a:pt x="54" y="95"/>
                </a:lnTo>
                <a:lnTo>
                  <a:pt x="43" y="105"/>
                </a:lnTo>
                <a:lnTo>
                  <a:pt x="35" y="109"/>
                </a:lnTo>
                <a:lnTo>
                  <a:pt x="32" y="96"/>
                </a:lnTo>
                <a:lnTo>
                  <a:pt x="27" y="85"/>
                </a:lnTo>
                <a:lnTo>
                  <a:pt x="19" y="72"/>
                </a:lnTo>
                <a:lnTo>
                  <a:pt x="12" y="60"/>
                </a:lnTo>
                <a:lnTo>
                  <a:pt x="8" y="46"/>
                </a:lnTo>
                <a:lnTo>
                  <a:pt x="6" y="32"/>
                </a:lnTo>
                <a:lnTo>
                  <a:pt x="1" y="19"/>
                </a:lnTo>
                <a:lnTo>
                  <a:pt x="0" y="12"/>
                </a:lnTo>
                <a:lnTo>
                  <a:pt x="1" y="6"/>
                </a:lnTo>
                <a:lnTo>
                  <a:pt x="5"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it-IT"/>
          </a:p>
        </p:txBody>
      </p:sp>
      <p:sp>
        <p:nvSpPr>
          <p:cNvPr id="1041" name="Freeform 623"/>
          <p:cNvSpPr>
            <a:spLocks/>
          </p:cNvSpPr>
          <p:nvPr/>
        </p:nvSpPr>
        <p:spPr bwMode="auto">
          <a:xfrm>
            <a:off x="4652095" y="4504917"/>
            <a:ext cx="279945" cy="292235"/>
          </a:xfrm>
          <a:custGeom>
            <a:avLst/>
            <a:gdLst>
              <a:gd name="T0" fmla="*/ 56 w 615"/>
              <a:gd name="T1" fmla="*/ 196 h 643"/>
              <a:gd name="T2" fmla="*/ 0 w 615"/>
              <a:gd name="T3" fmla="*/ 196 h 643"/>
              <a:gd name="T4" fmla="*/ 308 w 615"/>
              <a:gd name="T5" fmla="*/ 0 h 643"/>
              <a:gd name="T6" fmla="*/ 615 w 615"/>
              <a:gd name="T7" fmla="*/ 196 h 643"/>
              <a:gd name="T8" fmla="*/ 587 w 615"/>
              <a:gd name="T9" fmla="*/ 196 h 643"/>
              <a:gd name="T10" fmla="*/ 559 w 615"/>
              <a:gd name="T11" fmla="*/ 196 h 643"/>
              <a:gd name="T12" fmla="*/ 559 w 615"/>
              <a:gd name="T13" fmla="*/ 615 h 643"/>
              <a:gd name="T14" fmla="*/ 56 w 615"/>
              <a:gd name="T15" fmla="*/ 615 h 643"/>
              <a:gd name="T16" fmla="*/ 56 w 615"/>
              <a:gd name="T17" fmla="*/ 196 h 643"/>
              <a:gd name="T18" fmla="*/ 559 w 615"/>
              <a:gd name="T19" fmla="*/ 196 h 643"/>
              <a:gd name="T20" fmla="*/ 587 w 615"/>
              <a:gd name="T21" fmla="*/ 196 h 643"/>
              <a:gd name="T22" fmla="*/ 587 w 615"/>
              <a:gd name="T23" fmla="*/ 643 h 643"/>
              <a:gd name="T24" fmla="*/ 56 w 615"/>
              <a:gd name="T25" fmla="*/ 643 h 643"/>
              <a:gd name="T26" fmla="*/ 56 w 615"/>
              <a:gd name="T27" fmla="*/ 615 h 643"/>
              <a:gd name="T28" fmla="*/ 56 w 615"/>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643">
                <a:moveTo>
                  <a:pt x="56" y="196"/>
                </a:moveTo>
                <a:lnTo>
                  <a:pt x="0" y="196"/>
                </a:lnTo>
                <a:lnTo>
                  <a:pt x="308" y="0"/>
                </a:lnTo>
                <a:lnTo>
                  <a:pt x="615" y="196"/>
                </a:lnTo>
                <a:lnTo>
                  <a:pt x="587" y="196"/>
                </a:lnTo>
                <a:lnTo>
                  <a:pt x="559" y="196"/>
                </a:lnTo>
                <a:lnTo>
                  <a:pt x="559" y="615"/>
                </a:lnTo>
                <a:lnTo>
                  <a:pt x="56" y="615"/>
                </a:lnTo>
                <a:lnTo>
                  <a:pt x="56" y="196"/>
                </a:lnTo>
                <a:lnTo>
                  <a:pt x="559"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2" name="Rectangle 624"/>
          <p:cNvSpPr>
            <a:spLocks noChangeArrowheads="1"/>
          </p:cNvSpPr>
          <p:nvPr/>
        </p:nvSpPr>
        <p:spPr bwMode="auto">
          <a:xfrm>
            <a:off x="4678042" y="4593681"/>
            <a:ext cx="232150" cy="191182"/>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3" name="Rectangle 625"/>
          <p:cNvSpPr>
            <a:spLocks noChangeArrowheads="1"/>
          </p:cNvSpPr>
          <p:nvPr/>
        </p:nvSpPr>
        <p:spPr bwMode="auto">
          <a:xfrm>
            <a:off x="4716278" y="4640111"/>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4" name="Rectangle 626"/>
          <p:cNvSpPr>
            <a:spLocks noChangeArrowheads="1"/>
          </p:cNvSpPr>
          <p:nvPr/>
        </p:nvSpPr>
        <p:spPr bwMode="auto">
          <a:xfrm>
            <a:off x="4832353" y="4636013"/>
            <a:ext cx="54623" cy="68279"/>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5" name="Freeform 627"/>
          <p:cNvSpPr>
            <a:spLocks/>
          </p:cNvSpPr>
          <p:nvPr/>
        </p:nvSpPr>
        <p:spPr bwMode="auto">
          <a:xfrm>
            <a:off x="4774998" y="4705659"/>
            <a:ext cx="10925" cy="13656"/>
          </a:xfrm>
          <a:custGeom>
            <a:avLst/>
            <a:gdLst>
              <a:gd name="T0" fmla="*/ 23 w 23"/>
              <a:gd name="T1" fmla="*/ 14 h 30"/>
              <a:gd name="T2" fmla="*/ 23 w 23"/>
              <a:gd name="T3" fmla="*/ 11 h 30"/>
              <a:gd name="T4" fmla="*/ 21 w 23"/>
              <a:gd name="T5" fmla="*/ 9 h 30"/>
              <a:gd name="T6" fmla="*/ 21 w 23"/>
              <a:gd name="T7" fmla="*/ 7 h 30"/>
              <a:gd name="T8" fmla="*/ 19 w 23"/>
              <a:gd name="T9" fmla="*/ 5 h 30"/>
              <a:gd name="T10" fmla="*/ 18 w 23"/>
              <a:gd name="T11" fmla="*/ 3 h 30"/>
              <a:gd name="T12" fmla="*/ 17 w 23"/>
              <a:gd name="T13" fmla="*/ 2 h 30"/>
              <a:gd name="T14" fmla="*/ 14 w 23"/>
              <a:gd name="T15" fmla="*/ 0 h 30"/>
              <a:gd name="T16" fmla="*/ 12 w 23"/>
              <a:gd name="T17" fmla="*/ 0 h 30"/>
              <a:gd name="T18" fmla="*/ 10 w 23"/>
              <a:gd name="T19" fmla="*/ 0 h 30"/>
              <a:gd name="T20" fmla="*/ 9 w 23"/>
              <a:gd name="T21" fmla="*/ 0 h 30"/>
              <a:gd name="T22" fmla="*/ 7 w 23"/>
              <a:gd name="T23" fmla="*/ 2 h 30"/>
              <a:gd name="T24" fmla="*/ 5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5 w 23"/>
              <a:gd name="T47" fmla="*/ 28 h 30"/>
              <a:gd name="T48" fmla="*/ 7 w 23"/>
              <a:gd name="T49" fmla="*/ 29 h 30"/>
              <a:gd name="T50" fmla="*/ 9 w 23"/>
              <a:gd name="T51" fmla="*/ 30 h 30"/>
              <a:gd name="T52" fmla="*/ 10 w 23"/>
              <a:gd name="T53" fmla="*/ 30 h 30"/>
              <a:gd name="T54" fmla="*/ 12 w 23"/>
              <a:gd name="T55" fmla="*/ 30 h 30"/>
              <a:gd name="T56" fmla="*/ 14 w 23"/>
              <a:gd name="T57" fmla="*/ 30 h 30"/>
              <a:gd name="T58" fmla="*/ 17 w 23"/>
              <a:gd name="T59" fmla="*/ 29 h 30"/>
              <a:gd name="T60" fmla="*/ 18 w 23"/>
              <a:gd name="T61" fmla="*/ 28 h 30"/>
              <a:gd name="T62" fmla="*/ 19 w 23"/>
              <a:gd name="T63" fmla="*/ 26 h 30"/>
              <a:gd name="T64" fmla="*/ 21 w 23"/>
              <a:gd name="T65" fmla="*/ 25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1" y="9"/>
                </a:lnTo>
                <a:lnTo>
                  <a:pt x="21" y="8"/>
                </a:lnTo>
                <a:lnTo>
                  <a:pt x="21" y="7"/>
                </a:lnTo>
                <a:lnTo>
                  <a:pt x="20" y="6"/>
                </a:lnTo>
                <a:lnTo>
                  <a:pt x="19" y="5"/>
                </a:lnTo>
                <a:lnTo>
                  <a:pt x="19" y="4"/>
                </a:lnTo>
                <a:lnTo>
                  <a:pt x="18" y="3"/>
                </a:lnTo>
                <a:lnTo>
                  <a:pt x="17" y="2"/>
                </a:lnTo>
                <a:lnTo>
                  <a:pt x="17" y="2"/>
                </a:lnTo>
                <a:lnTo>
                  <a:pt x="15" y="0"/>
                </a:lnTo>
                <a:lnTo>
                  <a:pt x="14" y="0"/>
                </a:lnTo>
                <a:lnTo>
                  <a:pt x="13" y="0"/>
                </a:lnTo>
                <a:lnTo>
                  <a:pt x="12" y="0"/>
                </a:lnTo>
                <a:lnTo>
                  <a:pt x="11" y="0"/>
                </a:lnTo>
                <a:lnTo>
                  <a:pt x="10" y="0"/>
                </a:lnTo>
                <a:lnTo>
                  <a:pt x="10" y="0"/>
                </a:lnTo>
                <a:lnTo>
                  <a:pt x="9" y="0"/>
                </a:lnTo>
                <a:lnTo>
                  <a:pt x="8" y="0"/>
                </a:lnTo>
                <a:lnTo>
                  <a:pt x="7" y="2"/>
                </a:lnTo>
                <a:lnTo>
                  <a:pt x="6" y="2"/>
                </a:lnTo>
                <a:lnTo>
                  <a:pt x="5"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5" y="28"/>
                </a:lnTo>
                <a:lnTo>
                  <a:pt x="6" y="29"/>
                </a:lnTo>
                <a:lnTo>
                  <a:pt x="7" y="29"/>
                </a:lnTo>
                <a:lnTo>
                  <a:pt x="8" y="30"/>
                </a:lnTo>
                <a:lnTo>
                  <a:pt x="9" y="30"/>
                </a:lnTo>
                <a:lnTo>
                  <a:pt x="10" y="30"/>
                </a:lnTo>
                <a:lnTo>
                  <a:pt x="10" y="30"/>
                </a:lnTo>
                <a:lnTo>
                  <a:pt x="11" y="30"/>
                </a:lnTo>
                <a:lnTo>
                  <a:pt x="12" y="30"/>
                </a:lnTo>
                <a:lnTo>
                  <a:pt x="13" y="30"/>
                </a:lnTo>
                <a:lnTo>
                  <a:pt x="14" y="30"/>
                </a:lnTo>
                <a:lnTo>
                  <a:pt x="15" y="30"/>
                </a:lnTo>
                <a:lnTo>
                  <a:pt x="17" y="29"/>
                </a:lnTo>
                <a:lnTo>
                  <a:pt x="17" y="29"/>
                </a:lnTo>
                <a:lnTo>
                  <a:pt x="18" y="28"/>
                </a:lnTo>
                <a:lnTo>
                  <a:pt x="19" y="27"/>
                </a:lnTo>
                <a:lnTo>
                  <a:pt x="19" y="26"/>
                </a:lnTo>
                <a:lnTo>
                  <a:pt x="20" y="25"/>
                </a:lnTo>
                <a:lnTo>
                  <a:pt x="21" y="25"/>
                </a:lnTo>
                <a:lnTo>
                  <a:pt x="21" y="24"/>
                </a:lnTo>
                <a:lnTo>
                  <a:pt x="21"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6" name="Line 628"/>
          <p:cNvSpPr>
            <a:spLocks noChangeShapeType="1"/>
          </p:cNvSpPr>
          <p:nvPr/>
        </p:nvSpPr>
        <p:spPr bwMode="auto">
          <a:xfrm>
            <a:off x="4858299" y="4636013"/>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7" name="Line 629"/>
          <p:cNvSpPr>
            <a:spLocks noChangeShapeType="1"/>
          </p:cNvSpPr>
          <p:nvPr/>
        </p:nvSpPr>
        <p:spPr bwMode="auto">
          <a:xfrm>
            <a:off x="4832353" y="4668788"/>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8" name="Freeform 700"/>
          <p:cNvSpPr>
            <a:spLocks/>
          </p:cNvSpPr>
          <p:nvPr/>
        </p:nvSpPr>
        <p:spPr bwMode="auto">
          <a:xfrm>
            <a:off x="5796136" y="2006705"/>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49" name="Rectangle 701"/>
          <p:cNvSpPr>
            <a:spLocks noChangeArrowheads="1"/>
          </p:cNvSpPr>
          <p:nvPr/>
        </p:nvSpPr>
        <p:spPr bwMode="auto">
          <a:xfrm>
            <a:off x="5822081" y="2095468"/>
            <a:ext cx="230784" cy="189817"/>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0" name="Rectangle 702"/>
          <p:cNvSpPr>
            <a:spLocks noChangeArrowheads="1"/>
          </p:cNvSpPr>
          <p:nvPr/>
        </p:nvSpPr>
        <p:spPr bwMode="auto">
          <a:xfrm>
            <a:off x="5858952" y="2140532"/>
            <a:ext cx="80569" cy="143386"/>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1" name="Rectangle 703"/>
          <p:cNvSpPr>
            <a:spLocks noChangeArrowheads="1"/>
          </p:cNvSpPr>
          <p:nvPr/>
        </p:nvSpPr>
        <p:spPr bwMode="auto">
          <a:xfrm>
            <a:off x="5975027" y="2136435"/>
            <a:ext cx="54623" cy="69645"/>
          </a:xfrm>
          <a:prstGeom prst="rect">
            <a:avLst/>
          </a:pr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2" name="Freeform 704"/>
          <p:cNvSpPr>
            <a:spLocks/>
          </p:cNvSpPr>
          <p:nvPr/>
        </p:nvSpPr>
        <p:spPr bwMode="auto">
          <a:xfrm>
            <a:off x="5917672" y="2207446"/>
            <a:ext cx="10925" cy="12291"/>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3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2 w 23"/>
              <a:gd name="T29" fmla="*/ 6 h 29"/>
              <a:gd name="T30" fmla="*/ 2 w 23"/>
              <a:gd name="T31" fmla="*/ 9 h 29"/>
              <a:gd name="T32" fmla="*/ 0 w 23"/>
              <a:gd name="T33" fmla="*/ 11 h 29"/>
              <a:gd name="T34" fmla="*/ 0 w 23"/>
              <a:gd name="T35" fmla="*/ 13 h 29"/>
              <a:gd name="T36" fmla="*/ 0 w 23"/>
              <a:gd name="T37" fmla="*/ 16 h 29"/>
              <a:gd name="T38" fmla="*/ 0 w 23"/>
              <a:gd name="T39" fmla="*/ 18 h 29"/>
              <a:gd name="T40" fmla="*/ 2 w 23"/>
              <a:gd name="T41" fmla="*/ 22 h 29"/>
              <a:gd name="T42" fmla="*/ 2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3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9"/>
                </a:lnTo>
                <a:lnTo>
                  <a:pt x="0" y="10"/>
                </a:lnTo>
                <a:lnTo>
                  <a:pt x="0" y="11"/>
                </a:lnTo>
                <a:lnTo>
                  <a:pt x="0" y="12"/>
                </a:lnTo>
                <a:lnTo>
                  <a:pt x="0" y="13"/>
                </a:lnTo>
                <a:lnTo>
                  <a:pt x="0" y="14"/>
                </a:lnTo>
                <a:lnTo>
                  <a:pt x="0" y="16"/>
                </a:lnTo>
                <a:lnTo>
                  <a:pt x="0" y="17"/>
                </a:lnTo>
                <a:lnTo>
                  <a:pt x="0" y="18"/>
                </a:lnTo>
                <a:lnTo>
                  <a:pt x="0" y="20"/>
                </a:lnTo>
                <a:lnTo>
                  <a:pt x="2" y="22"/>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solidFill>
            <a:srgbClr val="9A0000"/>
          </a:solid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3" name="Line 705"/>
          <p:cNvSpPr>
            <a:spLocks noChangeShapeType="1"/>
          </p:cNvSpPr>
          <p:nvPr/>
        </p:nvSpPr>
        <p:spPr bwMode="auto">
          <a:xfrm>
            <a:off x="6002339" y="2137801"/>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4" name="Line 706"/>
          <p:cNvSpPr>
            <a:spLocks noChangeShapeType="1"/>
          </p:cNvSpPr>
          <p:nvPr/>
        </p:nvSpPr>
        <p:spPr bwMode="auto">
          <a:xfrm>
            <a:off x="5975027" y="2170575"/>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5" name="Freeform 700"/>
          <p:cNvSpPr>
            <a:spLocks/>
          </p:cNvSpPr>
          <p:nvPr/>
        </p:nvSpPr>
        <p:spPr bwMode="auto">
          <a:xfrm>
            <a:off x="6228184" y="2488693"/>
            <a:ext cx="278579" cy="292235"/>
          </a:xfrm>
          <a:custGeom>
            <a:avLst/>
            <a:gdLst>
              <a:gd name="T0" fmla="*/ 56 w 614"/>
              <a:gd name="T1" fmla="*/ 195 h 643"/>
              <a:gd name="T2" fmla="*/ 0 w 614"/>
              <a:gd name="T3" fmla="*/ 195 h 643"/>
              <a:gd name="T4" fmla="*/ 307 w 614"/>
              <a:gd name="T5" fmla="*/ 0 h 643"/>
              <a:gd name="T6" fmla="*/ 614 w 614"/>
              <a:gd name="T7" fmla="*/ 195 h 643"/>
              <a:gd name="T8" fmla="*/ 587 w 614"/>
              <a:gd name="T9" fmla="*/ 195 h 643"/>
              <a:gd name="T10" fmla="*/ 558 w 614"/>
              <a:gd name="T11" fmla="*/ 195 h 643"/>
              <a:gd name="T12" fmla="*/ 558 w 614"/>
              <a:gd name="T13" fmla="*/ 614 h 643"/>
              <a:gd name="T14" fmla="*/ 56 w 614"/>
              <a:gd name="T15" fmla="*/ 614 h 643"/>
              <a:gd name="T16" fmla="*/ 56 w 614"/>
              <a:gd name="T17" fmla="*/ 195 h 643"/>
              <a:gd name="T18" fmla="*/ 558 w 614"/>
              <a:gd name="T19" fmla="*/ 195 h 643"/>
              <a:gd name="T20" fmla="*/ 587 w 614"/>
              <a:gd name="T21" fmla="*/ 195 h 643"/>
              <a:gd name="T22" fmla="*/ 587 w 614"/>
              <a:gd name="T23" fmla="*/ 643 h 643"/>
              <a:gd name="T24" fmla="*/ 56 w 614"/>
              <a:gd name="T25" fmla="*/ 643 h 643"/>
              <a:gd name="T26" fmla="*/ 56 w 614"/>
              <a:gd name="T27" fmla="*/ 614 h 643"/>
              <a:gd name="T28" fmla="*/ 56 w 614"/>
              <a:gd name="T29" fmla="*/ 19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5"/>
                </a:moveTo>
                <a:lnTo>
                  <a:pt x="0" y="195"/>
                </a:lnTo>
                <a:lnTo>
                  <a:pt x="307" y="0"/>
                </a:lnTo>
                <a:lnTo>
                  <a:pt x="614" y="195"/>
                </a:lnTo>
                <a:lnTo>
                  <a:pt x="587" y="195"/>
                </a:lnTo>
                <a:lnTo>
                  <a:pt x="558" y="195"/>
                </a:lnTo>
                <a:lnTo>
                  <a:pt x="558" y="614"/>
                </a:lnTo>
                <a:lnTo>
                  <a:pt x="56" y="614"/>
                </a:lnTo>
                <a:lnTo>
                  <a:pt x="56" y="195"/>
                </a:lnTo>
                <a:lnTo>
                  <a:pt x="558" y="195"/>
                </a:lnTo>
                <a:lnTo>
                  <a:pt x="587" y="195"/>
                </a:lnTo>
                <a:lnTo>
                  <a:pt x="587" y="643"/>
                </a:lnTo>
                <a:lnTo>
                  <a:pt x="56" y="643"/>
                </a:lnTo>
                <a:lnTo>
                  <a:pt x="56" y="614"/>
                </a:lnTo>
                <a:lnTo>
                  <a:pt x="56" y="19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6" name="Rectangle 701"/>
          <p:cNvSpPr>
            <a:spLocks noChangeArrowheads="1"/>
          </p:cNvSpPr>
          <p:nvPr/>
        </p:nvSpPr>
        <p:spPr bwMode="auto">
          <a:xfrm>
            <a:off x="6254129" y="2577456"/>
            <a:ext cx="230784"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7" name="Rectangle 702"/>
          <p:cNvSpPr>
            <a:spLocks noChangeArrowheads="1"/>
          </p:cNvSpPr>
          <p:nvPr/>
        </p:nvSpPr>
        <p:spPr bwMode="auto">
          <a:xfrm>
            <a:off x="6291000" y="2622520"/>
            <a:ext cx="80569"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8" name="Rectangle 703"/>
          <p:cNvSpPr>
            <a:spLocks noChangeArrowheads="1"/>
          </p:cNvSpPr>
          <p:nvPr/>
        </p:nvSpPr>
        <p:spPr bwMode="auto">
          <a:xfrm>
            <a:off x="6407075" y="2618423"/>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59" name="Freeform 704"/>
          <p:cNvSpPr>
            <a:spLocks/>
          </p:cNvSpPr>
          <p:nvPr/>
        </p:nvSpPr>
        <p:spPr bwMode="auto">
          <a:xfrm>
            <a:off x="6349720" y="2689434"/>
            <a:ext cx="10925" cy="12291"/>
          </a:xfrm>
          <a:custGeom>
            <a:avLst/>
            <a:gdLst>
              <a:gd name="T0" fmla="*/ 23 w 23"/>
              <a:gd name="T1" fmla="*/ 13 h 29"/>
              <a:gd name="T2" fmla="*/ 23 w 23"/>
              <a:gd name="T3" fmla="*/ 11 h 29"/>
              <a:gd name="T4" fmla="*/ 21 w 23"/>
              <a:gd name="T5" fmla="*/ 9 h 29"/>
              <a:gd name="T6" fmla="*/ 21 w 23"/>
              <a:gd name="T7" fmla="*/ 6 h 29"/>
              <a:gd name="T8" fmla="*/ 19 w 23"/>
              <a:gd name="T9" fmla="*/ 4 h 29"/>
              <a:gd name="T10" fmla="*/ 18 w 23"/>
              <a:gd name="T11" fmla="*/ 2 h 29"/>
              <a:gd name="T12" fmla="*/ 17 w 23"/>
              <a:gd name="T13" fmla="*/ 1 h 29"/>
              <a:gd name="T14" fmla="*/ 15 w 23"/>
              <a:gd name="T15" fmla="*/ 0 h 29"/>
              <a:gd name="T16" fmla="*/ 13 w 23"/>
              <a:gd name="T17" fmla="*/ 0 h 29"/>
              <a:gd name="T18" fmla="*/ 10 w 23"/>
              <a:gd name="T19" fmla="*/ 0 h 29"/>
              <a:gd name="T20" fmla="*/ 9 w 23"/>
              <a:gd name="T21" fmla="*/ 0 h 29"/>
              <a:gd name="T22" fmla="*/ 7 w 23"/>
              <a:gd name="T23" fmla="*/ 1 h 29"/>
              <a:gd name="T24" fmla="*/ 5 w 23"/>
              <a:gd name="T25" fmla="*/ 2 h 29"/>
              <a:gd name="T26" fmla="*/ 4 w 23"/>
              <a:gd name="T27" fmla="*/ 4 h 29"/>
              <a:gd name="T28" fmla="*/ 2 w 23"/>
              <a:gd name="T29" fmla="*/ 6 h 29"/>
              <a:gd name="T30" fmla="*/ 2 w 23"/>
              <a:gd name="T31" fmla="*/ 9 h 29"/>
              <a:gd name="T32" fmla="*/ 0 w 23"/>
              <a:gd name="T33" fmla="*/ 11 h 29"/>
              <a:gd name="T34" fmla="*/ 0 w 23"/>
              <a:gd name="T35" fmla="*/ 13 h 29"/>
              <a:gd name="T36" fmla="*/ 0 w 23"/>
              <a:gd name="T37" fmla="*/ 16 h 29"/>
              <a:gd name="T38" fmla="*/ 0 w 23"/>
              <a:gd name="T39" fmla="*/ 18 h 29"/>
              <a:gd name="T40" fmla="*/ 2 w 23"/>
              <a:gd name="T41" fmla="*/ 22 h 29"/>
              <a:gd name="T42" fmla="*/ 2 w 23"/>
              <a:gd name="T43" fmla="*/ 24 h 29"/>
              <a:gd name="T44" fmla="*/ 4 w 23"/>
              <a:gd name="T45" fmla="*/ 25 h 29"/>
              <a:gd name="T46" fmla="*/ 5 w 23"/>
              <a:gd name="T47" fmla="*/ 27 h 29"/>
              <a:gd name="T48" fmla="*/ 7 w 23"/>
              <a:gd name="T49" fmla="*/ 28 h 29"/>
              <a:gd name="T50" fmla="*/ 9 w 23"/>
              <a:gd name="T51" fmla="*/ 29 h 29"/>
              <a:gd name="T52" fmla="*/ 10 w 23"/>
              <a:gd name="T53" fmla="*/ 29 h 29"/>
              <a:gd name="T54" fmla="*/ 13 w 23"/>
              <a:gd name="T55" fmla="*/ 29 h 29"/>
              <a:gd name="T56" fmla="*/ 15 w 23"/>
              <a:gd name="T57" fmla="*/ 29 h 29"/>
              <a:gd name="T58" fmla="*/ 17 w 23"/>
              <a:gd name="T59" fmla="*/ 28 h 29"/>
              <a:gd name="T60" fmla="*/ 18 w 23"/>
              <a:gd name="T61" fmla="*/ 27 h 29"/>
              <a:gd name="T62" fmla="*/ 19 w 23"/>
              <a:gd name="T63" fmla="*/ 25 h 29"/>
              <a:gd name="T64" fmla="*/ 21 w 23"/>
              <a:gd name="T65" fmla="*/ 24 h 29"/>
              <a:gd name="T66" fmla="*/ 21 w 23"/>
              <a:gd name="T67" fmla="*/ 22 h 29"/>
              <a:gd name="T68" fmla="*/ 23 w 23"/>
              <a:gd name="T69" fmla="*/ 18 h 29"/>
              <a:gd name="T70" fmla="*/ 23 w 23"/>
              <a:gd name="T71"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29">
                <a:moveTo>
                  <a:pt x="23" y="14"/>
                </a:moveTo>
                <a:lnTo>
                  <a:pt x="23" y="13"/>
                </a:lnTo>
                <a:lnTo>
                  <a:pt x="23" y="12"/>
                </a:lnTo>
                <a:lnTo>
                  <a:pt x="23" y="11"/>
                </a:lnTo>
                <a:lnTo>
                  <a:pt x="22" y="10"/>
                </a:lnTo>
                <a:lnTo>
                  <a:pt x="21" y="9"/>
                </a:lnTo>
                <a:lnTo>
                  <a:pt x="21" y="7"/>
                </a:lnTo>
                <a:lnTo>
                  <a:pt x="21" y="6"/>
                </a:lnTo>
                <a:lnTo>
                  <a:pt x="20" y="5"/>
                </a:lnTo>
                <a:lnTo>
                  <a:pt x="19" y="4"/>
                </a:lnTo>
                <a:lnTo>
                  <a:pt x="19" y="3"/>
                </a:lnTo>
                <a:lnTo>
                  <a:pt x="18" y="2"/>
                </a:lnTo>
                <a:lnTo>
                  <a:pt x="17" y="1"/>
                </a:lnTo>
                <a:lnTo>
                  <a:pt x="17" y="1"/>
                </a:lnTo>
                <a:lnTo>
                  <a:pt x="16" y="0"/>
                </a:lnTo>
                <a:lnTo>
                  <a:pt x="15" y="0"/>
                </a:lnTo>
                <a:lnTo>
                  <a:pt x="14" y="0"/>
                </a:lnTo>
                <a:lnTo>
                  <a:pt x="13" y="0"/>
                </a:lnTo>
                <a:lnTo>
                  <a:pt x="11" y="0"/>
                </a:lnTo>
                <a:lnTo>
                  <a:pt x="10" y="0"/>
                </a:lnTo>
                <a:lnTo>
                  <a:pt x="10" y="0"/>
                </a:lnTo>
                <a:lnTo>
                  <a:pt x="9" y="0"/>
                </a:lnTo>
                <a:lnTo>
                  <a:pt x="8" y="0"/>
                </a:lnTo>
                <a:lnTo>
                  <a:pt x="7" y="1"/>
                </a:lnTo>
                <a:lnTo>
                  <a:pt x="6" y="1"/>
                </a:lnTo>
                <a:lnTo>
                  <a:pt x="5" y="2"/>
                </a:lnTo>
                <a:lnTo>
                  <a:pt x="4" y="3"/>
                </a:lnTo>
                <a:lnTo>
                  <a:pt x="4" y="4"/>
                </a:lnTo>
                <a:lnTo>
                  <a:pt x="3" y="5"/>
                </a:lnTo>
                <a:lnTo>
                  <a:pt x="2" y="6"/>
                </a:lnTo>
                <a:lnTo>
                  <a:pt x="2" y="7"/>
                </a:lnTo>
                <a:lnTo>
                  <a:pt x="2" y="9"/>
                </a:lnTo>
                <a:lnTo>
                  <a:pt x="0" y="10"/>
                </a:lnTo>
                <a:lnTo>
                  <a:pt x="0" y="11"/>
                </a:lnTo>
                <a:lnTo>
                  <a:pt x="0" y="12"/>
                </a:lnTo>
                <a:lnTo>
                  <a:pt x="0" y="13"/>
                </a:lnTo>
                <a:lnTo>
                  <a:pt x="0" y="14"/>
                </a:lnTo>
                <a:lnTo>
                  <a:pt x="0" y="16"/>
                </a:lnTo>
                <a:lnTo>
                  <a:pt x="0" y="17"/>
                </a:lnTo>
                <a:lnTo>
                  <a:pt x="0" y="18"/>
                </a:lnTo>
                <a:lnTo>
                  <a:pt x="0" y="20"/>
                </a:lnTo>
                <a:lnTo>
                  <a:pt x="2" y="22"/>
                </a:lnTo>
                <a:lnTo>
                  <a:pt x="2" y="23"/>
                </a:lnTo>
                <a:lnTo>
                  <a:pt x="2" y="24"/>
                </a:lnTo>
                <a:lnTo>
                  <a:pt x="3" y="24"/>
                </a:lnTo>
                <a:lnTo>
                  <a:pt x="4" y="25"/>
                </a:lnTo>
                <a:lnTo>
                  <a:pt x="4" y="26"/>
                </a:lnTo>
                <a:lnTo>
                  <a:pt x="5" y="27"/>
                </a:lnTo>
                <a:lnTo>
                  <a:pt x="6" y="28"/>
                </a:lnTo>
                <a:lnTo>
                  <a:pt x="7" y="28"/>
                </a:lnTo>
                <a:lnTo>
                  <a:pt x="8" y="29"/>
                </a:lnTo>
                <a:lnTo>
                  <a:pt x="9" y="29"/>
                </a:lnTo>
                <a:lnTo>
                  <a:pt x="10" y="29"/>
                </a:lnTo>
                <a:lnTo>
                  <a:pt x="10" y="29"/>
                </a:lnTo>
                <a:lnTo>
                  <a:pt x="11" y="29"/>
                </a:lnTo>
                <a:lnTo>
                  <a:pt x="13" y="29"/>
                </a:lnTo>
                <a:lnTo>
                  <a:pt x="14" y="29"/>
                </a:lnTo>
                <a:lnTo>
                  <a:pt x="15" y="29"/>
                </a:lnTo>
                <a:lnTo>
                  <a:pt x="16" y="29"/>
                </a:lnTo>
                <a:lnTo>
                  <a:pt x="17" y="28"/>
                </a:lnTo>
                <a:lnTo>
                  <a:pt x="17" y="28"/>
                </a:lnTo>
                <a:lnTo>
                  <a:pt x="18" y="27"/>
                </a:lnTo>
                <a:lnTo>
                  <a:pt x="19" y="26"/>
                </a:lnTo>
                <a:lnTo>
                  <a:pt x="19" y="25"/>
                </a:lnTo>
                <a:lnTo>
                  <a:pt x="20" y="24"/>
                </a:lnTo>
                <a:lnTo>
                  <a:pt x="21" y="24"/>
                </a:lnTo>
                <a:lnTo>
                  <a:pt x="21" y="23"/>
                </a:lnTo>
                <a:lnTo>
                  <a:pt x="21" y="22"/>
                </a:lnTo>
                <a:lnTo>
                  <a:pt x="22" y="20"/>
                </a:lnTo>
                <a:lnTo>
                  <a:pt x="23" y="18"/>
                </a:lnTo>
                <a:lnTo>
                  <a:pt x="23" y="17"/>
                </a:lnTo>
                <a:lnTo>
                  <a:pt x="23" y="16"/>
                </a:lnTo>
                <a:lnTo>
                  <a:pt x="23" y="14"/>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0" name="Line 705"/>
          <p:cNvSpPr>
            <a:spLocks noChangeShapeType="1"/>
          </p:cNvSpPr>
          <p:nvPr/>
        </p:nvSpPr>
        <p:spPr bwMode="auto">
          <a:xfrm>
            <a:off x="6434387" y="2619789"/>
            <a:ext cx="1366"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1" name="Line 706"/>
          <p:cNvSpPr>
            <a:spLocks noChangeShapeType="1"/>
          </p:cNvSpPr>
          <p:nvPr/>
        </p:nvSpPr>
        <p:spPr bwMode="auto">
          <a:xfrm>
            <a:off x="6407075" y="2652563"/>
            <a:ext cx="53258" cy="1365"/>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2" name="Freeform 518"/>
          <p:cNvSpPr>
            <a:spLocks/>
          </p:cNvSpPr>
          <p:nvPr/>
        </p:nvSpPr>
        <p:spPr bwMode="auto">
          <a:xfrm>
            <a:off x="2915816" y="2991383"/>
            <a:ext cx="279945" cy="293601"/>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3" name="Rectangle 519"/>
          <p:cNvSpPr>
            <a:spLocks noChangeArrowheads="1"/>
          </p:cNvSpPr>
          <p:nvPr/>
        </p:nvSpPr>
        <p:spPr bwMode="auto">
          <a:xfrm>
            <a:off x="2941763" y="3081512"/>
            <a:ext cx="232150" cy="189817"/>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4" name="Rectangle 520"/>
          <p:cNvSpPr>
            <a:spLocks noChangeArrowheads="1"/>
          </p:cNvSpPr>
          <p:nvPr/>
        </p:nvSpPr>
        <p:spPr bwMode="auto">
          <a:xfrm>
            <a:off x="2978633" y="3126576"/>
            <a:ext cx="81935" cy="143386"/>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5" name="Rectangle 521"/>
          <p:cNvSpPr>
            <a:spLocks noChangeArrowheads="1"/>
          </p:cNvSpPr>
          <p:nvPr/>
        </p:nvSpPr>
        <p:spPr bwMode="auto">
          <a:xfrm>
            <a:off x="3096074" y="3122479"/>
            <a:ext cx="54623" cy="69645"/>
          </a:xfrm>
          <a:prstGeom prst="rect">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6" name="Freeform 522"/>
          <p:cNvSpPr>
            <a:spLocks/>
          </p:cNvSpPr>
          <p:nvPr/>
        </p:nvSpPr>
        <p:spPr bwMode="auto">
          <a:xfrm>
            <a:off x="3038719" y="3192125"/>
            <a:ext cx="10925" cy="13656"/>
          </a:xfrm>
          <a:custGeom>
            <a:avLst/>
            <a:gdLst>
              <a:gd name="T0" fmla="*/ 23 w 23"/>
              <a:gd name="T1" fmla="*/ 14 h 30"/>
              <a:gd name="T2" fmla="*/ 23 w 23"/>
              <a:gd name="T3" fmla="*/ 11 h 30"/>
              <a:gd name="T4" fmla="*/ 20 w 23"/>
              <a:gd name="T5" fmla="*/ 9 h 30"/>
              <a:gd name="T6" fmla="*/ 20 w 23"/>
              <a:gd name="T7" fmla="*/ 7 h 30"/>
              <a:gd name="T8" fmla="*/ 18 w 23"/>
              <a:gd name="T9" fmla="*/ 5 h 30"/>
              <a:gd name="T10" fmla="*/ 17 w 23"/>
              <a:gd name="T11" fmla="*/ 3 h 30"/>
              <a:gd name="T12" fmla="*/ 16 w 23"/>
              <a:gd name="T13" fmla="*/ 2 h 30"/>
              <a:gd name="T14" fmla="*/ 14 w 23"/>
              <a:gd name="T15" fmla="*/ 0 h 30"/>
              <a:gd name="T16" fmla="*/ 12 w 23"/>
              <a:gd name="T17" fmla="*/ 0 h 30"/>
              <a:gd name="T18" fmla="*/ 9 w 23"/>
              <a:gd name="T19" fmla="*/ 0 h 30"/>
              <a:gd name="T20" fmla="*/ 8 w 23"/>
              <a:gd name="T21" fmla="*/ 0 h 30"/>
              <a:gd name="T22" fmla="*/ 6 w 23"/>
              <a:gd name="T23" fmla="*/ 2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5 h 30"/>
              <a:gd name="T44" fmla="*/ 3 w 23"/>
              <a:gd name="T45" fmla="*/ 26 h 30"/>
              <a:gd name="T46" fmla="*/ 4 w 23"/>
              <a:gd name="T47" fmla="*/ 28 h 30"/>
              <a:gd name="T48" fmla="*/ 6 w 23"/>
              <a:gd name="T49" fmla="*/ 29 h 30"/>
              <a:gd name="T50" fmla="*/ 8 w 23"/>
              <a:gd name="T51" fmla="*/ 30 h 30"/>
              <a:gd name="T52" fmla="*/ 9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0 w 23"/>
              <a:gd name="T65" fmla="*/ 25 h 30"/>
              <a:gd name="T66" fmla="*/ 20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3"/>
                </a:lnTo>
                <a:lnTo>
                  <a:pt x="23" y="11"/>
                </a:lnTo>
                <a:lnTo>
                  <a:pt x="22" y="10"/>
                </a:lnTo>
                <a:lnTo>
                  <a:pt x="20" y="9"/>
                </a:lnTo>
                <a:lnTo>
                  <a:pt x="20" y="8"/>
                </a:lnTo>
                <a:lnTo>
                  <a:pt x="20" y="7"/>
                </a:lnTo>
                <a:lnTo>
                  <a:pt x="19" y="6"/>
                </a:lnTo>
                <a:lnTo>
                  <a:pt x="18" y="5"/>
                </a:lnTo>
                <a:lnTo>
                  <a:pt x="18" y="4"/>
                </a:lnTo>
                <a:lnTo>
                  <a:pt x="17" y="3"/>
                </a:lnTo>
                <a:lnTo>
                  <a:pt x="16" y="2"/>
                </a:lnTo>
                <a:lnTo>
                  <a:pt x="16" y="2"/>
                </a:lnTo>
                <a:lnTo>
                  <a:pt x="15" y="0"/>
                </a:lnTo>
                <a:lnTo>
                  <a:pt x="14" y="0"/>
                </a:lnTo>
                <a:lnTo>
                  <a:pt x="13" y="0"/>
                </a:lnTo>
                <a:lnTo>
                  <a:pt x="12" y="0"/>
                </a:lnTo>
                <a:lnTo>
                  <a:pt x="11" y="0"/>
                </a:lnTo>
                <a:lnTo>
                  <a:pt x="9" y="0"/>
                </a:lnTo>
                <a:lnTo>
                  <a:pt x="9" y="0"/>
                </a:lnTo>
                <a:lnTo>
                  <a:pt x="8" y="0"/>
                </a:lnTo>
                <a:lnTo>
                  <a:pt x="7" y="0"/>
                </a:lnTo>
                <a:lnTo>
                  <a:pt x="6" y="2"/>
                </a:lnTo>
                <a:lnTo>
                  <a:pt x="5" y="2"/>
                </a:lnTo>
                <a:lnTo>
                  <a:pt x="4" y="3"/>
                </a:lnTo>
                <a:lnTo>
                  <a:pt x="3" y="4"/>
                </a:lnTo>
                <a:lnTo>
                  <a:pt x="3" y="5"/>
                </a:lnTo>
                <a:lnTo>
                  <a:pt x="2" y="6"/>
                </a:lnTo>
                <a:lnTo>
                  <a:pt x="1" y="7"/>
                </a:lnTo>
                <a:lnTo>
                  <a:pt x="1" y="8"/>
                </a:lnTo>
                <a:lnTo>
                  <a:pt x="1" y="9"/>
                </a:lnTo>
                <a:lnTo>
                  <a:pt x="0" y="10"/>
                </a:lnTo>
                <a:lnTo>
                  <a:pt x="0" y="11"/>
                </a:lnTo>
                <a:lnTo>
                  <a:pt x="0" y="13"/>
                </a:lnTo>
                <a:lnTo>
                  <a:pt x="0" y="14"/>
                </a:lnTo>
                <a:lnTo>
                  <a:pt x="0" y="15"/>
                </a:lnTo>
                <a:lnTo>
                  <a:pt x="0" y="17"/>
                </a:lnTo>
                <a:lnTo>
                  <a:pt x="0" y="18"/>
                </a:lnTo>
                <a:lnTo>
                  <a:pt x="0" y="19"/>
                </a:lnTo>
                <a:lnTo>
                  <a:pt x="0" y="20"/>
                </a:lnTo>
                <a:lnTo>
                  <a:pt x="1" y="22"/>
                </a:lnTo>
                <a:lnTo>
                  <a:pt x="1" y="24"/>
                </a:lnTo>
                <a:lnTo>
                  <a:pt x="1" y="25"/>
                </a:lnTo>
                <a:lnTo>
                  <a:pt x="2" y="25"/>
                </a:lnTo>
                <a:lnTo>
                  <a:pt x="3" y="26"/>
                </a:lnTo>
                <a:lnTo>
                  <a:pt x="3" y="27"/>
                </a:lnTo>
                <a:lnTo>
                  <a:pt x="4" y="28"/>
                </a:lnTo>
                <a:lnTo>
                  <a:pt x="5" y="29"/>
                </a:lnTo>
                <a:lnTo>
                  <a:pt x="6" y="29"/>
                </a:lnTo>
                <a:lnTo>
                  <a:pt x="7" y="30"/>
                </a:lnTo>
                <a:lnTo>
                  <a:pt x="8" y="30"/>
                </a:lnTo>
                <a:lnTo>
                  <a:pt x="9" y="30"/>
                </a:lnTo>
                <a:lnTo>
                  <a:pt x="9" y="30"/>
                </a:lnTo>
                <a:lnTo>
                  <a:pt x="11" y="30"/>
                </a:lnTo>
                <a:lnTo>
                  <a:pt x="12" y="30"/>
                </a:lnTo>
                <a:lnTo>
                  <a:pt x="13" y="30"/>
                </a:lnTo>
                <a:lnTo>
                  <a:pt x="14" y="30"/>
                </a:lnTo>
                <a:lnTo>
                  <a:pt x="15" y="30"/>
                </a:lnTo>
                <a:lnTo>
                  <a:pt x="16" y="29"/>
                </a:lnTo>
                <a:lnTo>
                  <a:pt x="16" y="29"/>
                </a:lnTo>
                <a:lnTo>
                  <a:pt x="17" y="28"/>
                </a:lnTo>
                <a:lnTo>
                  <a:pt x="18" y="27"/>
                </a:lnTo>
                <a:lnTo>
                  <a:pt x="18" y="26"/>
                </a:lnTo>
                <a:lnTo>
                  <a:pt x="19" y="25"/>
                </a:lnTo>
                <a:lnTo>
                  <a:pt x="20" y="25"/>
                </a:lnTo>
                <a:lnTo>
                  <a:pt x="20" y="24"/>
                </a:lnTo>
                <a:lnTo>
                  <a:pt x="20" y="22"/>
                </a:lnTo>
                <a:lnTo>
                  <a:pt x="22" y="20"/>
                </a:lnTo>
                <a:lnTo>
                  <a:pt x="23" y="19"/>
                </a:lnTo>
                <a:lnTo>
                  <a:pt x="23" y="18"/>
                </a:lnTo>
                <a:lnTo>
                  <a:pt x="23" y="17"/>
                </a:lnTo>
                <a:lnTo>
                  <a:pt x="23" y="15"/>
                </a:lnTo>
                <a:close/>
              </a:path>
            </a:pathLst>
          </a:cu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7" name="Line 523"/>
          <p:cNvSpPr>
            <a:spLocks noChangeShapeType="1"/>
          </p:cNvSpPr>
          <p:nvPr/>
        </p:nvSpPr>
        <p:spPr bwMode="auto">
          <a:xfrm>
            <a:off x="3122020" y="3123845"/>
            <a:ext cx="1365" cy="68279"/>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68" name="Line 524"/>
          <p:cNvSpPr>
            <a:spLocks noChangeShapeType="1"/>
          </p:cNvSpPr>
          <p:nvPr/>
        </p:nvSpPr>
        <p:spPr bwMode="auto">
          <a:xfrm>
            <a:off x="3096074" y="3155253"/>
            <a:ext cx="53258" cy="1366"/>
          </a:xfrm>
          <a:prstGeom prst="line">
            <a:avLst/>
          </a:prstGeom>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nvGrpSpPr>
          <p:cNvPr id="1069" name="Group 733"/>
          <p:cNvGrpSpPr>
            <a:grpSpLocks/>
          </p:cNvGrpSpPr>
          <p:nvPr/>
        </p:nvGrpSpPr>
        <p:grpSpPr bwMode="auto">
          <a:xfrm>
            <a:off x="1691680" y="2416685"/>
            <a:ext cx="279945" cy="292235"/>
            <a:chOff x="263" y="1719"/>
            <a:chExt cx="205" cy="214"/>
          </a:xfrm>
          <a:solidFill>
            <a:srgbClr val="9A0000"/>
          </a:solidFill>
        </p:grpSpPr>
        <p:sp>
          <p:nvSpPr>
            <p:cNvPr id="1070" name="Freeform 734"/>
            <p:cNvSpPr>
              <a:spLocks/>
            </p:cNvSpPr>
            <p:nvPr/>
          </p:nvSpPr>
          <p:spPr bwMode="auto">
            <a:xfrm>
              <a:off x="263" y="1719"/>
              <a:ext cx="205" cy="214"/>
            </a:xfrm>
            <a:custGeom>
              <a:avLst/>
              <a:gdLst>
                <a:gd name="T0" fmla="*/ 56 w 614"/>
                <a:gd name="T1" fmla="*/ 196 h 643"/>
                <a:gd name="T2" fmla="*/ 0 w 614"/>
                <a:gd name="T3" fmla="*/ 196 h 643"/>
                <a:gd name="T4" fmla="*/ 307 w 614"/>
                <a:gd name="T5" fmla="*/ 0 h 643"/>
                <a:gd name="T6" fmla="*/ 614 w 614"/>
                <a:gd name="T7" fmla="*/ 196 h 643"/>
                <a:gd name="T8" fmla="*/ 587 w 614"/>
                <a:gd name="T9" fmla="*/ 196 h 643"/>
                <a:gd name="T10" fmla="*/ 558 w 614"/>
                <a:gd name="T11" fmla="*/ 196 h 643"/>
                <a:gd name="T12" fmla="*/ 558 w 614"/>
                <a:gd name="T13" fmla="*/ 615 h 643"/>
                <a:gd name="T14" fmla="*/ 56 w 614"/>
                <a:gd name="T15" fmla="*/ 615 h 643"/>
                <a:gd name="T16" fmla="*/ 56 w 614"/>
                <a:gd name="T17" fmla="*/ 196 h 643"/>
                <a:gd name="T18" fmla="*/ 558 w 614"/>
                <a:gd name="T19" fmla="*/ 196 h 643"/>
                <a:gd name="T20" fmla="*/ 587 w 614"/>
                <a:gd name="T21" fmla="*/ 196 h 643"/>
                <a:gd name="T22" fmla="*/ 587 w 614"/>
                <a:gd name="T23" fmla="*/ 643 h 643"/>
                <a:gd name="T24" fmla="*/ 56 w 614"/>
                <a:gd name="T25" fmla="*/ 643 h 643"/>
                <a:gd name="T26" fmla="*/ 56 w 614"/>
                <a:gd name="T27" fmla="*/ 615 h 643"/>
                <a:gd name="T28" fmla="*/ 56 w 614"/>
                <a:gd name="T29" fmla="*/ 19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643">
                  <a:moveTo>
                    <a:pt x="56" y="196"/>
                  </a:moveTo>
                  <a:lnTo>
                    <a:pt x="0" y="196"/>
                  </a:lnTo>
                  <a:lnTo>
                    <a:pt x="307" y="0"/>
                  </a:lnTo>
                  <a:lnTo>
                    <a:pt x="614" y="196"/>
                  </a:lnTo>
                  <a:lnTo>
                    <a:pt x="587" y="196"/>
                  </a:lnTo>
                  <a:lnTo>
                    <a:pt x="558" y="196"/>
                  </a:lnTo>
                  <a:lnTo>
                    <a:pt x="558" y="615"/>
                  </a:lnTo>
                  <a:lnTo>
                    <a:pt x="56" y="615"/>
                  </a:lnTo>
                  <a:lnTo>
                    <a:pt x="56" y="196"/>
                  </a:lnTo>
                  <a:lnTo>
                    <a:pt x="558" y="196"/>
                  </a:lnTo>
                  <a:lnTo>
                    <a:pt x="587" y="196"/>
                  </a:lnTo>
                  <a:lnTo>
                    <a:pt x="587" y="643"/>
                  </a:lnTo>
                  <a:lnTo>
                    <a:pt x="56" y="643"/>
                  </a:lnTo>
                  <a:lnTo>
                    <a:pt x="56" y="615"/>
                  </a:lnTo>
                  <a:lnTo>
                    <a:pt x="56" y="196"/>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71" name="Rectangle 735"/>
            <p:cNvSpPr>
              <a:spLocks noChangeArrowheads="1"/>
            </p:cNvSpPr>
            <p:nvPr/>
          </p:nvSpPr>
          <p:spPr bwMode="auto">
            <a:xfrm>
              <a:off x="282" y="1784"/>
              <a:ext cx="170" cy="139"/>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72" name="Rectangle 736"/>
            <p:cNvSpPr>
              <a:spLocks noChangeArrowheads="1"/>
            </p:cNvSpPr>
            <p:nvPr/>
          </p:nvSpPr>
          <p:spPr bwMode="auto">
            <a:xfrm>
              <a:off x="309" y="1817"/>
              <a:ext cx="60" cy="105"/>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73" name="Rectangle 737"/>
            <p:cNvSpPr>
              <a:spLocks noChangeArrowheads="1"/>
            </p:cNvSpPr>
            <p:nvPr/>
          </p:nvSpPr>
          <p:spPr bwMode="auto">
            <a:xfrm>
              <a:off x="395" y="1815"/>
              <a:ext cx="40" cy="50"/>
            </a:xfrm>
            <a:prstGeom prst="rect">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74" name="Freeform 738"/>
            <p:cNvSpPr>
              <a:spLocks/>
            </p:cNvSpPr>
            <p:nvPr/>
          </p:nvSpPr>
          <p:spPr bwMode="auto">
            <a:xfrm>
              <a:off x="353" y="1866"/>
              <a:ext cx="8" cy="10"/>
            </a:xfrm>
            <a:custGeom>
              <a:avLst/>
              <a:gdLst>
                <a:gd name="T0" fmla="*/ 23 w 23"/>
                <a:gd name="T1" fmla="*/ 14 h 30"/>
                <a:gd name="T2" fmla="*/ 23 w 23"/>
                <a:gd name="T3" fmla="*/ 11 h 30"/>
                <a:gd name="T4" fmla="*/ 21 w 23"/>
                <a:gd name="T5" fmla="*/ 9 h 30"/>
                <a:gd name="T6" fmla="*/ 21 w 23"/>
                <a:gd name="T7" fmla="*/ 7 h 30"/>
                <a:gd name="T8" fmla="*/ 18 w 23"/>
                <a:gd name="T9" fmla="*/ 5 h 30"/>
                <a:gd name="T10" fmla="*/ 17 w 23"/>
                <a:gd name="T11" fmla="*/ 3 h 30"/>
                <a:gd name="T12" fmla="*/ 16 w 23"/>
                <a:gd name="T13" fmla="*/ 1 h 30"/>
                <a:gd name="T14" fmla="*/ 14 w 23"/>
                <a:gd name="T15" fmla="*/ 0 h 30"/>
                <a:gd name="T16" fmla="*/ 12 w 23"/>
                <a:gd name="T17" fmla="*/ 0 h 30"/>
                <a:gd name="T18" fmla="*/ 10 w 23"/>
                <a:gd name="T19" fmla="*/ 0 h 30"/>
                <a:gd name="T20" fmla="*/ 8 w 23"/>
                <a:gd name="T21" fmla="*/ 0 h 30"/>
                <a:gd name="T22" fmla="*/ 6 w 23"/>
                <a:gd name="T23" fmla="*/ 1 h 30"/>
                <a:gd name="T24" fmla="*/ 4 w 23"/>
                <a:gd name="T25" fmla="*/ 3 h 30"/>
                <a:gd name="T26" fmla="*/ 3 w 23"/>
                <a:gd name="T27" fmla="*/ 5 h 30"/>
                <a:gd name="T28" fmla="*/ 1 w 23"/>
                <a:gd name="T29" fmla="*/ 7 h 30"/>
                <a:gd name="T30" fmla="*/ 1 w 23"/>
                <a:gd name="T31" fmla="*/ 9 h 30"/>
                <a:gd name="T32" fmla="*/ 0 w 23"/>
                <a:gd name="T33" fmla="*/ 11 h 30"/>
                <a:gd name="T34" fmla="*/ 0 w 23"/>
                <a:gd name="T35" fmla="*/ 14 h 30"/>
                <a:gd name="T36" fmla="*/ 0 w 23"/>
                <a:gd name="T37" fmla="*/ 17 h 30"/>
                <a:gd name="T38" fmla="*/ 0 w 23"/>
                <a:gd name="T39" fmla="*/ 19 h 30"/>
                <a:gd name="T40" fmla="*/ 1 w 23"/>
                <a:gd name="T41" fmla="*/ 22 h 30"/>
                <a:gd name="T42" fmla="*/ 1 w 23"/>
                <a:gd name="T43" fmla="*/ 24 h 30"/>
                <a:gd name="T44" fmla="*/ 3 w 23"/>
                <a:gd name="T45" fmla="*/ 26 h 30"/>
                <a:gd name="T46" fmla="*/ 4 w 23"/>
                <a:gd name="T47" fmla="*/ 28 h 30"/>
                <a:gd name="T48" fmla="*/ 6 w 23"/>
                <a:gd name="T49" fmla="*/ 29 h 30"/>
                <a:gd name="T50" fmla="*/ 8 w 23"/>
                <a:gd name="T51" fmla="*/ 30 h 30"/>
                <a:gd name="T52" fmla="*/ 10 w 23"/>
                <a:gd name="T53" fmla="*/ 30 h 30"/>
                <a:gd name="T54" fmla="*/ 12 w 23"/>
                <a:gd name="T55" fmla="*/ 30 h 30"/>
                <a:gd name="T56" fmla="*/ 14 w 23"/>
                <a:gd name="T57" fmla="*/ 30 h 30"/>
                <a:gd name="T58" fmla="*/ 16 w 23"/>
                <a:gd name="T59" fmla="*/ 29 h 30"/>
                <a:gd name="T60" fmla="*/ 17 w 23"/>
                <a:gd name="T61" fmla="*/ 28 h 30"/>
                <a:gd name="T62" fmla="*/ 18 w 23"/>
                <a:gd name="T63" fmla="*/ 26 h 30"/>
                <a:gd name="T64" fmla="*/ 21 w 23"/>
                <a:gd name="T65" fmla="*/ 24 h 30"/>
                <a:gd name="T66" fmla="*/ 21 w 23"/>
                <a:gd name="T67" fmla="*/ 22 h 30"/>
                <a:gd name="T68" fmla="*/ 23 w 23"/>
                <a:gd name="T69" fmla="*/ 19 h 30"/>
                <a:gd name="T70" fmla="*/ 23 w 23"/>
                <a:gd name="T71"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 h="30">
                  <a:moveTo>
                    <a:pt x="23" y="15"/>
                  </a:moveTo>
                  <a:lnTo>
                    <a:pt x="23" y="14"/>
                  </a:lnTo>
                  <a:lnTo>
                    <a:pt x="23" y="12"/>
                  </a:lnTo>
                  <a:lnTo>
                    <a:pt x="23" y="11"/>
                  </a:lnTo>
                  <a:lnTo>
                    <a:pt x="22" y="10"/>
                  </a:lnTo>
                  <a:lnTo>
                    <a:pt x="21" y="9"/>
                  </a:lnTo>
                  <a:lnTo>
                    <a:pt x="21" y="8"/>
                  </a:lnTo>
                  <a:lnTo>
                    <a:pt x="21" y="7"/>
                  </a:lnTo>
                  <a:lnTo>
                    <a:pt x="19" y="6"/>
                  </a:lnTo>
                  <a:lnTo>
                    <a:pt x="18" y="5"/>
                  </a:lnTo>
                  <a:lnTo>
                    <a:pt x="18" y="4"/>
                  </a:lnTo>
                  <a:lnTo>
                    <a:pt x="17" y="3"/>
                  </a:lnTo>
                  <a:lnTo>
                    <a:pt x="16" y="1"/>
                  </a:lnTo>
                  <a:lnTo>
                    <a:pt x="16" y="1"/>
                  </a:lnTo>
                  <a:lnTo>
                    <a:pt x="15" y="0"/>
                  </a:lnTo>
                  <a:lnTo>
                    <a:pt x="14" y="0"/>
                  </a:lnTo>
                  <a:lnTo>
                    <a:pt x="13" y="0"/>
                  </a:lnTo>
                  <a:lnTo>
                    <a:pt x="12" y="0"/>
                  </a:lnTo>
                  <a:lnTo>
                    <a:pt x="11" y="0"/>
                  </a:lnTo>
                  <a:lnTo>
                    <a:pt x="10" y="0"/>
                  </a:lnTo>
                  <a:lnTo>
                    <a:pt x="10" y="0"/>
                  </a:lnTo>
                  <a:lnTo>
                    <a:pt x="8" y="0"/>
                  </a:lnTo>
                  <a:lnTo>
                    <a:pt x="7" y="0"/>
                  </a:lnTo>
                  <a:lnTo>
                    <a:pt x="6" y="1"/>
                  </a:lnTo>
                  <a:lnTo>
                    <a:pt x="5" y="1"/>
                  </a:lnTo>
                  <a:lnTo>
                    <a:pt x="4" y="3"/>
                  </a:lnTo>
                  <a:lnTo>
                    <a:pt x="3" y="4"/>
                  </a:lnTo>
                  <a:lnTo>
                    <a:pt x="3" y="5"/>
                  </a:lnTo>
                  <a:lnTo>
                    <a:pt x="2" y="6"/>
                  </a:lnTo>
                  <a:lnTo>
                    <a:pt x="1" y="7"/>
                  </a:lnTo>
                  <a:lnTo>
                    <a:pt x="1" y="8"/>
                  </a:lnTo>
                  <a:lnTo>
                    <a:pt x="1" y="9"/>
                  </a:lnTo>
                  <a:lnTo>
                    <a:pt x="0" y="10"/>
                  </a:lnTo>
                  <a:lnTo>
                    <a:pt x="0" y="11"/>
                  </a:lnTo>
                  <a:lnTo>
                    <a:pt x="0" y="12"/>
                  </a:lnTo>
                  <a:lnTo>
                    <a:pt x="0" y="14"/>
                  </a:lnTo>
                  <a:lnTo>
                    <a:pt x="0" y="15"/>
                  </a:lnTo>
                  <a:lnTo>
                    <a:pt x="0" y="17"/>
                  </a:lnTo>
                  <a:lnTo>
                    <a:pt x="0" y="18"/>
                  </a:lnTo>
                  <a:lnTo>
                    <a:pt x="0" y="19"/>
                  </a:lnTo>
                  <a:lnTo>
                    <a:pt x="0" y="20"/>
                  </a:lnTo>
                  <a:lnTo>
                    <a:pt x="1" y="22"/>
                  </a:lnTo>
                  <a:lnTo>
                    <a:pt x="1" y="23"/>
                  </a:lnTo>
                  <a:lnTo>
                    <a:pt x="1" y="24"/>
                  </a:lnTo>
                  <a:lnTo>
                    <a:pt x="2" y="24"/>
                  </a:lnTo>
                  <a:lnTo>
                    <a:pt x="3" y="26"/>
                  </a:lnTo>
                  <a:lnTo>
                    <a:pt x="3" y="27"/>
                  </a:lnTo>
                  <a:lnTo>
                    <a:pt x="4" y="28"/>
                  </a:lnTo>
                  <a:lnTo>
                    <a:pt x="5" y="29"/>
                  </a:lnTo>
                  <a:lnTo>
                    <a:pt x="6" y="29"/>
                  </a:lnTo>
                  <a:lnTo>
                    <a:pt x="7" y="30"/>
                  </a:lnTo>
                  <a:lnTo>
                    <a:pt x="8" y="30"/>
                  </a:lnTo>
                  <a:lnTo>
                    <a:pt x="10" y="30"/>
                  </a:lnTo>
                  <a:lnTo>
                    <a:pt x="10" y="30"/>
                  </a:lnTo>
                  <a:lnTo>
                    <a:pt x="11" y="30"/>
                  </a:lnTo>
                  <a:lnTo>
                    <a:pt x="12" y="30"/>
                  </a:lnTo>
                  <a:lnTo>
                    <a:pt x="13" y="30"/>
                  </a:lnTo>
                  <a:lnTo>
                    <a:pt x="14" y="30"/>
                  </a:lnTo>
                  <a:lnTo>
                    <a:pt x="15" y="30"/>
                  </a:lnTo>
                  <a:lnTo>
                    <a:pt x="16" y="29"/>
                  </a:lnTo>
                  <a:lnTo>
                    <a:pt x="16" y="29"/>
                  </a:lnTo>
                  <a:lnTo>
                    <a:pt x="17" y="28"/>
                  </a:lnTo>
                  <a:lnTo>
                    <a:pt x="18" y="27"/>
                  </a:lnTo>
                  <a:lnTo>
                    <a:pt x="18" y="26"/>
                  </a:lnTo>
                  <a:lnTo>
                    <a:pt x="19" y="24"/>
                  </a:lnTo>
                  <a:lnTo>
                    <a:pt x="21" y="24"/>
                  </a:lnTo>
                  <a:lnTo>
                    <a:pt x="21" y="23"/>
                  </a:lnTo>
                  <a:lnTo>
                    <a:pt x="21" y="22"/>
                  </a:lnTo>
                  <a:lnTo>
                    <a:pt x="22" y="20"/>
                  </a:lnTo>
                  <a:lnTo>
                    <a:pt x="23" y="19"/>
                  </a:lnTo>
                  <a:lnTo>
                    <a:pt x="23" y="18"/>
                  </a:lnTo>
                  <a:lnTo>
                    <a:pt x="23" y="17"/>
                  </a:lnTo>
                  <a:lnTo>
                    <a:pt x="23" y="15"/>
                  </a:lnTo>
                  <a:close/>
                </a:path>
              </a:pathLst>
            </a:cu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75" name="Line 739"/>
            <p:cNvSpPr>
              <a:spLocks noChangeShapeType="1"/>
            </p:cNvSpPr>
            <p:nvPr/>
          </p:nvSpPr>
          <p:spPr bwMode="auto">
            <a:xfrm>
              <a:off x="414" y="1815"/>
              <a:ext cx="1" cy="50"/>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sp>
          <p:nvSpPr>
            <p:cNvPr id="1076" name="Line 740"/>
            <p:cNvSpPr>
              <a:spLocks noChangeShapeType="1"/>
            </p:cNvSpPr>
            <p:nvPr/>
          </p:nvSpPr>
          <p:spPr bwMode="auto">
            <a:xfrm>
              <a:off x="395" y="1839"/>
              <a:ext cx="39" cy="1"/>
            </a:xfrm>
            <a:prstGeom prst="line">
              <a:avLst/>
            </a:prstGeom>
            <a:grpFill/>
            <a:ln>
              <a:headEnd/>
              <a:tailEnd/>
            </a:ln>
          </p:spPr>
          <p:style>
            <a:lnRef idx="1">
              <a:schemeClr val="dk1"/>
            </a:lnRef>
            <a:fillRef idx="2">
              <a:schemeClr val="dk1"/>
            </a:fillRef>
            <a:effectRef idx="1">
              <a:schemeClr val="dk1"/>
            </a:effectRef>
            <a:fontRef idx="minor">
              <a:schemeClr val="dk1"/>
            </a:fontRef>
          </p:style>
          <p:txBody>
            <a:bodyPr/>
            <a:lstStyle/>
            <a:p>
              <a:endParaRPr lang="it-IT"/>
            </a:p>
          </p:txBody>
        </p:sp>
      </p:grpSp>
      <p:sp>
        <p:nvSpPr>
          <p:cNvPr id="1077" name="Oval 798"/>
          <p:cNvSpPr>
            <a:spLocks noChangeArrowheads="1"/>
          </p:cNvSpPr>
          <p:nvPr/>
        </p:nvSpPr>
        <p:spPr bwMode="auto">
          <a:xfrm>
            <a:off x="4845214" y="1556792"/>
            <a:ext cx="1310962" cy="1310962"/>
          </a:xfrm>
          <a:prstGeom prst="ellipse">
            <a:avLst/>
          </a:prstGeom>
          <a:noFill/>
          <a:ln w="57150">
            <a:solidFill>
              <a:srgbClr val="9A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29"/>
          <p:cNvSpPr>
            <a:spLocks noChangeArrowheads="1"/>
          </p:cNvSpPr>
          <p:nvPr/>
        </p:nvSpPr>
        <p:spPr bwMode="auto">
          <a:xfrm>
            <a:off x="6084888" y="3214286"/>
            <a:ext cx="2808287" cy="719138"/>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latin typeface="Calibri" pitchFamily="34" charset="0"/>
              <a:cs typeface="Calibri" pitchFamily="34" charset="0"/>
            </a:endParaRPr>
          </a:p>
        </p:txBody>
      </p:sp>
      <p:sp>
        <p:nvSpPr>
          <p:cNvPr id="16" name="AutoShape 30"/>
          <p:cNvSpPr>
            <a:spLocks noChangeArrowheads="1"/>
          </p:cNvSpPr>
          <p:nvPr/>
        </p:nvSpPr>
        <p:spPr bwMode="auto">
          <a:xfrm>
            <a:off x="3708574" y="3227149"/>
            <a:ext cx="2087562" cy="503238"/>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latin typeface="Calibri" pitchFamily="34" charset="0"/>
              <a:cs typeface="Calibri" pitchFamily="34" charset="0"/>
            </a:endParaRPr>
          </a:p>
        </p:txBody>
      </p:sp>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22</a:t>
            </a:fld>
            <a:r>
              <a:rPr lang="it-IT" sz="2000" b="1" kern="0" dirty="0">
                <a:solidFill>
                  <a:sysClr val="window" lastClr="FFFFFF"/>
                </a:solidFill>
                <a:latin typeface="Calibri" pitchFamily="34" charset="0"/>
                <a:cs typeface="Calibri" pitchFamily="34" charset="0"/>
              </a:rPr>
              <a:t> – Esempio di disegno complesso</a:t>
            </a:r>
          </a:p>
        </p:txBody>
      </p:sp>
      <p:sp>
        <p:nvSpPr>
          <p:cNvPr id="9" name="Text Box 19"/>
          <p:cNvSpPr txBox="1">
            <a:spLocks noChangeArrowheads="1"/>
          </p:cNvSpPr>
          <p:nvPr/>
        </p:nvSpPr>
        <p:spPr bwMode="auto">
          <a:xfrm>
            <a:off x="540965" y="1911023"/>
            <a:ext cx="8207499"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it-IT" sz="1700" dirty="0">
                <a:latin typeface="Calibri" pitchFamily="34" charset="0"/>
                <a:cs typeface="Calibri" pitchFamily="34" charset="0"/>
              </a:rPr>
              <a:t>Il disegno campionario utilizzato abitualmente nelle indagini multiscopo dell’Istat è di tipo complesso, ed è differenziato per Comuni </a:t>
            </a:r>
            <a:r>
              <a:rPr lang="it-IT" sz="1700" i="1" u="sng" dirty="0">
                <a:ln w="18415" cmpd="sng">
                  <a:solidFill>
                    <a:srgbClr val="9A0000"/>
                  </a:solidFill>
                  <a:prstDash val="solid"/>
                </a:ln>
                <a:solidFill>
                  <a:srgbClr val="9A0000"/>
                </a:solidFill>
                <a:latin typeface="Calibri" pitchFamily="34" charset="0"/>
                <a:cs typeface="Calibri" pitchFamily="34" charset="0"/>
              </a:rPr>
              <a:t>autorappresentativi</a:t>
            </a:r>
            <a:r>
              <a:rPr lang="it-IT" sz="1700" dirty="0">
                <a:latin typeface="Calibri" pitchFamily="34" charset="0"/>
                <a:cs typeface="Calibri" pitchFamily="34" charset="0"/>
              </a:rPr>
              <a:t>  e </a:t>
            </a:r>
            <a:r>
              <a:rPr lang="it-IT" sz="1700" i="1" u="sng" dirty="0">
                <a:ln w="18415" cmpd="sng">
                  <a:solidFill>
                    <a:srgbClr val="9A0000"/>
                  </a:solidFill>
                  <a:prstDash val="solid"/>
                </a:ln>
                <a:solidFill>
                  <a:srgbClr val="9A0000"/>
                </a:solidFill>
                <a:latin typeface="Calibri" pitchFamily="34" charset="0"/>
                <a:cs typeface="Calibri" pitchFamily="34" charset="0"/>
              </a:rPr>
              <a:t>non autorappresentativi</a:t>
            </a:r>
          </a:p>
        </p:txBody>
      </p:sp>
      <p:sp>
        <p:nvSpPr>
          <p:cNvPr id="10" name="Text Box 21"/>
          <p:cNvSpPr txBox="1">
            <a:spLocks noChangeArrowheads="1"/>
          </p:cNvSpPr>
          <p:nvPr/>
        </p:nvSpPr>
        <p:spPr bwMode="auto">
          <a:xfrm>
            <a:off x="3706986" y="3207167"/>
            <a:ext cx="20891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it-IT" sz="1400">
                <a:latin typeface="Calibri" pitchFamily="34" charset="0"/>
                <a:cs typeface="Calibri" pitchFamily="34" charset="0"/>
              </a:rPr>
              <a:t>Selezione delle unità statistiche </a:t>
            </a:r>
            <a:r>
              <a:rPr lang="it-IT" sz="1400" i="1">
                <a:latin typeface="Calibri" pitchFamily="34" charset="0"/>
                <a:cs typeface="Calibri" pitchFamily="34" charset="0"/>
              </a:rPr>
              <a:t>a grappolo</a:t>
            </a:r>
            <a:endParaRPr lang="it-IT" sz="1400">
              <a:latin typeface="Calibri" pitchFamily="34" charset="0"/>
              <a:cs typeface="Calibri" pitchFamily="34" charset="0"/>
            </a:endParaRPr>
          </a:p>
        </p:txBody>
      </p:sp>
      <p:sp>
        <p:nvSpPr>
          <p:cNvPr id="11" name="Text Box 23"/>
          <p:cNvSpPr txBox="1">
            <a:spLocks noChangeArrowheads="1"/>
          </p:cNvSpPr>
          <p:nvPr/>
        </p:nvSpPr>
        <p:spPr bwMode="auto">
          <a:xfrm>
            <a:off x="5940425" y="3214286"/>
            <a:ext cx="295275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it-IT" sz="1400" dirty="0">
                <a:latin typeface="Calibri" pitchFamily="34" charset="0"/>
                <a:cs typeface="Calibri" pitchFamily="34" charset="0"/>
              </a:rPr>
              <a:t>Selezione su due stadi:</a:t>
            </a:r>
          </a:p>
          <a:p>
            <a:pPr algn="r"/>
            <a:r>
              <a:rPr lang="it-IT" sz="1400" dirty="0">
                <a:latin typeface="Calibri" pitchFamily="34" charset="0"/>
                <a:cs typeface="Calibri" pitchFamily="34" charset="0"/>
              </a:rPr>
              <a:t> Unità di 1° stadio  -  Comuni</a:t>
            </a:r>
          </a:p>
          <a:p>
            <a:pPr algn="r"/>
            <a:r>
              <a:rPr lang="it-IT" sz="1400" dirty="0">
                <a:latin typeface="Calibri" pitchFamily="34" charset="0"/>
                <a:cs typeface="Calibri" pitchFamily="34" charset="0"/>
              </a:rPr>
              <a:t> Unità di 2° stadio  -  Famiglie</a:t>
            </a:r>
          </a:p>
        </p:txBody>
      </p:sp>
      <p:sp>
        <p:nvSpPr>
          <p:cNvPr id="12" name="Text Box 25"/>
          <p:cNvSpPr txBox="1">
            <a:spLocks noChangeArrowheads="1"/>
          </p:cNvSpPr>
          <p:nvPr/>
        </p:nvSpPr>
        <p:spPr bwMode="auto">
          <a:xfrm>
            <a:off x="4283869" y="4431303"/>
            <a:ext cx="4608611" cy="1661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buClr>
                <a:srgbClr val="FF6600"/>
              </a:buClr>
              <a:buFont typeface="Wingdings" pitchFamily="2" charset="2"/>
              <a:buNone/>
            </a:pPr>
            <a:r>
              <a:rPr lang="it-IT" sz="1700" dirty="0">
                <a:latin typeface="Calibri" pitchFamily="34" charset="0"/>
                <a:cs typeface="Calibri" pitchFamily="34" charset="0"/>
              </a:rPr>
              <a:t>I Comuni vengono stratificati in base a 105 domini</a:t>
            </a:r>
          </a:p>
          <a:p>
            <a:pPr>
              <a:buClr>
                <a:srgbClr val="FF6600"/>
              </a:buClr>
              <a:buFont typeface="Wingdings" pitchFamily="2" charset="2"/>
              <a:buNone/>
            </a:pPr>
            <a:r>
              <a:rPr lang="it-IT" sz="1700" dirty="0">
                <a:latin typeface="Calibri" pitchFamily="34" charset="0"/>
                <a:cs typeface="Calibri" pitchFamily="34" charset="0"/>
              </a:rPr>
              <a:t>di stima, ottenuti dalle Regioni e dalle 6 tipologie</a:t>
            </a:r>
          </a:p>
          <a:p>
            <a:pPr>
              <a:buClr>
                <a:srgbClr val="FF6600"/>
              </a:buClr>
              <a:buFont typeface="Wingdings" pitchFamily="2" charset="2"/>
              <a:buNone/>
            </a:pPr>
            <a:r>
              <a:rPr lang="it-IT" sz="1700" dirty="0">
                <a:latin typeface="Calibri" pitchFamily="34" charset="0"/>
                <a:cs typeface="Calibri" pitchFamily="34" charset="0"/>
              </a:rPr>
              <a:t>di comune per ampiezza demografica</a:t>
            </a:r>
          </a:p>
          <a:p>
            <a:pPr>
              <a:buClr>
                <a:srgbClr val="FF6600"/>
              </a:buClr>
              <a:buFont typeface="Wingdings" pitchFamily="2" charset="2"/>
              <a:buNone/>
            </a:pPr>
            <a:endParaRPr lang="it-IT" sz="1700" dirty="0">
              <a:latin typeface="Calibri" pitchFamily="34" charset="0"/>
              <a:cs typeface="Calibri" pitchFamily="34" charset="0"/>
            </a:endParaRPr>
          </a:p>
          <a:p>
            <a:pPr>
              <a:buClr>
                <a:srgbClr val="FF6600"/>
              </a:buClr>
              <a:buFont typeface="Wingdings" pitchFamily="2" charset="2"/>
              <a:buNone/>
            </a:pPr>
            <a:r>
              <a:rPr lang="it-IT" sz="1700" dirty="0">
                <a:latin typeface="Calibri" pitchFamily="34" charset="0"/>
                <a:cs typeface="Calibri" pitchFamily="34" charset="0"/>
              </a:rPr>
              <a:t>Ogni Comune estrae in modo casuale le famiglie</a:t>
            </a:r>
          </a:p>
          <a:p>
            <a:pPr>
              <a:buClr>
                <a:srgbClr val="FF6600"/>
              </a:buClr>
              <a:buFont typeface="Wingdings" pitchFamily="2" charset="2"/>
              <a:buNone/>
            </a:pPr>
            <a:r>
              <a:rPr lang="it-IT" sz="1700" dirty="0">
                <a:latin typeface="Calibri" pitchFamily="34" charset="0"/>
                <a:cs typeface="Calibri" pitchFamily="34" charset="0"/>
              </a:rPr>
              <a:t>da intervistare</a:t>
            </a:r>
          </a:p>
        </p:txBody>
      </p:sp>
      <p:sp>
        <p:nvSpPr>
          <p:cNvPr id="13" name="AutoShape 27"/>
          <p:cNvSpPr>
            <a:spLocks noChangeArrowheads="1"/>
          </p:cNvSpPr>
          <p:nvPr/>
        </p:nvSpPr>
        <p:spPr bwMode="auto">
          <a:xfrm rot="5400000">
            <a:off x="4103149" y="2631086"/>
            <a:ext cx="540000" cy="252000"/>
          </a:xfrm>
          <a:prstGeom prst="rightArrow">
            <a:avLst>
              <a:gd name="adj1" fmla="val 50000"/>
              <a:gd name="adj2" fmla="val 78611"/>
            </a:avLst>
          </a:prstGeom>
          <a:solidFill>
            <a:srgbClr val="9A0000"/>
          </a:solidFill>
          <a:ln w="12700">
            <a:solidFill>
              <a:schemeClr val="tx1"/>
            </a:solidFill>
            <a:miter lim="800000"/>
            <a:headEnd/>
            <a:tailEnd/>
          </a:ln>
          <a:effectLst/>
          <a:extLst/>
        </p:spPr>
        <p:txBody>
          <a:bodyPr wrap="none" anchor="ctr"/>
          <a:lstStyle/>
          <a:p>
            <a:endParaRPr lang="it-IT">
              <a:latin typeface="Calibri" pitchFamily="34" charset="0"/>
              <a:cs typeface="Calibri" pitchFamily="34" charset="0"/>
            </a:endParaRPr>
          </a:p>
        </p:txBody>
      </p:sp>
      <p:sp>
        <p:nvSpPr>
          <p:cNvPr id="14" name="AutoShape 28"/>
          <p:cNvSpPr>
            <a:spLocks noChangeArrowheads="1"/>
          </p:cNvSpPr>
          <p:nvPr/>
        </p:nvSpPr>
        <p:spPr bwMode="auto">
          <a:xfrm rot="5400000">
            <a:off x="8100408" y="2631086"/>
            <a:ext cx="540000" cy="252000"/>
          </a:xfrm>
          <a:prstGeom prst="rightArrow">
            <a:avLst>
              <a:gd name="adj1" fmla="val 50000"/>
              <a:gd name="adj2" fmla="val 78611"/>
            </a:avLst>
          </a:prstGeom>
          <a:solidFill>
            <a:srgbClr val="9A0000"/>
          </a:solidFill>
          <a:ln w="12700">
            <a:solidFill>
              <a:schemeClr val="tx1"/>
            </a:solidFill>
            <a:miter lim="800000"/>
            <a:headEnd/>
            <a:tailEnd/>
          </a:ln>
          <a:effectLst/>
          <a:extLst/>
        </p:spPr>
        <p:txBody>
          <a:bodyPr wrap="none" anchor="ctr"/>
          <a:lstStyle/>
          <a:p>
            <a:endParaRPr lang="it-IT">
              <a:latin typeface="Calibri" pitchFamily="34" charset="0"/>
              <a:cs typeface="Calibri" pitchFamily="34" charset="0"/>
            </a:endParaRPr>
          </a:p>
        </p:txBody>
      </p:sp>
      <p:sp>
        <p:nvSpPr>
          <p:cNvPr id="17" name="WordArt 31"/>
          <p:cNvSpPr>
            <a:spLocks noChangeAspect="1" noChangeArrowheads="1" noChangeShapeType="1" noTextEdit="1"/>
          </p:cNvSpPr>
          <p:nvPr/>
        </p:nvSpPr>
        <p:spPr bwMode="auto">
          <a:xfrm>
            <a:off x="3853482" y="4561964"/>
            <a:ext cx="255588" cy="17303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kern="10" dirty="0">
                <a:ln w="9525">
                  <a:solidFill>
                    <a:srgbClr val="000000"/>
                  </a:solidFill>
                  <a:round/>
                  <a:headEnd/>
                  <a:tailEnd/>
                </a:ln>
                <a:solidFill>
                  <a:srgbClr val="FF0000"/>
                </a:solidFill>
                <a:latin typeface="Calibri" pitchFamily="34" charset="0"/>
                <a:cs typeface="Calibri" pitchFamily="34" charset="0"/>
              </a:rPr>
              <a:t>(1)</a:t>
            </a:r>
          </a:p>
        </p:txBody>
      </p:sp>
      <p:sp>
        <p:nvSpPr>
          <p:cNvPr id="18" name="WordArt 32"/>
          <p:cNvSpPr>
            <a:spLocks noChangeAspect="1" noChangeArrowheads="1" noChangeShapeType="1" noTextEdit="1"/>
          </p:cNvSpPr>
          <p:nvPr/>
        </p:nvSpPr>
        <p:spPr bwMode="auto">
          <a:xfrm>
            <a:off x="3851895" y="5613062"/>
            <a:ext cx="255587" cy="1730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kern="10">
                <a:ln w="9525">
                  <a:solidFill>
                    <a:srgbClr val="000000"/>
                  </a:solidFill>
                  <a:round/>
                  <a:headEnd/>
                  <a:tailEnd/>
                </a:ln>
                <a:solidFill>
                  <a:srgbClr val="FF0000"/>
                </a:solidFill>
                <a:latin typeface="Calibri" pitchFamily="34" charset="0"/>
                <a:cs typeface="Calibri" pitchFamily="34" charset="0"/>
              </a:rPr>
              <a:t>(2)</a:t>
            </a:r>
          </a:p>
        </p:txBody>
      </p:sp>
      <p:pic>
        <p:nvPicPr>
          <p:cNvPr id="117762" name="Picture 2"/>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568" t="8113" r="23931" b="6085"/>
          <a:stretch/>
        </p:blipFill>
        <p:spPr bwMode="auto">
          <a:xfrm>
            <a:off x="505602" y="2780928"/>
            <a:ext cx="2986278" cy="3698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9345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97" name="AutoShape 13"/>
          <p:cNvSpPr>
            <a:spLocks noChangeArrowheads="1"/>
          </p:cNvSpPr>
          <p:nvPr/>
        </p:nvSpPr>
        <p:spPr bwMode="auto">
          <a:xfrm>
            <a:off x="4345065" y="3805109"/>
            <a:ext cx="3817193" cy="504825"/>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118798" name="AutoShape 14"/>
          <p:cNvSpPr>
            <a:spLocks noChangeArrowheads="1"/>
          </p:cNvSpPr>
          <p:nvPr/>
        </p:nvSpPr>
        <p:spPr bwMode="auto">
          <a:xfrm>
            <a:off x="4345065" y="4381371"/>
            <a:ext cx="3817193" cy="504825"/>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118790" name="Rectangle 6"/>
          <p:cNvSpPr>
            <a:spLocks noChangeArrowheads="1"/>
          </p:cNvSpPr>
          <p:nvPr/>
        </p:nvSpPr>
        <p:spPr bwMode="auto">
          <a:xfrm>
            <a:off x="359469" y="1772816"/>
            <a:ext cx="8533011" cy="1400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700" dirty="0">
                <a:latin typeface="Calibri" pitchFamily="34" charset="0"/>
                <a:cs typeface="Calibri" pitchFamily="34" charset="0"/>
              </a:rPr>
              <a:t>Disegni di campionamento diversi da quello casuale semplice si dicono </a:t>
            </a:r>
            <a:r>
              <a:rPr lang="it-IT" sz="1700" b="1" dirty="0">
                <a:ln>
                  <a:solidFill>
                    <a:schemeClr val="tx1"/>
                  </a:solidFill>
                </a:ln>
                <a:latin typeface="Calibri" pitchFamily="34" charset="0"/>
                <a:cs typeface="Calibri" pitchFamily="34" charset="0"/>
              </a:rPr>
              <a:t>complessi</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Nel campione casuale complesso, l’errore di campionamento può essere espresso in modo da evidenziare il </a:t>
            </a:r>
            <a:r>
              <a:rPr lang="it-IT" sz="1700" b="1" i="1" dirty="0">
                <a:ln>
                  <a:solidFill>
                    <a:srgbClr val="9A0000"/>
                  </a:solidFill>
                </a:ln>
                <a:solidFill>
                  <a:srgbClr val="9A0000"/>
                </a:solidFill>
                <a:latin typeface="Calibri" pitchFamily="34" charset="0"/>
                <a:cs typeface="Calibri" pitchFamily="34" charset="0"/>
              </a:rPr>
              <a:t>guadagno</a:t>
            </a:r>
            <a:r>
              <a:rPr lang="it-IT" sz="1700" i="1" dirty="0">
                <a:latin typeface="Calibri" pitchFamily="34" charset="0"/>
                <a:cs typeface="Calibri" pitchFamily="34" charset="0"/>
              </a:rPr>
              <a:t> </a:t>
            </a:r>
            <a:r>
              <a:rPr lang="it-IT" sz="1700" dirty="0">
                <a:latin typeface="Calibri" pitchFamily="34" charset="0"/>
                <a:cs typeface="Calibri" pitchFamily="34" charset="0"/>
              </a:rPr>
              <a:t>o la </a:t>
            </a:r>
            <a:r>
              <a:rPr lang="it-IT" sz="1700" b="1" i="1" dirty="0">
                <a:ln>
                  <a:solidFill>
                    <a:srgbClr val="9A0000"/>
                  </a:solidFill>
                </a:ln>
                <a:solidFill>
                  <a:srgbClr val="9A0000"/>
                </a:solidFill>
                <a:latin typeface="Calibri" pitchFamily="34" charset="0"/>
                <a:cs typeface="Calibri" pitchFamily="34" charset="0"/>
              </a:rPr>
              <a:t>perdita di precisione</a:t>
            </a:r>
            <a:r>
              <a:rPr lang="it-IT" sz="1700" i="1" dirty="0">
                <a:latin typeface="Calibri" pitchFamily="34" charset="0"/>
                <a:cs typeface="Calibri" pitchFamily="34" charset="0"/>
              </a:rPr>
              <a:t> </a:t>
            </a:r>
            <a:r>
              <a:rPr lang="it-IT" sz="1700" dirty="0">
                <a:latin typeface="Calibri" pitchFamily="34" charset="0"/>
                <a:cs typeface="Calibri" pitchFamily="34" charset="0"/>
              </a:rPr>
              <a:t>delle stime rispetto all’analoga stima che si può ottenere con un campione casuale semplice di </a:t>
            </a:r>
            <a:r>
              <a:rPr lang="it-IT" sz="1700" i="1" dirty="0">
                <a:latin typeface="Calibri" pitchFamily="34" charset="0"/>
                <a:cs typeface="Calibri" pitchFamily="34" charset="0"/>
              </a:rPr>
              <a:t>pari numerosità</a:t>
            </a:r>
            <a:endParaRPr lang="it-IT" sz="1700" dirty="0">
              <a:latin typeface="Calibri" pitchFamily="34" charset="0"/>
              <a:cs typeface="Calibri" pitchFamily="34" charset="0"/>
            </a:endParaRPr>
          </a:p>
        </p:txBody>
      </p:sp>
      <p:sp>
        <p:nvSpPr>
          <p:cNvPr id="118794" name="Rectangle 10"/>
          <p:cNvSpPr>
            <a:spLocks noChangeArrowheads="1"/>
          </p:cNvSpPr>
          <p:nvPr/>
        </p:nvSpPr>
        <p:spPr bwMode="auto">
          <a:xfrm>
            <a:off x="4310140" y="3798759"/>
            <a:ext cx="450056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sz="1400" b="1" dirty="0">
                <a:latin typeface="Calibri" pitchFamily="34" charset="0"/>
                <a:cs typeface="Calibri" pitchFamily="34" charset="0"/>
              </a:rPr>
              <a:t>Varianza dello stimatore coerente con un disegno</a:t>
            </a:r>
          </a:p>
          <a:p>
            <a:r>
              <a:rPr lang="it-IT" sz="1400" b="1" dirty="0">
                <a:latin typeface="Calibri" pitchFamily="34" charset="0"/>
                <a:cs typeface="Calibri" pitchFamily="34" charset="0"/>
              </a:rPr>
              <a:t>di campionamento complesso</a:t>
            </a:r>
          </a:p>
          <a:p>
            <a:endParaRPr lang="it-IT" sz="1000" b="1" dirty="0">
              <a:latin typeface="Calibri" pitchFamily="34" charset="0"/>
              <a:cs typeface="Calibri" pitchFamily="34" charset="0"/>
            </a:endParaRPr>
          </a:p>
          <a:p>
            <a:r>
              <a:rPr lang="it-IT" sz="1400" b="1" dirty="0">
                <a:latin typeface="Calibri" pitchFamily="34" charset="0"/>
                <a:cs typeface="Calibri" pitchFamily="34" charset="0"/>
              </a:rPr>
              <a:t>Varianza dello stimatore coerente con un disegno</a:t>
            </a:r>
          </a:p>
          <a:p>
            <a:r>
              <a:rPr lang="it-IT" sz="1400" b="1" dirty="0">
                <a:latin typeface="Calibri" pitchFamily="34" charset="0"/>
                <a:cs typeface="Calibri" pitchFamily="34" charset="0"/>
              </a:rPr>
              <a:t>di campionamento semplice</a:t>
            </a:r>
          </a:p>
        </p:txBody>
      </p:sp>
      <p:sp>
        <p:nvSpPr>
          <p:cNvPr id="118795" name="AutoShape 11"/>
          <p:cNvSpPr>
            <a:spLocks noChangeArrowheads="1"/>
          </p:cNvSpPr>
          <p:nvPr/>
        </p:nvSpPr>
        <p:spPr bwMode="auto">
          <a:xfrm>
            <a:off x="3591201" y="3950588"/>
            <a:ext cx="682625" cy="22225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a:p>
        </p:txBody>
      </p:sp>
      <p:sp>
        <p:nvSpPr>
          <p:cNvPr id="118796" name="AutoShape 12"/>
          <p:cNvSpPr>
            <a:spLocks noChangeArrowheads="1"/>
          </p:cNvSpPr>
          <p:nvPr/>
        </p:nvSpPr>
        <p:spPr bwMode="auto">
          <a:xfrm>
            <a:off x="3591201" y="4534094"/>
            <a:ext cx="682625" cy="222250"/>
          </a:xfrm>
          <a:prstGeom prst="rightArrow">
            <a:avLst>
              <a:gd name="adj1" fmla="val 50000"/>
              <a:gd name="adj2" fmla="val 76786"/>
            </a:avLst>
          </a:prstGeom>
          <a:solidFill>
            <a:srgbClr val="9A0000"/>
          </a:solidFill>
          <a:ln w="12700">
            <a:solidFill>
              <a:schemeClr val="tx1"/>
            </a:solidFill>
            <a:miter lim="800000"/>
            <a:headEnd/>
            <a:tailEnd/>
          </a:ln>
          <a:effectLst/>
          <a:extLst/>
        </p:spPr>
        <p:txBody>
          <a:bodyPr wrap="none" anchor="ctr"/>
          <a:lstStyle/>
          <a:p>
            <a:endParaRPr lang="it-IT"/>
          </a:p>
        </p:txBody>
      </p:sp>
      <p:sp>
        <p:nvSpPr>
          <p:cNvPr id="11" name="Rettangolo 1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23</a:t>
            </a:fld>
            <a:r>
              <a:rPr lang="it-IT" sz="2000" b="1" kern="0" dirty="0">
                <a:solidFill>
                  <a:sysClr val="window" lastClr="FFFFFF"/>
                </a:solidFill>
                <a:latin typeface="Calibri" pitchFamily="34" charset="0"/>
                <a:cs typeface="Calibri" pitchFamily="34" charset="0"/>
              </a:rPr>
              <a:t> – Design </a:t>
            </a:r>
            <a:r>
              <a:rPr lang="it-IT" sz="2000" b="1" kern="0" dirty="0" err="1">
                <a:solidFill>
                  <a:sysClr val="window" lastClr="FFFFFF"/>
                </a:solidFill>
                <a:latin typeface="Calibri" pitchFamily="34" charset="0"/>
                <a:cs typeface="Calibri" pitchFamily="34" charset="0"/>
              </a:rPr>
              <a:t>Effect</a:t>
            </a:r>
            <a:r>
              <a:rPr lang="it-IT" sz="2000" b="1" kern="0" dirty="0">
                <a:solidFill>
                  <a:sysClr val="window" lastClr="FFFFFF"/>
                </a:solidFill>
                <a:latin typeface="Calibri" pitchFamily="34" charset="0"/>
                <a:cs typeface="Calibri" pitchFamily="34" charset="0"/>
              </a:rPr>
              <a:t> (DEFF)</a:t>
            </a:r>
          </a:p>
        </p:txBody>
      </p:sp>
      <p:sp>
        <p:nvSpPr>
          <p:cNvPr id="3" name="Rettangolo 2"/>
          <p:cNvSpPr/>
          <p:nvPr/>
        </p:nvSpPr>
        <p:spPr>
          <a:xfrm>
            <a:off x="305691" y="5574725"/>
            <a:ext cx="8514781" cy="615553"/>
          </a:xfrm>
          <a:prstGeom prst="rect">
            <a:avLst/>
          </a:prstGeom>
        </p:spPr>
        <p:txBody>
          <a:bodyPr wrap="square">
            <a:spAutoFit/>
          </a:bodyPr>
          <a:lstStyle/>
          <a:p>
            <a:r>
              <a:rPr lang="it-IT" sz="1700" dirty="0">
                <a:latin typeface="Calibri" pitchFamily="34" charset="0"/>
                <a:cs typeface="Calibri" pitchFamily="34" charset="0"/>
              </a:rPr>
              <a:t>Un campionamento si dice efficiente (rispetto a quello semplice) quando DEFF&lt;1 mentre sarà inefficiente nel caso contrario.</a:t>
            </a:r>
          </a:p>
        </p:txBody>
      </p:sp>
      <p:pic>
        <p:nvPicPr>
          <p:cNvPr id="116738" name="Picture 2" descr="\\psf\Host\Users\desassossego\Desktop\Schermata 2011-11-23 a 04.13.16.png"/>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l="2206" t="3874" b="4711"/>
          <a:stretch/>
        </p:blipFill>
        <p:spPr bwMode="auto">
          <a:xfrm>
            <a:off x="1043608" y="3796332"/>
            <a:ext cx="2438130" cy="11698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24</a:t>
            </a:fld>
            <a:r>
              <a:rPr lang="it-IT" sz="2000" b="1" kern="0" dirty="0">
                <a:solidFill>
                  <a:sysClr val="window" lastClr="FFFFFF"/>
                </a:solidFill>
                <a:latin typeface="Calibri" pitchFamily="34" charset="0"/>
                <a:cs typeface="Calibri" pitchFamily="34" charset="0"/>
              </a:rPr>
              <a:t> – Campionamento non probabilistico</a:t>
            </a:r>
          </a:p>
        </p:txBody>
      </p:sp>
      <p:sp>
        <p:nvSpPr>
          <p:cNvPr id="2" name="Rettangolo 1"/>
          <p:cNvSpPr/>
          <p:nvPr/>
        </p:nvSpPr>
        <p:spPr>
          <a:xfrm>
            <a:off x="252413" y="1556792"/>
            <a:ext cx="8640067" cy="5124480"/>
          </a:xfrm>
          <a:prstGeom prst="rect">
            <a:avLst/>
          </a:prstGeom>
        </p:spPr>
        <p:txBody>
          <a:bodyPr wrap="square">
            <a:spAutoFit/>
          </a:bodyPr>
          <a:lstStyle/>
          <a:p>
            <a:r>
              <a:rPr lang="it-IT" sz="1700" dirty="0">
                <a:latin typeface="Calibri" pitchFamily="34" charset="0"/>
                <a:cs typeface="Calibri" pitchFamily="34" charset="0"/>
              </a:rPr>
              <a:t>Un campionamento si dice non probabilistico quando per ciascun caso la probabilità di essere incluso nel campione non è nota</a:t>
            </a:r>
          </a:p>
          <a:p>
            <a:endParaRPr lang="it-IT" sz="1700" dirty="0">
              <a:latin typeface="Calibri" pitchFamily="34" charset="0"/>
              <a:cs typeface="Calibri" pitchFamily="34" charset="0"/>
            </a:endParaRPr>
          </a:p>
          <a:p>
            <a:r>
              <a:rPr lang="it-IT" sz="1700" b="1" dirty="0">
                <a:ln>
                  <a:solidFill>
                    <a:srgbClr val="9A0000"/>
                  </a:solidFill>
                </a:ln>
                <a:solidFill>
                  <a:srgbClr val="9A0000"/>
                </a:solidFill>
                <a:latin typeface="Calibri" pitchFamily="34" charset="0"/>
                <a:cs typeface="Calibri" pitchFamily="34" charset="0"/>
              </a:rPr>
              <a:t>-&gt; in un CNP la conoscenza dell'universo non è necessaria</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La differenza con campionamento probabilistico è rappresentata dalla selezione non casuale dei campioni: il campionamento non probabilistico non fornisce a ciascuna unità della popolazione la stessa occasione di essere parte del campione</a:t>
            </a:r>
          </a:p>
          <a:p>
            <a:endParaRPr lang="it-IT" sz="700" dirty="0">
              <a:latin typeface="Calibri" pitchFamily="34" charset="0"/>
              <a:cs typeface="Calibri" pitchFamily="34" charset="0"/>
            </a:endParaRPr>
          </a:p>
          <a:p>
            <a:r>
              <a:rPr lang="it-IT" sz="1700" b="1" dirty="0">
                <a:ln>
                  <a:solidFill>
                    <a:srgbClr val="9A0000"/>
                  </a:solidFill>
                </a:ln>
                <a:solidFill>
                  <a:srgbClr val="9A0000"/>
                </a:solidFill>
                <a:latin typeface="Calibri" pitchFamily="34" charset="0"/>
                <a:cs typeface="Calibri" pitchFamily="34" charset="0"/>
              </a:rPr>
              <a:t>-&gt; il CNP non consente l'inferenza per questo i risultati sono estendibili solo al campione</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Un campione selezionato con questi criteri, sebbene abbia il vantaggio della rapidità, fornisce dati poco affidabili e può essere facilmente viziato da errori sistematici</a:t>
            </a:r>
          </a:p>
          <a:p>
            <a:endParaRPr lang="it-IT" sz="1700" dirty="0">
              <a:latin typeface="Calibri" pitchFamily="34" charset="0"/>
              <a:cs typeface="Calibri" pitchFamily="34" charset="0"/>
            </a:endParaRPr>
          </a:p>
          <a:p>
            <a:r>
              <a:rPr lang="it-IT" sz="1700" b="1" dirty="0">
                <a:latin typeface="Calibri" pitchFamily="34" charset="0"/>
                <a:cs typeface="Calibri" pitchFamily="34" charset="0"/>
              </a:rPr>
              <a:t>	 &gt; Campionamento a casaccio</a:t>
            </a:r>
          </a:p>
          <a:p>
            <a:r>
              <a:rPr lang="it-IT" sz="1700" b="1" dirty="0">
                <a:latin typeface="Calibri" pitchFamily="34" charset="0"/>
                <a:cs typeface="Calibri" pitchFamily="34" charset="0"/>
              </a:rPr>
              <a:t>	 &gt; Campionamento per quota</a:t>
            </a:r>
          </a:p>
          <a:p>
            <a:r>
              <a:rPr lang="it-IT" sz="1700" b="1" dirty="0">
                <a:latin typeface="Calibri" pitchFamily="34" charset="0"/>
                <a:cs typeface="Calibri" pitchFamily="34" charset="0"/>
              </a:rPr>
              <a:t>	 &gt; Campionamento a scelta ragionata</a:t>
            </a:r>
          </a:p>
          <a:p>
            <a:r>
              <a:rPr lang="it-IT" sz="1700" b="1" dirty="0">
                <a:latin typeface="Calibri" pitchFamily="34" charset="0"/>
                <a:cs typeface="Calibri" pitchFamily="34" charset="0"/>
              </a:rPr>
              <a:t>	 &gt; Campionamento a valanga</a:t>
            </a:r>
          </a:p>
          <a:p>
            <a:r>
              <a:rPr lang="it-IT" sz="1700" b="1" dirty="0">
                <a:latin typeface="Calibri" pitchFamily="34" charset="0"/>
                <a:cs typeface="Calibri" pitchFamily="34" charset="0"/>
              </a:rPr>
              <a:t>	 &gt; Campionamento telefonico / sistema CATI</a:t>
            </a:r>
          </a:p>
          <a:p>
            <a:r>
              <a:rPr lang="it-IT" sz="1700" b="1" dirty="0">
                <a:latin typeface="Calibri" pitchFamily="34" charset="0"/>
                <a:cs typeface="Calibri" pitchFamily="34" charset="0"/>
              </a:rPr>
              <a:t>	 &gt; Campionamento di convenienza / di disponibilità</a:t>
            </a:r>
          </a:p>
          <a:p>
            <a:r>
              <a:rPr lang="it-IT" sz="1700" b="1" dirty="0">
                <a:latin typeface="Calibri" pitchFamily="34" charset="0"/>
                <a:cs typeface="Calibri" pitchFamily="34" charset="0"/>
              </a:rPr>
              <a:t>	 &gt; Campione di esperti</a:t>
            </a:r>
          </a:p>
        </p:txBody>
      </p:sp>
    </p:spTree>
    <p:extLst>
      <p:ext uri="{BB962C8B-B14F-4D97-AF65-F5344CB8AC3E}">
        <p14:creationId xmlns:p14="http://schemas.microsoft.com/office/powerpoint/2010/main" val="3669058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25</a:t>
            </a:fld>
            <a:r>
              <a:rPr lang="it-IT" sz="2000" b="1" kern="0" dirty="0">
                <a:solidFill>
                  <a:sysClr val="window" lastClr="FFFFFF"/>
                </a:solidFill>
                <a:latin typeface="Calibri" pitchFamily="34" charset="0"/>
                <a:cs typeface="Calibri" pitchFamily="34" charset="0"/>
              </a:rPr>
              <a:t> – Campionamento per quota</a:t>
            </a:r>
          </a:p>
        </p:txBody>
      </p:sp>
      <p:sp>
        <p:nvSpPr>
          <p:cNvPr id="3" name="Rettangolo 2"/>
          <p:cNvSpPr/>
          <p:nvPr/>
        </p:nvSpPr>
        <p:spPr>
          <a:xfrm>
            <a:off x="151830" y="1652022"/>
            <a:ext cx="8812658" cy="4801314"/>
          </a:xfrm>
          <a:prstGeom prst="rect">
            <a:avLst/>
          </a:prstGeom>
        </p:spPr>
        <p:txBody>
          <a:bodyPr wrap="square">
            <a:spAutoFit/>
          </a:bodyPr>
          <a:lstStyle/>
          <a:p>
            <a:r>
              <a:rPr lang="it-IT" sz="1700" dirty="0">
                <a:latin typeface="Calibri" pitchFamily="34" charset="0"/>
                <a:cs typeface="Calibri" pitchFamily="34" charset="0"/>
              </a:rPr>
              <a:t>Ha la stessa logica del campionamento stratificato, ma le </a:t>
            </a:r>
            <a:r>
              <a:rPr lang="it-IT" sz="1700" b="1" dirty="0">
                <a:ln>
                  <a:solidFill>
                    <a:schemeClr val="tx1"/>
                  </a:solidFill>
                </a:ln>
                <a:latin typeface="Calibri" pitchFamily="34" charset="0"/>
                <a:cs typeface="Calibri" pitchFamily="34" charset="0"/>
              </a:rPr>
              <a:t>quote</a:t>
            </a:r>
            <a:r>
              <a:rPr lang="it-IT" sz="1700" dirty="0">
                <a:latin typeface="Calibri" pitchFamily="34" charset="0"/>
                <a:cs typeface="Calibri" pitchFamily="34" charset="0"/>
              </a:rPr>
              <a:t> all'interno di ciascuno strato sono selezionate dai ricercatori con criteri non probabilistici</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Si ottiene definendo un dato numero di soggetti da campionare secondo certe variabili, o in base ad una quota fissa (100 operai, 100 contadini, e così via) o mantenendo una certa proporzione tra popolazione e campione (se in una città ci sono per il 30% operai e per il 70% di contadini si cerca di mantenere la stesa quota nel campione)</a:t>
            </a:r>
          </a:p>
          <a:p>
            <a:endParaRPr lang="it-IT" sz="1700" dirty="0">
              <a:latin typeface="Calibri" pitchFamily="34" charset="0"/>
              <a:cs typeface="Calibri" pitchFamily="34" charset="0"/>
            </a:endParaRPr>
          </a:p>
          <a:p>
            <a:r>
              <a:rPr lang="it-IT" sz="1700" dirty="0">
                <a:ln>
                  <a:solidFill>
                    <a:srgbClr val="9A0000"/>
                  </a:solidFill>
                </a:ln>
                <a:solidFill>
                  <a:srgbClr val="9A0000"/>
                </a:solidFill>
                <a:latin typeface="Calibri" pitchFamily="34" charset="0"/>
                <a:cs typeface="Calibri" pitchFamily="34" charset="0"/>
              </a:rPr>
              <a:t>VANTAGGI</a:t>
            </a:r>
            <a:r>
              <a:rPr lang="it-IT" sz="1700" dirty="0">
                <a:latin typeface="Calibri" pitchFamily="34" charset="0"/>
                <a:cs typeface="Calibri" pitchFamily="34" charset="0"/>
              </a:rPr>
              <a:t> (rispetto ad uno schema casuale)</a:t>
            </a:r>
          </a:p>
          <a:p>
            <a:r>
              <a:rPr lang="it-IT" sz="1700" dirty="0">
                <a:latin typeface="Calibri" pitchFamily="34" charset="0"/>
                <a:cs typeface="Calibri" pitchFamily="34" charset="0"/>
              </a:rPr>
              <a:t>- Minori costi</a:t>
            </a:r>
          </a:p>
          <a:p>
            <a:r>
              <a:rPr lang="it-IT" sz="1700" dirty="0">
                <a:latin typeface="Calibri" pitchFamily="34" charset="0"/>
                <a:cs typeface="Calibri" pitchFamily="34" charset="0"/>
              </a:rPr>
              <a:t>- Minori tempi di rilevazione</a:t>
            </a:r>
          </a:p>
          <a:p>
            <a:r>
              <a:rPr lang="it-IT" sz="1700" dirty="0">
                <a:latin typeface="Calibri" pitchFamily="34" charset="0"/>
                <a:cs typeface="Calibri" pitchFamily="34" charset="0"/>
              </a:rPr>
              <a:t>- Se la rilevazione è effettuata in maniera rigorosa è comparabile ad un campione statistico</a:t>
            </a:r>
          </a:p>
          <a:p>
            <a:endParaRPr lang="it-IT" sz="1700" dirty="0">
              <a:latin typeface="Calibri" pitchFamily="34" charset="0"/>
              <a:cs typeface="Calibri" pitchFamily="34" charset="0"/>
            </a:endParaRPr>
          </a:p>
          <a:p>
            <a:r>
              <a:rPr lang="it-IT" sz="1700" dirty="0">
                <a:ln>
                  <a:solidFill>
                    <a:srgbClr val="9A0000"/>
                  </a:solidFill>
                </a:ln>
                <a:solidFill>
                  <a:srgbClr val="9A0000"/>
                </a:solidFill>
                <a:latin typeface="Calibri" pitchFamily="34" charset="0"/>
                <a:cs typeface="Calibri" pitchFamily="34" charset="0"/>
              </a:rPr>
              <a:t>INCONVENIENTI</a:t>
            </a:r>
            <a:r>
              <a:rPr lang="it-IT" sz="1700" dirty="0">
                <a:latin typeface="Calibri" pitchFamily="34" charset="0"/>
                <a:cs typeface="Calibri" pitchFamily="34" charset="0"/>
              </a:rPr>
              <a:t> (rispetto ad uno schema casuale)</a:t>
            </a:r>
          </a:p>
          <a:p>
            <a:r>
              <a:rPr lang="it-IT" sz="1700" dirty="0">
                <a:latin typeface="Calibri" pitchFamily="34" charset="0"/>
                <a:cs typeface="Calibri" pitchFamily="34" charset="0"/>
              </a:rPr>
              <a:t>- Distorsione rispetto alle abitudini degli individui componenti la popolazione</a:t>
            </a:r>
          </a:p>
          <a:p>
            <a:r>
              <a:rPr lang="it-IT" sz="1700" dirty="0">
                <a:latin typeface="Calibri" pitchFamily="34" charset="0"/>
                <a:cs typeface="Calibri" pitchFamily="34" charset="0"/>
              </a:rPr>
              <a:t>- Necessità di un rigoroso controllo sull’attività degli intervistatori</a:t>
            </a:r>
          </a:p>
          <a:p>
            <a:r>
              <a:rPr lang="it-IT" sz="1700" dirty="0">
                <a:latin typeface="Calibri" pitchFamily="34" charset="0"/>
                <a:cs typeface="Calibri" pitchFamily="34" charset="0"/>
              </a:rPr>
              <a:t>- Attenzione non solo alle quote definite rispetto alle distribuzioni marginali, ma anche a quelle    </a:t>
            </a:r>
          </a:p>
          <a:p>
            <a:r>
              <a:rPr lang="it-IT" sz="1700" dirty="0">
                <a:latin typeface="Calibri" pitchFamily="34" charset="0"/>
                <a:cs typeface="Calibri" pitchFamily="34" charset="0"/>
              </a:rPr>
              <a:t>  congiunte (quando necessario)</a:t>
            </a:r>
          </a:p>
        </p:txBody>
      </p:sp>
    </p:spTree>
    <p:extLst>
      <p:ext uri="{BB962C8B-B14F-4D97-AF65-F5344CB8AC3E}">
        <p14:creationId xmlns:p14="http://schemas.microsoft.com/office/powerpoint/2010/main" val="19055398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26</a:t>
            </a:fld>
            <a:r>
              <a:rPr lang="it-IT" sz="2000" b="1" kern="0" dirty="0">
                <a:solidFill>
                  <a:sysClr val="window" lastClr="FFFFFF"/>
                </a:solidFill>
                <a:latin typeface="Calibri" pitchFamily="34" charset="0"/>
                <a:cs typeface="Calibri" pitchFamily="34" charset="0"/>
              </a:rPr>
              <a:t> – Campionamento a scelta ragionata</a:t>
            </a:r>
          </a:p>
        </p:txBody>
      </p:sp>
      <p:sp>
        <p:nvSpPr>
          <p:cNvPr id="2" name="Rettangolo 1"/>
          <p:cNvSpPr/>
          <p:nvPr/>
        </p:nvSpPr>
        <p:spPr>
          <a:xfrm>
            <a:off x="251520" y="1815202"/>
            <a:ext cx="8640960" cy="4278094"/>
          </a:xfrm>
          <a:prstGeom prst="rect">
            <a:avLst/>
          </a:prstGeom>
        </p:spPr>
        <p:txBody>
          <a:bodyPr wrap="square">
            <a:spAutoFit/>
          </a:bodyPr>
          <a:lstStyle/>
          <a:p>
            <a:r>
              <a:rPr lang="it-IT" sz="1700" dirty="0">
                <a:latin typeface="Calibri" pitchFamily="34" charset="0"/>
                <a:cs typeface="Calibri" pitchFamily="34" charset="0"/>
              </a:rPr>
              <a:t>Consiste nella scelta delle aree di analisi o delle unità campionarie in funzione della peculiarità del fenomeno da studiare e della sua presenza ritenuta dal ricercatore fortemente concentrata in tali aree o su tali unità</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Il campionamento a scelta ragionata viene utilizzato in fenomeni che potenzialmente possono manifestarsi su un’ampia popolazione ma che in pratica si concentrano per lo più su alcune aree -&gt; la scelta delle unità non è quindi casuale</a:t>
            </a:r>
          </a:p>
          <a:p>
            <a:endParaRPr lang="it-IT" sz="1700" dirty="0">
              <a:latin typeface="Calibri" pitchFamily="34" charset="0"/>
              <a:cs typeface="Calibri" pitchFamily="34" charset="0"/>
            </a:endParaRPr>
          </a:p>
          <a:p>
            <a:endParaRPr lang="it-IT" sz="1700" dirty="0">
              <a:latin typeface="Calibri" pitchFamily="34" charset="0"/>
              <a:cs typeface="Calibri" pitchFamily="34" charset="0"/>
            </a:endParaRPr>
          </a:p>
          <a:p>
            <a:r>
              <a:rPr lang="it-IT" sz="1700" dirty="0">
                <a:latin typeface="Calibri" pitchFamily="34" charset="0"/>
                <a:cs typeface="Calibri" pitchFamily="34" charset="0"/>
              </a:rPr>
              <a:t>Spesso il campionamento ragionato viene bilanciato, ossia si considerano una serie di variabili dette </a:t>
            </a:r>
            <a:r>
              <a:rPr lang="it-IT" sz="1700" u="sng" dirty="0">
                <a:latin typeface="Calibri" pitchFamily="34" charset="0"/>
                <a:cs typeface="Calibri" pitchFamily="34" charset="0"/>
              </a:rPr>
              <a:t>di controllo</a:t>
            </a:r>
            <a:r>
              <a:rPr lang="it-IT" sz="1700" dirty="0">
                <a:latin typeface="Calibri" pitchFamily="34" charset="0"/>
                <a:cs typeface="Calibri" pitchFamily="34" charset="0"/>
              </a:rPr>
              <a:t> per le quali sono note le sintesi, ad esempio le medie nella popolazione, e si cerca di individuare un campione nel quale le variabili di controllo hanno media uguale o molto approssimata a quella corrispondente nella popolazione</a:t>
            </a:r>
          </a:p>
          <a:p>
            <a:endParaRPr lang="it-IT" sz="1700" dirty="0">
              <a:latin typeface="Calibri" pitchFamily="34" charset="0"/>
              <a:cs typeface="Calibri" pitchFamily="34" charset="0"/>
            </a:endParaRPr>
          </a:p>
          <a:p>
            <a:r>
              <a:rPr lang="it-IT" sz="1700" dirty="0">
                <a:latin typeface="Calibri" pitchFamily="34" charset="0"/>
                <a:cs typeface="Calibri" pitchFamily="34" charset="0"/>
              </a:rPr>
              <a:t>È conveniente scegliere le unità del campione in sequenza includendo quelle che permettono di raggiungere il bilanciamento richiesto</a:t>
            </a:r>
          </a:p>
        </p:txBody>
      </p:sp>
    </p:spTree>
    <p:extLst>
      <p:ext uri="{BB962C8B-B14F-4D97-AF65-F5344CB8AC3E}">
        <p14:creationId xmlns:p14="http://schemas.microsoft.com/office/powerpoint/2010/main" val="36690586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27</a:t>
            </a:fld>
            <a:r>
              <a:rPr lang="it-IT" sz="2000" b="1" kern="0" dirty="0">
                <a:solidFill>
                  <a:sysClr val="window" lastClr="FFFFFF"/>
                </a:solidFill>
                <a:latin typeface="Calibri" pitchFamily="34" charset="0"/>
                <a:cs typeface="Calibri" pitchFamily="34" charset="0"/>
              </a:rPr>
              <a:t> – Altri schemi non probabilistici</a:t>
            </a:r>
          </a:p>
        </p:txBody>
      </p:sp>
      <p:sp>
        <p:nvSpPr>
          <p:cNvPr id="2" name="Rettangolo 1"/>
          <p:cNvSpPr/>
          <p:nvPr/>
        </p:nvSpPr>
        <p:spPr>
          <a:xfrm>
            <a:off x="251520" y="1556792"/>
            <a:ext cx="8640960" cy="5247590"/>
          </a:xfrm>
          <a:prstGeom prst="rect">
            <a:avLst/>
          </a:prstGeom>
        </p:spPr>
        <p:txBody>
          <a:bodyPr wrap="square">
            <a:spAutoFit/>
          </a:bodyPr>
          <a:lstStyle/>
          <a:p>
            <a:r>
              <a:rPr lang="it-IT" sz="1700" b="1" dirty="0">
                <a:ln>
                  <a:solidFill>
                    <a:srgbClr val="9A0000"/>
                  </a:solidFill>
                </a:ln>
                <a:solidFill>
                  <a:srgbClr val="9A0000"/>
                </a:solidFill>
                <a:latin typeface="Calibri" pitchFamily="34" charset="0"/>
                <a:cs typeface="Calibri" pitchFamily="34" charset="0"/>
              </a:rPr>
              <a:t>&gt; CAMPIONAMENTO A VALANGA</a:t>
            </a:r>
          </a:p>
          <a:p>
            <a:r>
              <a:rPr lang="it-IT" sz="1700" dirty="0">
                <a:latin typeface="Calibri" pitchFamily="34" charset="0"/>
                <a:cs typeface="Calibri" pitchFamily="34" charset="0"/>
              </a:rPr>
              <a:t>È utilizzato nel caso la popolazione sia costituita da soggetti che tendono ad occultare la loro identità (omosessuali, prostitute) o sono di difficile reperibilità (clandestini)</a:t>
            </a:r>
          </a:p>
          <a:p>
            <a:endParaRPr lang="it-IT" sz="700" dirty="0">
              <a:latin typeface="Calibri" pitchFamily="34" charset="0"/>
              <a:cs typeface="Calibri" pitchFamily="34" charset="0"/>
            </a:endParaRPr>
          </a:p>
          <a:p>
            <a:r>
              <a:rPr lang="it-IT" sz="1700" dirty="0">
                <a:latin typeface="Calibri" pitchFamily="34" charset="0"/>
                <a:cs typeface="Calibri" pitchFamily="34" charset="0"/>
              </a:rPr>
              <a:t>Consiste nel selezionare i casi utilizzando le reti relazionali (sociali, culturali, politiche) di un gruppo di persone inizialmente contattate</a:t>
            </a:r>
          </a:p>
          <a:p>
            <a:endParaRPr lang="it-IT" sz="700" dirty="0">
              <a:latin typeface="Calibri" pitchFamily="34" charset="0"/>
              <a:cs typeface="Calibri" pitchFamily="34" charset="0"/>
            </a:endParaRPr>
          </a:p>
          <a:p>
            <a:r>
              <a:rPr lang="it-IT" sz="1500" b="1" i="1" dirty="0">
                <a:latin typeface="Calibri" pitchFamily="34" charset="0"/>
                <a:cs typeface="Calibri" pitchFamily="34" charset="0"/>
              </a:rPr>
              <a:t>ES.: Indagine sugli immigrati senza permesso di soggiorno</a:t>
            </a:r>
          </a:p>
          <a:p>
            <a:r>
              <a:rPr lang="it-IT" sz="1500" i="1" dirty="0">
                <a:latin typeface="Calibri" pitchFamily="34" charset="0"/>
                <a:cs typeface="Calibri" pitchFamily="34" charset="0"/>
              </a:rPr>
              <a:t>Si contatta un immigrato, lo si sottopone ad intervista e poi gli si chiede di indicare un altro immigrato di sua conoscenza disposto a rilasciare l'intervista</a:t>
            </a:r>
          </a:p>
          <a:p>
            <a:endParaRPr lang="it-IT" sz="700" dirty="0">
              <a:latin typeface="Calibri" pitchFamily="34" charset="0"/>
              <a:cs typeface="Calibri" pitchFamily="34" charset="0"/>
            </a:endParaRPr>
          </a:p>
          <a:p>
            <a:r>
              <a:rPr lang="it-IT" sz="1700" b="1" dirty="0">
                <a:ln>
                  <a:solidFill>
                    <a:srgbClr val="9A0000"/>
                  </a:solidFill>
                </a:ln>
                <a:solidFill>
                  <a:srgbClr val="9A0000"/>
                </a:solidFill>
                <a:latin typeface="Calibri" pitchFamily="34" charset="0"/>
                <a:cs typeface="Calibri" pitchFamily="34" charset="0"/>
              </a:rPr>
              <a:t>&gt; CAMPIONAMENTO TELEFONICO / SISTEMA CATI</a:t>
            </a:r>
          </a:p>
          <a:p>
            <a:r>
              <a:rPr lang="it-IT" sz="1700" dirty="0">
                <a:latin typeface="Calibri" pitchFamily="34" charset="0"/>
                <a:cs typeface="Calibri" pitchFamily="34" charset="0"/>
              </a:rPr>
              <a:t>Si utilizza nelle inchieste telefoniche ed è gestito dal software CATI che seleziona i soggetti da intervistare direttamente dagli elenchi telefonici</a:t>
            </a:r>
          </a:p>
          <a:p>
            <a:endParaRPr lang="it-IT" sz="700" dirty="0">
              <a:latin typeface="Calibri" pitchFamily="34" charset="0"/>
              <a:cs typeface="Calibri" pitchFamily="34" charset="0"/>
            </a:endParaRPr>
          </a:p>
          <a:p>
            <a:r>
              <a:rPr lang="it-IT" sz="1700" b="1" dirty="0">
                <a:ln>
                  <a:solidFill>
                    <a:srgbClr val="9A0000"/>
                  </a:solidFill>
                </a:ln>
                <a:solidFill>
                  <a:srgbClr val="9A0000"/>
                </a:solidFill>
                <a:latin typeface="Calibri" pitchFamily="34" charset="0"/>
                <a:cs typeface="Calibri" pitchFamily="34" charset="0"/>
              </a:rPr>
              <a:t>&gt; CAMPIONAMENTO DI CONVENIENZA O DI DISPONIBILITÀ</a:t>
            </a:r>
          </a:p>
          <a:p>
            <a:r>
              <a:rPr lang="it-IT" sz="1700" dirty="0">
                <a:latin typeface="Calibri" pitchFamily="34" charset="0"/>
                <a:cs typeface="Calibri" pitchFamily="34" charset="0"/>
              </a:rPr>
              <a:t>Si utilizza quando i soggetti da intervistare sono irraggiungibili e ci si basa unicamente su gruppi volontari</a:t>
            </a:r>
          </a:p>
          <a:p>
            <a:endParaRPr lang="it-IT" sz="700" dirty="0">
              <a:latin typeface="Calibri" pitchFamily="34" charset="0"/>
              <a:cs typeface="Calibri" pitchFamily="34" charset="0"/>
            </a:endParaRPr>
          </a:p>
          <a:p>
            <a:r>
              <a:rPr lang="it-IT" sz="1700" b="1" dirty="0">
                <a:ln>
                  <a:solidFill>
                    <a:srgbClr val="9A0000"/>
                  </a:solidFill>
                </a:ln>
                <a:solidFill>
                  <a:srgbClr val="9A0000"/>
                </a:solidFill>
                <a:latin typeface="Calibri" pitchFamily="34" charset="0"/>
                <a:cs typeface="Calibri" pitchFamily="34" charset="0"/>
              </a:rPr>
              <a:t>&gt; CAMPIONE DI ESPERTI</a:t>
            </a:r>
          </a:p>
          <a:p>
            <a:r>
              <a:rPr lang="it-IT" sz="1700" dirty="0">
                <a:latin typeface="Calibri" pitchFamily="34" charset="0"/>
                <a:cs typeface="Calibri" pitchFamily="34" charset="0"/>
              </a:rPr>
              <a:t>È costituito da soggetti che si ritiene siano particolarmente informate su certi argomenti:</a:t>
            </a:r>
          </a:p>
          <a:p>
            <a:r>
              <a:rPr lang="it-IT" sz="1700" dirty="0">
                <a:latin typeface="Calibri" pitchFamily="34" charset="0"/>
                <a:cs typeface="Calibri" pitchFamily="34" charset="0"/>
              </a:rPr>
              <a:t>Opinion leader (figure socialmente influenti)</a:t>
            </a:r>
          </a:p>
          <a:p>
            <a:r>
              <a:rPr lang="it-IT" sz="1700" dirty="0">
                <a:latin typeface="Calibri" pitchFamily="34" charset="0"/>
                <a:cs typeface="Calibri" pitchFamily="34" charset="0"/>
              </a:rPr>
              <a:t>Testimoni privilegiati (figure non socialmente importanti ma detentori)</a:t>
            </a:r>
          </a:p>
        </p:txBody>
      </p:sp>
    </p:spTree>
    <p:extLst>
      <p:ext uri="{BB962C8B-B14F-4D97-AF65-F5344CB8AC3E}">
        <p14:creationId xmlns:p14="http://schemas.microsoft.com/office/powerpoint/2010/main" val="3669058627"/>
      </p:ext>
    </p:extLst>
  </p:cSld>
  <p:clrMapOvr>
    <a:masterClrMapping/>
  </p:clrMapOvr>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3052</TotalTime>
  <Words>3130</Words>
  <Application>Microsoft Office PowerPoint</Application>
  <PresentationFormat>Presentazione su schermo (4:3)</PresentationFormat>
  <Paragraphs>481</Paragraphs>
  <Slides>27</Slides>
  <Notes>3</Notes>
  <HiddenSlides>0</HiddenSlides>
  <MMClips>0</MMClips>
  <ScaleCrop>false</ScaleCrop>
  <HeadingPairs>
    <vt:vector size="8" baseType="variant">
      <vt:variant>
        <vt:lpstr>Caratteri utilizzati</vt:lpstr>
      </vt:variant>
      <vt:variant>
        <vt:i4>6</vt:i4>
      </vt:variant>
      <vt:variant>
        <vt:lpstr>Tema</vt:lpstr>
      </vt:variant>
      <vt:variant>
        <vt:i4>1</vt:i4>
      </vt:variant>
      <vt:variant>
        <vt:lpstr>Server OLE incorporati</vt:lpstr>
      </vt:variant>
      <vt:variant>
        <vt:i4>2</vt:i4>
      </vt:variant>
      <vt:variant>
        <vt:lpstr>Titoli diapositive</vt:lpstr>
      </vt:variant>
      <vt:variant>
        <vt:i4>27</vt:i4>
      </vt:variant>
    </vt:vector>
  </HeadingPairs>
  <TitlesOfParts>
    <vt:vector size="36" baseType="lpstr">
      <vt:lpstr>Arial</vt:lpstr>
      <vt:lpstr>Calibri</vt:lpstr>
      <vt:lpstr>Comic Sans MS</vt:lpstr>
      <vt:lpstr>Harlow Solid Italic</vt:lpstr>
      <vt:lpstr>Symbol</vt:lpstr>
      <vt:lpstr>Wingdings</vt:lpstr>
      <vt:lpstr>Struttura predefinita</vt:lpstr>
      <vt:lpstr>Equazione</vt:lpstr>
      <vt:lpstr>Equation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RedWolves</dc:creator>
  <cp:lastModifiedBy>GERMANA SCEPI</cp:lastModifiedBy>
  <cp:revision>177</cp:revision>
  <dcterms:created xsi:type="dcterms:W3CDTF">2006-03-06T18:15:35Z</dcterms:created>
  <dcterms:modified xsi:type="dcterms:W3CDTF">2018-05-06T18:32:57Z</dcterms:modified>
</cp:coreProperties>
</file>