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70" r:id="rId2"/>
    <p:sldId id="273" r:id="rId3"/>
    <p:sldId id="274" r:id="rId4"/>
    <p:sldId id="275" r:id="rId5"/>
    <p:sldId id="276" r:id="rId6"/>
    <p:sldId id="277" r:id="rId7"/>
    <p:sldId id="345" r:id="rId8"/>
    <p:sldId id="346" r:id="rId9"/>
    <p:sldId id="347" r:id="rId10"/>
    <p:sldId id="303" r:id="rId11"/>
    <p:sldId id="351" r:id="rId12"/>
    <p:sldId id="336" r:id="rId13"/>
    <p:sldId id="352" r:id="rId14"/>
    <p:sldId id="312" r:id="rId15"/>
    <p:sldId id="348" r:id="rId16"/>
    <p:sldId id="337" r:id="rId17"/>
    <p:sldId id="349" r:id="rId18"/>
    <p:sldId id="338" r:id="rId19"/>
    <p:sldId id="341" r:id="rId20"/>
    <p:sldId id="318" r:id="rId21"/>
    <p:sldId id="272" r:id="rId22"/>
    <p:sldId id="354" r:id="rId23"/>
    <p:sldId id="353" r:id="rId24"/>
    <p:sldId id="340" r:id="rId25"/>
    <p:sldId id="343" r:id="rId26"/>
    <p:sldId id="333" r:id="rId27"/>
    <p:sldId id="344" r:id="rId28"/>
  </p:sldIdLst>
  <p:sldSz cx="9144000" cy="6858000" type="screen4x3"/>
  <p:notesSz cx="6858000" cy="9144000"/>
  <p:defaultTextStyle>
    <a:defPPr>
      <a:defRPr lang="it-IT"/>
    </a:defPPr>
    <a:lvl1pPr algn="l" rtl="0" fontAlgn="base">
      <a:spcBef>
        <a:spcPct val="0"/>
      </a:spcBef>
      <a:spcAft>
        <a:spcPct val="0"/>
      </a:spcAft>
      <a:defRPr sz="1400" b="1" kern="1200">
        <a:solidFill>
          <a:schemeClr val="tx1"/>
        </a:solidFill>
        <a:latin typeface="Comic Sans MS" pitchFamily="66" charset="0"/>
        <a:ea typeface="+mn-ea"/>
        <a:cs typeface="Arial" charset="0"/>
      </a:defRPr>
    </a:lvl1pPr>
    <a:lvl2pPr marL="457200" algn="l" rtl="0" fontAlgn="base">
      <a:spcBef>
        <a:spcPct val="0"/>
      </a:spcBef>
      <a:spcAft>
        <a:spcPct val="0"/>
      </a:spcAft>
      <a:defRPr sz="1400" b="1" kern="1200">
        <a:solidFill>
          <a:schemeClr val="tx1"/>
        </a:solidFill>
        <a:latin typeface="Comic Sans MS" pitchFamily="66" charset="0"/>
        <a:ea typeface="+mn-ea"/>
        <a:cs typeface="Arial" charset="0"/>
      </a:defRPr>
    </a:lvl2pPr>
    <a:lvl3pPr marL="914400" algn="l" rtl="0" fontAlgn="base">
      <a:spcBef>
        <a:spcPct val="0"/>
      </a:spcBef>
      <a:spcAft>
        <a:spcPct val="0"/>
      </a:spcAft>
      <a:defRPr sz="1400" b="1" kern="1200">
        <a:solidFill>
          <a:schemeClr val="tx1"/>
        </a:solidFill>
        <a:latin typeface="Comic Sans MS" pitchFamily="66" charset="0"/>
        <a:ea typeface="+mn-ea"/>
        <a:cs typeface="Arial" charset="0"/>
      </a:defRPr>
    </a:lvl3pPr>
    <a:lvl4pPr marL="1371600" algn="l" rtl="0" fontAlgn="base">
      <a:spcBef>
        <a:spcPct val="0"/>
      </a:spcBef>
      <a:spcAft>
        <a:spcPct val="0"/>
      </a:spcAft>
      <a:defRPr sz="1400" b="1" kern="1200">
        <a:solidFill>
          <a:schemeClr val="tx1"/>
        </a:solidFill>
        <a:latin typeface="Comic Sans MS" pitchFamily="66" charset="0"/>
        <a:ea typeface="+mn-ea"/>
        <a:cs typeface="Arial" charset="0"/>
      </a:defRPr>
    </a:lvl4pPr>
    <a:lvl5pPr marL="1828800" algn="l" rtl="0" fontAlgn="base">
      <a:spcBef>
        <a:spcPct val="0"/>
      </a:spcBef>
      <a:spcAft>
        <a:spcPct val="0"/>
      </a:spcAft>
      <a:defRPr sz="1400" b="1" kern="1200">
        <a:solidFill>
          <a:schemeClr val="tx1"/>
        </a:solidFill>
        <a:latin typeface="Comic Sans MS" pitchFamily="66" charset="0"/>
        <a:ea typeface="+mn-ea"/>
        <a:cs typeface="Arial" charset="0"/>
      </a:defRPr>
    </a:lvl5pPr>
    <a:lvl6pPr marL="2286000" algn="l" defTabSz="914400" rtl="0" eaLnBrk="1" latinLnBrk="0" hangingPunct="1">
      <a:defRPr sz="1400" b="1" kern="1200">
        <a:solidFill>
          <a:schemeClr val="tx1"/>
        </a:solidFill>
        <a:latin typeface="Comic Sans MS" pitchFamily="66" charset="0"/>
        <a:ea typeface="+mn-ea"/>
        <a:cs typeface="Arial" charset="0"/>
      </a:defRPr>
    </a:lvl6pPr>
    <a:lvl7pPr marL="2743200" algn="l" defTabSz="914400" rtl="0" eaLnBrk="1" latinLnBrk="0" hangingPunct="1">
      <a:defRPr sz="1400" b="1" kern="1200">
        <a:solidFill>
          <a:schemeClr val="tx1"/>
        </a:solidFill>
        <a:latin typeface="Comic Sans MS" pitchFamily="66" charset="0"/>
        <a:ea typeface="+mn-ea"/>
        <a:cs typeface="Arial" charset="0"/>
      </a:defRPr>
    </a:lvl7pPr>
    <a:lvl8pPr marL="3200400" algn="l" defTabSz="914400" rtl="0" eaLnBrk="1" latinLnBrk="0" hangingPunct="1">
      <a:defRPr sz="1400" b="1" kern="1200">
        <a:solidFill>
          <a:schemeClr val="tx1"/>
        </a:solidFill>
        <a:latin typeface="Comic Sans MS" pitchFamily="66" charset="0"/>
        <a:ea typeface="+mn-ea"/>
        <a:cs typeface="Arial" charset="0"/>
      </a:defRPr>
    </a:lvl8pPr>
    <a:lvl9pPr marL="3657600" algn="l" defTabSz="914400" rtl="0" eaLnBrk="1" latinLnBrk="0" hangingPunct="1">
      <a:defRPr sz="1400" b="1" kern="1200">
        <a:solidFill>
          <a:schemeClr val="tx1"/>
        </a:solidFill>
        <a:latin typeface="Comic Sans MS" pitchFamily="66"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000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Stile chi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D083AE6-46FA-4A59-8FB0-9F97EB10719F}" styleName="Stile chiaro 3 - Colore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269" autoAdjust="0"/>
    <p:restoredTop sz="94683" autoAdjust="0"/>
  </p:normalViewPr>
  <p:slideViewPr>
    <p:cSldViewPr>
      <p:cViewPr varScale="1">
        <p:scale>
          <a:sx n="74" d="100"/>
          <a:sy n="74" d="100"/>
        </p:scale>
        <p:origin x="166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78" d="100"/>
          <a:sy n="78" d="100"/>
        </p:scale>
        <p:origin x="-329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Foglio_di_lavoro_di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Foglio_di_lavoro_di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Foglio_di_lavoro_di_Microsoft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Foglio_di_lavoro_di_Microsoft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25"/>
    </mc:Choice>
    <mc:Fallback>
      <c:style val="25"/>
    </mc:Fallback>
  </mc:AlternateContent>
  <c:chart>
    <c:autoTitleDeleted val="1"/>
    <c:view3D>
      <c:rotX val="15"/>
      <c:hPercent val="51"/>
      <c:rotY val="20"/>
      <c:depthPercent val="100"/>
      <c:rAngAx val="1"/>
    </c:view3D>
    <c:floor>
      <c:thickness val="0"/>
    </c:floor>
    <c:sideWall>
      <c:thickness val="0"/>
    </c:sideWall>
    <c:backWall>
      <c:thickness val="0"/>
    </c:backWall>
    <c:plotArea>
      <c:layout>
        <c:manualLayout>
          <c:layoutTarget val="inner"/>
          <c:xMode val="edge"/>
          <c:yMode val="edge"/>
          <c:x val="5.4590570719602979E-2"/>
          <c:y val="4.0284360189573459E-2"/>
          <c:w val="0.9330024813895782"/>
          <c:h val="0.75829383886255919"/>
        </c:manualLayout>
      </c:layout>
      <c:bar3DChart>
        <c:barDir val="col"/>
        <c:grouping val="clustered"/>
        <c:varyColors val="0"/>
        <c:ser>
          <c:idx val="1"/>
          <c:order val="0"/>
          <c:tx>
            <c:strRef>
              <c:f>Sheet1!$A$2</c:f>
              <c:strCache>
                <c:ptCount val="1"/>
              </c:strCache>
            </c:strRef>
          </c:tx>
          <c:invertIfNegative val="0"/>
          <c:cat>
            <c:strRef>
              <c:f>Sheet1!$B$1:$F$1</c:f>
              <c:strCache>
                <c:ptCount val="5"/>
                <c:pt idx="0">
                  <c:v>molto favorevole</c:v>
                </c:pt>
                <c:pt idx="1">
                  <c:v>favorevole</c:v>
                </c:pt>
                <c:pt idx="2">
                  <c:v>non so</c:v>
                </c:pt>
                <c:pt idx="3">
                  <c:v>sfavorevole</c:v>
                </c:pt>
                <c:pt idx="4">
                  <c:v>molto sfavorevole</c:v>
                </c:pt>
              </c:strCache>
            </c:strRef>
          </c:cat>
          <c:val>
            <c:numRef>
              <c:f>Sheet1!$B$2:$F$2</c:f>
              <c:numCache>
                <c:formatCode>General</c:formatCode>
                <c:ptCount val="5"/>
                <c:pt idx="0">
                  <c:v>15</c:v>
                </c:pt>
                <c:pt idx="1">
                  <c:v>30</c:v>
                </c:pt>
                <c:pt idx="2">
                  <c:v>0</c:v>
                </c:pt>
                <c:pt idx="3">
                  <c:v>30</c:v>
                </c:pt>
                <c:pt idx="4">
                  <c:v>15</c:v>
                </c:pt>
              </c:numCache>
            </c:numRef>
          </c:val>
        </c:ser>
        <c:dLbls>
          <c:showLegendKey val="0"/>
          <c:showVal val="0"/>
          <c:showCatName val="0"/>
          <c:showSerName val="0"/>
          <c:showPercent val="0"/>
          <c:showBubbleSize val="0"/>
        </c:dLbls>
        <c:gapWidth val="150"/>
        <c:gapDepth val="0"/>
        <c:shape val="box"/>
        <c:axId val="445139576"/>
        <c:axId val="445138792"/>
        <c:axId val="0"/>
      </c:bar3DChart>
      <c:catAx>
        <c:axId val="445139576"/>
        <c:scaling>
          <c:orientation val="minMax"/>
        </c:scaling>
        <c:delete val="0"/>
        <c:axPos val="b"/>
        <c:numFmt formatCode="General" sourceLinked="1"/>
        <c:majorTickMark val="out"/>
        <c:minorTickMark val="none"/>
        <c:tickLblPos val="low"/>
        <c:txPr>
          <a:bodyPr rot="1200000" vert="horz"/>
          <a:lstStyle/>
          <a:p>
            <a:pPr>
              <a:defRPr sz="1000"/>
            </a:pPr>
            <a:endParaRPr lang="it-IT"/>
          </a:p>
        </c:txPr>
        <c:crossAx val="445138792"/>
        <c:crosses val="autoZero"/>
        <c:auto val="1"/>
        <c:lblAlgn val="ctr"/>
        <c:lblOffset val="100"/>
        <c:tickLblSkip val="1"/>
        <c:tickMarkSkip val="1"/>
        <c:noMultiLvlLbl val="0"/>
      </c:catAx>
      <c:valAx>
        <c:axId val="445138792"/>
        <c:scaling>
          <c:orientation val="minMax"/>
          <c:max val="50"/>
        </c:scaling>
        <c:delete val="0"/>
        <c:axPos val="l"/>
        <c:majorGridlines/>
        <c:numFmt formatCode="General" sourceLinked="1"/>
        <c:majorTickMark val="out"/>
        <c:minorTickMark val="none"/>
        <c:tickLblPos val="nextTo"/>
        <c:txPr>
          <a:bodyPr rot="0" vert="horz"/>
          <a:lstStyle/>
          <a:p>
            <a:pPr>
              <a:defRPr sz="1000"/>
            </a:pPr>
            <a:endParaRPr lang="it-IT"/>
          </a:p>
        </c:txPr>
        <c:crossAx val="445139576"/>
        <c:crosses val="autoZero"/>
        <c:crossBetween val="between"/>
      </c:valAx>
    </c:plotArea>
    <c:plotVisOnly val="1"/>
    <c:dispBlanksAs val="gap"/>
    <c:showDLblsOverMax val="0"/>
  </c:chart>
  <c:txPr>
    <a:bodyPr/>
    <a:lstStyle/>
    <a:p>
      <a:pPr>
        <a:defRPr sz="1200" b="1">
          <a:latin typeface="Calibri" pitchFamily="34" charset="0"/>
          <a:cs typeface="Calibri" pitchFamily="34" charset="0"/>
        </a:defRPr>
      </a:pPr>
      <a:endParaRPr lang="it-IT"/>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25"/>
    </mc:Choice>
    <mc:Fallback>
      <c:style val="25"/>
    </mc:Fallback>
  </mc:AlternateContent>
  <c:chart>
    <c:autoTitleDeleted val="1"/>
    <c:view3D>
      <c:rotX val="15"/>
      <c:hPercent val="51"/>
      <c:rotY val="20"/>
      <c:depthPercent val="100"/>
      <c:rAngAx val="1"/>
    </c:view3D>
    <c:floor>
      <c:thickness val="0"/>
    </c:floor>
    <c:sideWall>
      <c:thickness val="0"/>
    </c:sideWall>
    <c:backWall>
      <c:thickness val="0"/>
    </c:backWall>
    <c:plotArea>
      <c:layout>
        <c:manualLayout>
          <c:layoutTarget val="inner"/>
          <c:xMode val="edge"/>
          <c:yMode val="edge"/>
          <c:x val="5.4590570719602979E-2"/>
          <c:y val="4.0284360189573459E-2"/>
          <c:w val="0.9330024813895782"/>
          <c:h val="0.75829383886255919"/>
        </c:manualLayout>
      </c:layout>
      <c:bar3DChart>
        <c:barDir val="col"/>
        <c:grouping val="clustered"/>
        <c:varyColors val="0"/>
        <c:ser>
          <c:idx val="1"/>
          <c:order val="0"/>
          <c:tx>
            <c:strRef>
              <c:f>Sheet1!$A$2</c:f>
              <c:strCache>
                <c:ptCount val="1"/>
              </c:strCache>
            </c:strRef>
          </c:tx>
          <c:invertIfNegative val="0"/>
          <c:cat>
            <c:strRef>
              <c:f>Sheet1!$B$1:$F$1</c:f>
              <c:strCache>
                <c:ptCount val="5"/>
                <c:pt idx="0">
                  <c:v>molto favorevole</c:v>
                </c:pt>
                <c:pt idx="1">
                  <c:v>favorevole</c:v>
                </c:pt>
                <c:pt idx="2">
                  <c:v>non so</c:v>
                </c:pt>
                <c:pt idx="3">
                  <c:v>sfavorevole</c:v>
                </c:pt>
                <c:pt idx="4">
                  <c:v>molto sfavorevole</c:v>
                </c:pt>
              </c:strCache>
            </c:strRef>
          </c:cat>
          <c:val>
            <c:numRef>
              <c:f>Sheet1!$B$2:$F$2</c:f>
              <c:numCache>
                <c:formatCode>General</c:formatCode>
                <c:ptCount val="5"/>
                <c:pt idx="0">
                  <c:v>45</c:v>
                </c:pt>
                <c:pt idx="1">
                  <c:v>5</c:v>
                </c:pt>
                <c:pt idx="2">
                  <c:v>0</c:v>
                </c:pt>
                <c:pt idx="3">
                  <c:v>5</c:v>
                </c:pt>
                <c:pt idx="4">
                  <c:v>45</c:v>
                </c:pt>
              </c:numCache>
            </c:numRef>
          </c:val>
        </c:ser>
        <c:dLbls>
          <c:showLegendKey val="0"/>
          <c:showVal val="0"/>
          <c:showCatName val="0"/>
          <c:showSerName val="0"/>
          <c:showPercent val="0"/>
          <c:showBubbleSize val="0"/>
        </c:dLbls>
        <c:gapWidth val="150"/>
        <c:gapDepth val="0"/>
        <c:shape val="box"/>
        <c:axId val="445139184"/>
        <c:axId val="445142320"/>
        <c:axId val="0"/>
      </c:bar3DChart>
      <c:catAx>
        <c:axId val="445139184"/>
        <c:scaling>
          <c:orientation val="minMax"/>
        </c:scaling>
        <c:delete val="0"/>
        <c:axPos val="b"/>
        <c:numFmt formatCode="General" sourceLinked="1"/>
        <c:majorTickMark val="out"/>
        <c:minorTickMark val="none"/>
        <c:tickLblPos val="low"/>
        <c:txPr>
          <a:bodyPr rot="1200000" vert="horz"/>
          <a:lstStyle/>
          <a:p>
            <a:pPr>
              <a:defRPr/>
            </a:pPr>
            <a:endParaRPr lang="it-IT"/>
          </a:p>
        </c:txPr>
        <c:crossAx val="445142320"/>
        <c:crosses val="autoZero"/>
        <c:auto val="1"/>
        <c:lblAlgn val="ctr"/>
        <c:lblOffset val="100"/>
        <c:tickLblSkip val="1"/>
        <c:tickMarkSkip val="1"/>
        <c:noMultiLvlLbl val="0"/>
      </c:catAx>
      <c:valAx>
        <c:axId val="445142320"/>
        <c:scaling>
          <c:orientation val="minMax"/>
          <c:max val="50"/>
        </c:scaling>
        <c:delete val="0"/>
        <c:axPos val="l"/>
        <c:majorGridlines/>
        <c:numFmt formatCode="General" sourceLinked="1"/>
        <c:majorTickMark val="out"/>
        <c:minorTickMark val="none"/>
        <c:tickLblPos val="nextTo"/>
        <c:txPr>
          <a:bodyPr rot="0" vert="horz"/>
          <a:lstStyle/>
          <a:p>
            <a:pPr>
              <a:defRPr/>
            </a:pPr>
            <a:endParaRPr lang="it-IT"/>
          </a:p>
        </c:txPr>
        <c:crossAx val="445139184"/>
        <c:crosses val="autoZero"/>
        <c:crossBetween val="between"/>
      </c:valAx>
    </c:plotArea>
    <c:plotVisOnly val="1"/>
    <c:dispBlanksAs val="gap"/>
    <c:showDLblsOverMax val="0"/>
  </c:chart>
  <c:txPr>
    <a:bodyPr/>
    <a:lstStyle/>
    <a:p>
      <a:pPr>
        <a:defRPr sz="1000" b="1">
          <a:latin typeface="Calibri" pitchFamily="34" charset="0"/>
          <a:cs typeface="Calibri" pitchFamily="34" charset="0"/>
        </a:defRPr>
      </a:pPr>
      <a:endParaRPr lang="it-IT"/>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25"/>
    </mc:Choice>
    <mc:Fallback>
      <c:style val="25"/>
    </mc:Fallback>
  </mc:AlternateContent>
  <c:chart>
    <c:autoTitleDeleted val="1"/>
    <c:view3D>
      <c:rotX val="15"/>
      <c:hPercent val="51"/>
      <c:rotY val="20"/>
      <c:depthPercent val="100"/>
      <c:rAngAx val="1"/>
    </c:view3D>
    <c:floor>
      <c:thickness val="0"/>
    </c:floor>
    <c:sideWall>
      <c:thickness val="0"/>
    </c:sideWall>
    <c:backWall>
      <c:thickness val="0"/>
    </c:backWall>
    <c:plotArea>
      <c:layout>
        <c:manualLayout>
          <c:layoutTarget val="inner"/>
          <c:xMode val="edge"/>
          <c:yMode val="edge"/>
          <c:x val="6.9478908188585611E-2"/>
          <c:y val="4.0284360189573459E-2"/>
          <c:w val="0.91811414392059554"/>
          <c:h val="0.65472629969418961"/>
        </c:manualLayout>
      </c:layout>
      <c:bar3DChart>
        <c:barDir val="col"/>
        <c:grouping val="clustered"/>
        <c:varyColors val="0"/>
        <c:ser>
          <c:idx val="1"/>
          <c:order val="0"/>
          <c:tx>
            <c:strRef>
              <c:f>Sheet1!$A$2</c:f>
              <c:strCache>
                <c:ptCount val="1"/>
              </c:strCache>
            </c:strRef>
          </c:tx>
          <c:invertIfNegative val="0"/>
          <c:cat>
            <c:strRef>
              <c:f>Sheet1!$B$1:$F$1</c:f>
              <c:strCache>
                <c:ptCount val="5"/>
                <c:pt idx="0">
                  <c:v>molto favorevole</c:v>
                </c:pt>
                <c:pt idx="1">
                  <c:v>favorevole</c:v>
                </c:pt>
                <c:pt idx="2">
                  <c:v>non so</c:v>
                </c:pt>
                <c:pt idx="3">
                  <c:v>sfavorevole</c:v>
                </c:pt>
                <c:pt idx="4">
                  <c:v>molto sfavorevole</c:v>
                </c:pt>
              </c:strCache>
            </c:strRef>
          </c:cat>
          <c:val>
            <c:numRef>
              <c:f>Sheet1!$B$2:$F$2</c:f>
              <c:numCache>
                <c:formatCode>General</c:formatCode>
                <c:ptCount val="5"/>
                <c:pt idx="0">
                  <c:v>80</c:v>
                </c:pt>
                <c:pt idx="1">
                  <c:v>14</c:v>
                </c:pt>
                <c:pt idx="2">
                  <c:v>4</c:v>
                </c:pt>
                <c:pt idx="3">
                  <c:v>0</c:v>
                </c:pt>
                <c:pt idx="4">
                  <c:v>2</c:v>
                </c:pt>
              </c:numCache>
            </c:numRef>
          </c:val>
        </c:ser>
        <c:dLbls>
          <c:showLegendKey val="0"/>
          <c:showVal val="0"/>
          <c:showCatName val="0"/>
          <c:showSerName val="0"/>
          <c:showPercent val="0"/>
          <c:showBubbleSize val="0"/>
        </c:dLbls>
        <c:gapWidth val="150"/>
        <c:gapDepth val="0"/>
        <c:shape val="box"/>
        <c:axId val="393052128"/>
        <c:axId val="393052520"/>
        <c:axId val="0"/>
      </c:bar3DChart>
      <c:catAx>
        <c:axId val="393052128"/>
        <c:scaling>
          <c:orientation val="minMax"/>
        </c:scaling>
        <c:delete val="0"/>
        <c:axPos val="b"/>
        <c:numFmt formatCode="General" sourceLinked="1"/>
        <c:majorTickMark val="out"/>
        <c:minorTickMark val="none"/>
        <c:tickLblPos val="low"/>
        <c:txPr>
          <a:bodyPr rot="1200000" vert="horz"/>
          <a:lstStyle/>
          <a:p>
            <a:pPr>
              <a:defRPr/>
            </a:pPr>
            <a:endParaRPr lang="it-IT"/>
          </a:p>
        </c:txPr>
        <c:crossAx val="393052520"/>
        <c:crosses val="autoZero"/>
        <c:auto val="1"/>
        <c:lblAlgn val="ctr"/>
        <c:lblOffset val="100"/>
        <c:tickLblSkip val="1"/>
        <c:tickMarkSkip val="1"/>
        <c:noMultiLvlLbl val="0"/>
      </c:catAx>
      <c:valAx>
        <c:axId val="393052520"/>
        <c:scaling>
          <c:orientation val="minMax"/>
          <c:max val="50"/>
        </c:scaling>
        <c:delete val="0"/>
        <c:axPos val="l"/>
        <c:majorGridlines/>
        <c:numFmt formatCode="General" sourceLinked="1"/>
        <c:majorTickMark val="out"/>
        <c:minorTickMark val="none"/>
        <c:tickLblPos val="nextTo"/>
        <c:txPr>
          <a:bodyPr rot="0" vert="horz"/>
          <a:lstStyle/>
          <a:p>
            <a:pPr>
              <a:defRPr/>
            </a:pPr>
            <a:endParaRPr lang="it-IT"/>
          </a:p>
        </c:txPr>
        <c:crossAx val="393052128"/>
        <c:crosses val="autoZero"/>
        <c:crossBetween val="between"/>
        <c:majorUnit val="5"/>
      </c:valAx>
    </c:plotArea>
    <c:plotVisOnly val="1"/>
    <c:dispBlanksAs val="gap"/>
    <c:showDLblsOverMax val="0"/>
  </c:chart>
  <c:txPr>
    <a:bodyPr/>
    <a:lstStyle/>
    <a:p>
      <a:pPr>
        <a:defRPr sz="1000" b="1">
          <a:latin typeface="Calibri" pitchFamily="34" charset="0"/>
          <a:cs typeface="Calibri" pitchFamily="34" charset="0"/>
        </a:defRPr>
      </a:pPr>
      <a:endParaRPr lang="it-IT"/>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25"/>
    </mc:Choice>
    <mc:Fallback>
      <c:style val="25"/>
    </mc:Fallback>
  </mc:AlternateContent>
  <c:chart>
    <c:autoTitleDeleted val="1"/>
    <c:view3D>
      <c:rotX val="15"/>
      <c:hPercent val="51"/>
      <c:rotY val="20"/>
      <c:depthPercent val="100"/>
      <c:rAngAx val="1"/>
    </c:view3D>
    <c:floor>
      <c:thickness val="0"/>
    </c:floor>
    <c:sideWall>
      <c:thickness val="0"/>
    </c:sideWall>
    <c:backWall>
      <c:thickness val="0"/>
    </c:backWall>
    <c:plotArea>
      <c:layout>
        <c:manualLayout>
          <c:layoutTarget val="inner"/>
          <c:xMode val="edge"/>
          <c:yMode val="edge"/>
          <c:x val="5.4590570719602979E-2"/>
          <c:y val="4.0284360189573459E-2"/>
          <c:w val="0.9330024813895782"/>
          <c:h val="0.75829383886255919"/>
        </c:manualLayout>
      </c:layout>
      <c:bar3DChart>
        <c:barDir val="col"/>
        <c:grouping val="clustered"/>
        <c:varyColors val="0"/>
        <c:ser>
          <c:idx val="1"/>
          <c:order val="0"/>
          <c:tx>
            <c:strRef>
              <c:f>Sheet1!$A$2</c:f>
              <c:strCache>
                <c:ptCount val="1"/>
              </c:strCache>
            </c:strRef>
          </c:tx>
          <c:invertIfNegative val="0"/>
          <c:cat>
            <c:strRef>
              <c:f>Sheet1!$B$1:$F$1</c:f>
              <c:strCache>
                <c:ptCount val="5"/>
                <c:pt idx="0">
                  <c:v>molto favorevole</c:v>
                </c:pt>
                <c:pt idx="1">
                  <c:v>favorevole</c:v>
                </c:pt>
                <c:pt idx="2">
                  <c:v>non so</c:v>
                </c:pt>
                <c:pt idx="3">
                  <c:v>sfavorevole</c:v>
                </c:pt>
                <c:pt idx="4">
                  <c:v>molto sfavorevole</c:v>
                </c:pt>
              </c:strCache>
            </c:strRef>
          </c:cat>
          <c:val>
            <c:numRef>
              <c:f>Sheet1!$B$2:$F$2</c:f>
              <c:numCache>
                <c:formatCode>General</c:formatCode>
                <c:ptCount val="5"/>
                <c:pt idx="0">
                  <c:v>2</c:v>
                </c:pt>
                <c:pt idx="1">
                  <c:v>15</c:v>
                </c:pt>
                <c:pt idx="2">
                  <c:v>50</c:v>
                </c:pt>
                <c:pt idx="3">
                  <c:v>15</c:v>
                </c:pt>
                <c:pt idx="4">
                  <c:v>2</c:v>
                </c:pt>
              </c:numCache>
            </c:numRef>
          </c:val>
        </c:ser>
        <c:dLbls>
          <c:showLegendKey val="0"/>
          <c:showVal val="0"/>
          <c:showCatName val="0"/>
          <c:showSerName val="0"/>
          <c:showPercent val="0"/>
          <c:showBubbleSize val="0"/>
        </c:dLbls>
        <c:gapWidth val="150"/>
        <c:gapDepth val="0"/>
        <c:shape val="box"/>
        <c:axId val="393052912"/>
        <c:axId val="393053304"/>
        <c:axId val="0"/>
      </c:bar3DChart>
      <c:catAx>
        <c:axId val="393052912"/>
        <c:scaling>
          <c:orientation val="minMax"/>
        </c:scaling>
        <c:delete val="0"/>
        <c:axPos val="b"/>
        <c:numFmt formatCode="General" sourceLinked="1"/>
        <c:majorTickMark val="out"/>
        <c:minorTickMark val="none"/>
        <c:tickLblPos val="low"/>
        <c:txPr>
          <a:bodyPr rot="1200000" vert="horz"/>
          <a:lstStyle/>
          <a:p>
            <a:pPr>
              <a:defRPr/>
            </a:pPr>
            <a:endParaRPr lang="it-IT"/>
          </a:p>
        </c:txPr>
        <c:crossAx val="393053304"/>
        <c:crosses val="autoZero"/>
        <c:auto val="1"/>
        <c:lblAlgn val="ctr"/>
        <c:lblOffset val="100"/>
        <c:tickLblSkip val="1"/>
        <c:tickMarkSkip val="1"/>
        <c:noMultiLvlLbl val="0"/>
      </c:catAx>
      <c:valAx>
        <c:axId val="393053304"/>
        <c:scaling>
          <c:orientation val="minMax"/>
          <c:max val="50"/>
        </c:scaling>
        <c:delete val="0"/>
        <c:axPos val="l"/>
        <c:majorGridlines/>
        <c:numFmt formatCode="General" sourceLinked="1"/>
        <c:majorTickMark val="out"/>
        <c:minorTickMark val="none"/>
        <c:tickLblPos val="nextTo"/>
        <c:txPr>
          <a:bodyPr rot="0" vert="horz"/>
          <a:lstStyle/>
          <a:p>
            <a:pPr>
              <a:defRPr/>
            </a:pPr>
            <a:endParaRPr lang="it-IT"/>
          </a:p>
        </c:txPr>
        <c:crossAx val="393052912"/>
        <c:crosses val="autoZero"/>
        <c:crossBetween val="between"/>
      </c:valAx>
    </c:plotArea>
    <c:plotVisOnly val="1"/>
    <c:dispBlanksAs val="gap"/>
    <c:showDLblsOverMax val="0"/>
  </c:chart>
  <c:txPr>
    <a:bodyPr/>
    <a:lstStyle/>
    <a:p>
      <a:pPr>
        <a:defRPr sz="1000" b="1">
          <a:latin typeface="Calibri" pitchFamily="34" charset="0"/>
          <a:cs typeface="Calibri" pitchFamily="34" charset="0"/>
        </a:defRPr>
      </a:pPr>
      <a:endParaRPr lang="it-IT"/>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91C6921-3BAA-4C24-AA3B-CDA3890C318E}" type="datetimeFigureOut">
              <a:rPr lang="it-IT" smtClean="0"/>
              <a:t>21/05/2018</a:t>
            </a:fld>
            <a:endParaRPr lang="it-IT"/>
          </a:p>
        </p:txBody>
      </p:sp>
      <p:sp>
        <p:nvSpPr>
          <p:cNvPr id="4" name="Segnaposto piè di pa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9E2CF06-6981-48E7-BB68-7AFB0C44A2F5}" type="slidenum">
              <a:rPr lang="it-IT" smtClean="0"/>
              <a:t>‹N›</a:t>
            </a:fld>
            <a:endParaRPr lang="it-IT"/>
          </a:p>
        </p:txBody>
      </p:sp>
    </p:spTree>
    <p:extLst>
      <p:ext uri="{BB962C8B-B14F-4D97-AF65-F5344CB8AC3E}">
        <p14:creationId xmlns:p14="http://schemas.microsoft.com/office/powerpoint/2010/main" val="22691889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smtClean="0">
                <a:effectLst/>
                <a:latin typeface="Arial" charset="0"/>
              </a:defRPr>
            </a:lvl1pPr>
          </a:lstStyle>
          <a:p>
            <a:pPr>
              <a:defRPr/>
            </a:pPr>
            <a:endParaRPr lang="it-IT"/>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smtClean="0">
                <a:effectLst/>
                <a:latin typeface="Arial" charset="0"/>
              </a:defRPr>
            </a:lvl1pPr>
          </a:lstStyle>
          <a:p>
            <a:pPr>
              <a:defRPr/>
            </a:pPr>
            <a:endParaRPr lang="it-IT"/>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smtClean="0">
                <a:effectLst/>
                <a:latin typeface="Arial" charset="0"/>
              </a:defRPr>
            </a:lvl1pPr>
          </a:lstStyle>
          <a:p>
            <a:pPr>
              <a:defRPr/>
            </a:pPr>
            <a:endParaRPr lang="it-IT"/>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smtClean="0">
                <a:effectLst/>
                <a:latin typeface="Arial" charset="0"/>
              </a:defRPr>
            </a:lvl1pPr>
          </a:lstStyle>
          <a:p>
            <a:pPr>
              <a:defRPr/>
            </a:pPr>
            <a:fld id="{25B3D78D-C9E5-4ADE-8422-852F6C21B287}" type="slidenum">
              <a:rPr lang="it-IT"/>
              <a:pPr>
                <a:defRPr/>
              </a:pPr>
              <a:t>‹N›</a:t>
            </a:fld>
            <a:endParaRPr lang="it-IT"/>
          </a:p>
        </p:txBody>
      </p:sp>
    </p:spTree>
    <p:extLst>
      <p:ext uri="{BB962C8B-B14F-4D97-AF65-F5344CB8AC3E}">
        <p14:creationId xmlns:p14="http://schemas.microsoft.com/office/powerpoint/2010/main" val="12482611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8E55E117-5EA0-44EC-A216-E717EEA5C82F}" type="slidenum">
              <a:rPr lang="it-IT" sz="1200" b="0">
                <a:latin typeface="Arial" charset="0"/>
              </a:rPr>
              <a:pPr eaLnBrk="1" hangingPunct="1"/>
              <a:t>1</a:t>
            </a:fld>
            <a:endParaRPr lang="it-IT" sz="1200" b="0">
              <a:latin typeface="Arial"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xfrm>
            <a:off x="914400" y="4343400"/>
            <a:ext cx="5029200" cy="4114800"/>
          </a:xfrm>
          <a:noFill/>
        </p:spPr>
        <p:txBody>
          <a:bodyPr/>
          <a:lstStyle/>
          <a:p>
            <a:pPr eaLnBrk="1" hangingPunct="1"/>
            <a:r>
              <a:rPr lang="it-IT" smtClean="0"/>
              <a:t>Individuazione del concetto generale significa che per misurare è necessario definire esattamente che cosa si misura</a:t>
            </a:r>
          </a:p>
        </p:txBody>
      </p:sp>
    </p:spTree>
    <p:extLst>
      <p:ext uri="{BB962C8B-B14F-4D97-AF65-F5344CB8AC3E}">
        <p14:creationId xmlns:p14="http://schemas.microsoft.com/office/powerpoint/2010/main" val="2026181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DB34E63D-A8DC-4C88-89FE-B533354B05DF}" type="slidenum">
              <a:rPr lang="it-IT" sz="1200" b="0">
                <a:latin typeface="Arial" charset="0"/>
              </a:rPr>
              <a:pPr eaLnBrk="1" hangingPunct="1"/>
              <a:t>2</a:t>
            </a:fld>
            <a:endParaRPr lang="it-IT" sz="1200" b="0">
              <a:latin typeface="Arial"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651895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EDB25557-F116-475B-A13E-E4C687BD0327}" type="slidenum">
              <a:rPr lang="it-IT" sz="1200" b="0">
                <a:latin typeface="Arial" charset="0"/>
              </a:rPr>
              <a:pPr eaLnBrk="1" hangingPunct="1"/>
              <a:t>3</a:t>
            </a:fld>
            <a:endParaRPr lang="it-IT" sz="1200" b="0">
              <a:latin typeface="Arial"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2146228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A35E3115-B0FF-4CD5-8AF7-7108CC1FDED4}" type="slidenum">
              <a:rPr lang="it-IT" sz="1200" b="0">
                <a:latin typeface="Arial" charset="0"/>
              </a:rPr>
              <a:pPr eaLnBrk="1" hangingPunct="1"/>
              <a:t>4</a:t>
            </a:fld>
            <a:endParaRPr lang="it-IT" sz="1200" b="0">
              <a:latin typeface="Arial"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1111191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E4D65F9D-C59E-4C22-B718-124156FFFA93}" type="slidenum">
              <a:rPr lang="it-IT" sz="1200" b="0">
                <a:latin typeface="Arial" charset="0"/>
              </a:rPr>
              <a:pPr eaLnBrk="1" hangingPunct="1"/>
              <a:t>5</a:t>
            </a:fld>
            <a:endParaRPr lang="it-IT" sz="1200" b="0">
              <a:latin typeface="Arial"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432065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6951A5D8-3FCB-4663-BA67-6333A13661E7}" type="slidenum">
              <a:rPr lang="it-IT" sz="1200" b="0">
                <a:latin typeface="Arial" charset="0"/>
              </a:rPr>
              <a:pPr eaLnBrk="1" hangingPunct="1"/>
              <a:t>6</a:t>
            </a:fld>
            <a:endParaRPr lang="it-IT" sz="1200" b="0">
              <a:latin typeface="Arial"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1629415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707D8F55-45BC-4BAE-B7C0-1F70FFF2B88A}" type="slidenum">
              <a:rPr lang="it-IT" sz="1200" b="0">
                <a:latin typeface="Arial" charset="0"/>
              </a:rPr>
              <a:pPr eaLnBrk="1" hangingPunct="1"/>
              <a:t>9</a:t>
            </a:fld>
            <a:endParaRPr lang="it-IT" sz="1200" b="0">
              <a:latin typeface="Arial"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xfrm>
            <a:off x="914400" y="4343400"/>
            <a:ext cx="5029200" cy="4114800"/>
          </a:xfrm>
          <a:noFill/>
        </p:spPr>
        <p:txBody>
          <a:bodyPr/>
          <a:lstStyle/>
          <a:p>
            <a:pPr eaLnBrk="1" hangingPunct="1"/>
            <a:r>
              <a:rPr lang="it-IT" smtClean="0"/>
              <a:t>Questa è una scala articolata in 11 frasi. La caratteristica è che queste frasi sono selezionate da un “monte frasi” costituito da 150 frasi che non vengono date in pasto agli intervistati ma vengono date in valutazione e dei “giudici” cioè a persone selezionate rispetto alla loro competenza (professori universitari, persone impegnate in associazioni) e che sono dunque in grado di valutare ciascuna di queste 150 frasi. Ogni giudice deve analizzare tutte le 150 frasi una per una e doveva dare ad esse una posizione andando da quella che conteneva il livello più basso a quella che conteneva il livello più alto (da 0 a 10) di significatività. Fatta questa prima valutazione delle 150 frasi si procedeva alla scelta delle 11 frasi, una da ciascun “picchetto”: fra tutte le frasi che avevano ottenuto lo stesso punteggio si sceglievano quelle che avevano ottenuto il maggior numero di consensi (cioè si sceglievano le frasi che aveva avuto il maggior numero di consensi rispetto al gradiente più attribuito mentre quelle attorno alle quali non  si era creato consenso venivano scartate). Dopo di che si selezionavano le 11 migliori frasi ed erano quelle che venivano usate nella ricerca. Se i giudici sono buoni giudici le 11 frasi dovrebbero essere ordinate secondo intervalli assunti come della stessa ampiezza.</a:t>
            </a:r>
          </a:p>
        </p:txBody>
      </p:sp>
    </p:spTree>
    <p:extLst>
      <p:ext uri="{BB962C8B-B14F-4D97-AF65-F5344CB8AC3E}">
        <p14:creationId xmlns:p14="http://schemas.microsoft.com/office/powerpoint/2010/main" val="2153240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8F10CB46-68BE-414D-AF97-5BB2868DD164}" type="slidenum">
              <a:rPr lang="it-IT" sz="1200" b="0">
                <a:latin typeface="Arial" charset="0"/>
              </a:rPr>
              <a:pPr eaLnBrk="1" hangingPunct="1"/>
              <a:t>11</a:t>
            </a:fld>
            <a:endParaRPr lang="it-IT" sz="1200" b="0">
              <a:latin typeface="Arial"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6153910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8F10CB46-68BE-414D-AF97-5BB2868DD164}" type="slidenum">
              <a:rPr lang="it-IT" sz="1200" b="0">
                <a:latin typeface="Arial" charset="0"/>
              </a:rPr>
              <a:pPr eaLnBrk="1" hangingPunct="1"/>
              <a:t>12</a:t>
            </a:fld>
            <a:endParaRPr lang="it-IT" sz="1200" b="0">
              <a:latin typeface="Arial"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1505677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A4B38115-E246-4040-AE68-7DFA224586A2}" type="slidenum">
              <a:rPr lang="it-IT" sz="1200" b="0">
                <a:latin typeface="Arial" charset="0"/>
              </a:rPr>
              <a:pPr eaLnBrk="1" hangingPunct="1"/>
              <a:t>13</a:t>
            </a:fld>
            <a:endParaRPr lang="it-IT" sz="1200" b="0">
              <a:latin typeface="Arial"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4111834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8F10CB46-68BE-414D-AF97-5BB2868DD164}" type="slidenum">
              <a:rPr lang="it-IT" sz="1200" b="0">
                <a:latin typeface="Arial" charset="0"/>
              </a:rPr>
              <a:pPr eaLnBrk="1" hangingPunct="1"/>
              <a:t>15</a:t>
            </a:fld>
            <a:endParaRPr lang="it-IT" sz="1200" b="0">
              <a:latin typeface="Arial"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834565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A4B38115-E246-4040-AE68-7DFA224586A2}" type="slidenum">
              <a:rPr lang="it-IT" sz="1200" b="0">
                <a:latin typeface="Arial" charset="0"/>
              </a:rPr>
              <a:pPr eaLnBrk="1" hangingPunct="1"/>
              <a:t>16</a:t>
            </a:fld>
            <a:endParaRPr lang="it-IT" sz="1200" b="0">
              <a:latin typeface="Arial"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4283784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A4B38115-E246-4040-AE68-7DFA224586A2}" type="slidenum">
              <a:rPr lang="it-IT" sz="1200" b="0">
                <a:latin typeface="Arial" charset="0"/>
              </a:rPr>
              <a:pPr eaLnBrk="1" hangingPunct="1"/>
              <a:t>17</a:t>
            </a:fld>
            <a:endParaRPr lang="it-IT" sz="1200" b="0">
              <a:latin typeface="Arial"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1037851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3A60DAAE-7EEA-40A8-836A-E353407C9A72}" type="slidenum">
              <a:rPr lang="it-IT" sz="1200" b="0">
                <a:latin typeface="Arial" charset="0"/>
              </a:rPr>
              <a:pPr eaLnBrk="1" hangingPunct="1"/>
              <a:t>18</a:t>
            </a:fld>
            <a:endParaRPr lang="it-IT" sz="1200" b="0">
              <a:latin typeface="Arial"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6489632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3A933ABB-5ED6-4246-896B-E3BA2942D276}" type="slidenum">
              <a:rPr lang="it-IT" sz="1200" b="0">
                <a:latin typeface="Arial" charset="0"/>
              </a:rPr>
              <a:pPr eaLnBrk="1" hangingPunct="1"/>
              <a:t>21</a:t>
            </a:fld>
            <a:endParaRPr lang="it-IT" sz="1200" b="0">
              <a:latin typeface="Arial"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43136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9ED59D00-05A4-45FA-8EA2-A599F7151CE5}" type="slidenum">
              <a:rPr lang="it-IT" sz="1200" b="0">
                <a:latin typeface="Arial" charset="0"/>
              </a:rPr>
              <a:pPr eaLnBrk="1" hangingPunct="1"/>
              <a:t>22</a:t>
            </a:fld>
            <a:endParaRPr lang="it-IT" sz="1200" b="0">
              <a:latin typeface="Arial"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4002975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62B6EA79-AF81-4E4C-AB3E-D82AAA6C90A2}" type="slidenum">
              <a:rPr lang="it-IT" sz="1200" b="0">
                <a:latin typeface="Arial" charset="0"/>
              </a:rPr>
              <a:pPr eaLnBrk="1" hangingPunct="1"/>
              <a:t>23</a:t>
            </a:fld>
            <a:endParaRPr lang="it-IT" sz="1200" b="0">
              <a:latin typeface="Arial"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060389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9B002826-5048-4900-A05E-A4410BCB407F}" type="slidenum">
              <a:rPr lang="it-IT" sz="1200" b="0">
                <a:latin typeface="Arial" charset="0"/>
              </a:rPr>
              <a:pPr eaLnBrk="1" hangingPunct="1"/>
              <a:t>24</a:t>
            </a:fld>
            <a:endParaRPr lang="it-IT" sz="1200" b="0">
              <a:latin typeface="Arial"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37796219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EF16F75B-9C32-4647-81AD-EA892FA9FD8D}" type="slidenum">
              <a:rPr lang="it-IT" sz="1200" b="0">
                <a:latin typeface="Arial" charset="0"/>
              </a:rPr>
              <a:pPr eaLnBrk="1" hangingPunct="1"/>
              <a:t>25</a:t>
            </a:fld>
            <a:endParaRPr lang="it-IT" sz="1200" b="0">
              <a:latin typeface="Arial"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1146226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eaLnBrk="1" hangingPunct="1"/>
            <a:fld id="{9ED59D00-05A4-45FA-8EA2-A599F7151CE5}" type="slidenum">
              <a:rPr lang="it-IT" sz="1200" b="0">
                <a:latin typeface="Arial" charset="0"/>
              </a:rPr>
              <a:pPr eaLnBrk="1" hangingPunct="1"/>
              <a:t>27</a:t>
            </a:fld>
            <a:endParaRPr lang="it-IT" sz="1200" b="0">
              <a:latin typeface="Arial"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xfrm>
            <a:off x="914400" y="4343400"/>
            <a:ext cx="5029200" cy="4114800"/>
          </a:xfrm>
          <a:noFill/>
        </p:spPr>
        <p:txBody>
          <a:bodyPr/>
          <a:lstStyle/>
          <a:p>
            <a:pPr eaLnBrk="1" hangingPunct="1"/>
            <a:endParaRPr lang="it-IT" smtClean="0"/>
          </a:p>
        </p:txBody>
      </p:sp>
    </p:spTree>
    <p:extLst>
      <p:ext uri="{BB962C8B-B14F-4D97-AF65-F5344CB8AC3E}">
        <p14:creationId xmlns:p14="http://schemas.microsoft.com/office/powerpoint/2010/main" val="5246390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189E0D4B-EE21-495E-BA60-775182181922}" type="slidenum">
              <a:rPr lang="it-IT"/>
              <a:pPr>
                <a:defRPr/>
              </a:pPr>
              <a:t>‹N›</a:t>
            </a:fld>
            <a:endParaRPr lang="it-IT"/>
          </a:p>
        </p:txBody>
      </p:sp>
    </p:spTree>
    <p:extLst>
      <p:ext uri="{BB962C8B-B14F-4D97-AF65-F5344CB8AC3E}">
        <p14:creationId xmlns:p14="http://schemas.microsoft.com/office/powerpoint/2010/main" val="2546493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C59D215-8E4D-46D2-8E99-DE279BC1ED3A}" type="slidenum">
              <a:rPr lang="it-IT"/>
              <a:pPr>
                <a:defRPr/>
              </a:pPr>
              <a:t>‹N›</a:t>
            </a:fld>
            <a:endParaRPr lang="it-IT"/>
          </a:p>
        </p:txBody>
      </p:sp>
    </p:spTree>
    <p:extLst>
      <p:ext uri="{BB962C8B-B14F-4D97-AF65-F5344CB8AC3E}">
        <p14:creationId xmlns:p14="http://schemas.microsoft.com/office/powerpoint/2010/main" val="3217728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CC3F8F0-E2F3-49CD-8554-1889307D1BEC}" type="slidenum">
              <a:rPr lang="it-IT"/>
              <a:pPr>
                <a:defRPr/>
              </a:pPr>
              <a:t>‹N›</a:t>
            </a:fld>
            <a:endParaRPr lang="it-IT"/>
          </a:p>
        </p:txBody>
      </p:sp>
    </p:spTree>
    <p:extLst>
      <p:ext uri="{BB962C8B-B14F-4D97-AF65-F5344CB8AC3E}">
        <p14:creationId xmlns:p14="http://schemas.microsoft.com/office/powerpoint/2010/main" val="1039997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816C1816-2B69-4CAD-BB24-C09505869314}" type="slidenum">
              <a:rPr lang="it-IT"/>
              <a:pPr>
                <a:defRPr/>
              </a:pPr>
              <a:t>‹N›</a:t>
            </a:fld>
            <a:endParaRPr lang="it-IT"/>
          </a:p>
        </p:txBody>
      </p:sp>
    </p:spTree>
    <p:extLst>
      <p:ext uri="{BB962C8B-B14F-4D97-AF65-F5344CB8AC3E}">
        <p14:creationId xmlns:p14="http://schemas.microsoft.com/office/powerpoint/2010/main" val="3410969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BB04FE68-A534-4AFD-A92B-DA8CC4A38132}" type="slidenum">
              <a:rPr lang="it-IT"/>
              <a:pPr>
                <a:defRPr/>
              </a:pPr>
              <a:t>‹N›</a:t>
            </a:fld>
            <a:endParaRPr lang="it-IT"/>
          </a:p>
        </p:txBody>
      </p:sp>
    </p:spTree>
    <p:extLst>
      <p:ext uri="{BB962C8B-B14F-4D97-AF65-F5344CB8AC3E}">
        <p14:creationId xmlns:p14="http://schemas.microsoft.com/office/powerpoint/2010/main" val="2572655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5CEC41A-8A5B-4F5F-ABAA-5C28E2C99BAD}" type="slidenum">
              <a:rPr lang="it-IT"/>
              <a:pPr>
                <a:defRPr/>
              </a:pPr>
              <a:t>‹N›</a:t>
            </a:fld>
            <a:endParaRPr lang="it-IT"/>
          </a:p>
        </p:txBody>
      </p:sp>
    </p:spTree>
    <p:extLst>
      <p:ext uri="{BB962C8B-B14F-4D97-AF65-F5344CB8AC3E}">
        <p14:creationId xmlns:p14="http://schemas.microsoft.com/office/powerpoint/2010/main" val="836296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86EECB70-69A6-406A-AD37-011E917D1D8D}" type="slidenum">
              <a:rPr lang="it-IT"/>
              <a:pPr>
                <a:defRPr/>
              </a:pPr>
              <a:t>‹N›</a:t>
            </a:fld>
            <a:endParaRPr lang="it-IT"/>
          </a:p>
        </p:txBody>
      </p:sp>
    </p:spTree>
    <p:extLst>
      <p:ext uri="{BB962C8B-B14F-4D97-AF65-F5344CB8AC3E}">
        <p14:creationId xmlns:p14="http://schemas.microsoft.com/office/powerpoint/2010/main" val="1122778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F263A5FC-2FA7-4C92-B0CD-E98CDE13858F}" type="slidenum">
              <a:rPr lang="it-IT"/>
              <a:pPr>
                <a:defRPr/>
              </a:pPr>
              <a:t>‹N›</a:t>
            </a:fld>
            <a:endParaRPr lang="it-IT"/>
          </a:p>
        </p:txBody>
      </p:sp>
    </p:spTree>
    <p:extLst>
      <p:ext uri="{BB962C8B-B14F-4D97-AF65-F5344CB8AC3E}">
        <p14:creationId xmlns:p14="http://schemas.microsoft.com/office/powerpoint/2010/main" val="2529417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9C1755E-35BB-4D24-A6D2-A80D1E351209}" type="slidenum">
              <a:rPr lang="it-IT"/>
              <a:pPr>
                <a:defRPr/>
              </a:pPr>
              <a:t>‹N›</a:t>
            </a:fld>
            <a:endParaRPr lang="it-IT"/>
          </a:p>
        </p:txBody>
      </p:sp>
    </p:spTree>
    <p:extLst>
      <p:ext uri="{BB962C8B-B14F-4D97-AF65-F5344CB8AC3E}">
        <p14:creationId xmlns:p14="http://schemas.microsoft.com/office/powerpoint/2010/main" val="2361627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0B00E40-A121-4100-BCCB-9D02F17118B4}" type="slidenum">
              <a:rPr lang="it-IT"/>
              <a:pPr>
                <a:defRPr/>
              </a:pPr>
              <a:t>‹N›</a:t>
            </a:fld>
            <a:endParaRPr lang="it-IT"/>
          </a:p>
        </p:txBody>
      </p:sp>
    </p:spTree>
    <p:extLst>
      <p:ext uri="{BB962C8B-B14F-4D97-AF65-F5344CB8AC3E}">
        <p14:creationId xmlns:p14="http://schemas.microsoft.com/office/powerpoint/2010/main" val="303356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711DC1C-D0A7-4FDD-A42B-FC9F715296D0}" type="slidenum">
              <a:rPr lang="it-IT"/>
              <a:pPr>
                <a:defRPr/>
              </a:pPr>
              <a:t>‹N›</a:t>
            </a:fld>
            <a:endParaRPr lang="it-IT"/>
          </a:p>
        </p:txBody>
      </p:sp>
    </p:spTree>
    <p:extLst>
      <p:ext uri="{BB962C8B-B14F-4D97-AF65-F5344CB8AC3E}">
        <p14:creationId xmlns:p14="http://schemas.microsoft.com/office/powerpoint/2010/main" val="155303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olo e grafic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grafico 2"/>
          <p:cNvSpPr>
            <a:spLocks noGrp="1"/>
          </p:cNvSpPr>
          <p:nvPr>
            <p:ph type="chart" idx="1"/>
          </p:nvPr>
        </p:nvSpPr>
        <p:spPr>
          <a:xfrm>
            <a:off x="457200" y="1600200"/>
            <a:ext cx="8229600" cy="45259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2FEAA10-79B2-4765-A445-F681872CE2DD}" type="slidenum">
              <a:rPr lang="it-IT"/>
              <a:pPr>
                <a:defRPr/>
              </a:pPr>
              <a:t>‹N›</a:t>
            </a:fld>
            <a:endParaRPr lang="it-IT"/>
          </a:p>
        </p:txBody>
      </p:sp>
    </p:spTree>
    <p:extLst>
      <p:ext uri="{BB962C8B-B14F-4D97-AF65-F5344CB8AC3E}">
        <p14:creationId xmlns:p14="http://schemas.microsoft.com/office/powerpoint/2010/main" val="3056122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b="0" smtClean="0">
                <a:effectLst/>
                <a:latin typeface="+mn-lt"/>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b="0" smtClean="0">
                <a:effectLst/>
                <a:latin typeface="+mn-lt"/>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b="0" smtClean="0">
                <a:effectLst/>
                <a:latin typeface="+mn-lt"/>
              </a:defRPr>
            </a:lvl1pPr>
          </a:lstStyle>
          <a:p>
            <a:pPr>
              <a:defRPr/>
            </a:pPr>
            <a:fld id="{FC2060D0-51F6-420F-9F6C-BE752205792B}"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2.xml"/><Relationship Id="rId5" Type="http://schemas.openxmlformats.org/officeDocument/2006/relationships/chart" Target="../charts/chart4.xml"/><Relationship Id="rId4" Type="http://schemas.openxmlformats.org/officeDocument/2006/relationships/chart" Target="../charts/char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4" name="AutoShape 22"/>
          <p:cNvSpPr>
            <a:spLocks noChangeArrowheads="1"/>
          </p:cNvSpPr>
          <p:nvPr/>
        </p:nvSpPr>
        <p:spPr bwMode="auto">
          <a:xfrm>
            <a:off x="395932" y="1560334"/>
            <a:ext cx="6336308" cy="644530"/>
          </a:xfrm>
          <a:prstGeom prst="roundRect">
            <a:avLst>
              <a:gd name="adj" fmla="val 16667"/>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pPr>
              <a:defRPr/>
            </a:pPr>
            <a:endParaRPr lang="it-IT" sz="1700" b="0">
              <a:latin typeface="Calibri" pitchFamily="34" charset="0"/>
              <a:cs typeface="Calibri" pitchFamily="34" charset="0"/>
            </a:endParaRPr>
          </a:p>
        </p:txBody>
      </p:sp>
      <p:sp>
        <p:nvSpPr>
          <p:cNvPr id="2055" name="Rectangle 17"/>
          <p:cNvSpPr>
            <a:spLocks noChangeArrowheads="1"/>
          </p:cNvSpPr>
          <p:nvPr/>
        </p:nvSpPr>
        <p:spPr bwMode="auto">
          <a:xfrm>
            <a:off x="394592" y="2348880"/>
            <a:ext cx="6481664" cy="17697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700" b="0" dirty="0" smtClean="0">
                <a:latin typeface="Calibri" pitchFamily="34" charset="0"/>
                <a:cs typeface="Calibri" pitchFamily="34" charset="0"/>
              </a:rPr>
              <a:t>La </a:t>
            </a:r>
            <a:r>
              <a:rPr lang="it-IT" sz="1700" b="0" dirty="0">
                <a:ln>
                  <a:solidFill>
                    <a:srgbClr val="9A0000"/>
                  </a:solidFill>
                </a:ln>
                <a:solidFill>
                  <a:srgbClr val="9A0000"/>
                </a:solidFill>
                <a:latin typeface="Calibri" pitchFamily="34" charset="0"/>
                <a:cs typeface="Calibri" pitchFamily="34" charset="0"/>
              </a:rPr>
              <a:t>misurazione</a:t>
            </a:r>
            <a:r>
              <a:rPr lang="it-IT" sz="1700" b="0" dirty="0">
                <a:latin typeface="Calibri" pitchFamily="34" charset="0"/>
                <a:cs typeface="Calibri" pitchFamily="34" charset="0"/>
              </a:rPr>
              <a:t> è </a:t>
            </a:r>
            <a:r>
              <a:rPr lang="it-IT" sz="1700" b="0" dirty="0" smtClean="0">
                <a:latin typeface="Calibri" pitchFamily="34" charset="0"/>
                <a:cs typeface="Calibri" pitchFamily="34" charset="0"/>
              </a:rPr>
              <a:t>il </a:t>
            </a:r>
            <a:r>
              <a:rPr lang="it-IT" sz="1700" b="0" dirty="0">
                <a:latin typeface="Calibri" pitchFamily="34" charset="0"/>
                <a:cs typeface="Calibri" pitchFamily="34" charset="0"/>
              </a:rPr>
              <a:t>processo </a:t>
            </a:r>
            <a:r>
              <a:rPr lang="it-IT" sz="1700" b="0" dirty="0" smtClean="0">
                <a:latin typeface="Calibri" pitchFamily="34" charset="0"/>
                <a:cs typeface="Calibri" pitchFamily="34" charset="0"/>
              </a:rPr>
              <a:t>standardizzato che lega i concetti astratti ai</a:t>
            </a:r>
          </a:p>
          <a:p>
            <a:r>
              <a:rPr lang="it-IT" sz="1700" b="0" dirty="0" smtClean="0">
                <a:latin typeface="Calibri" pitchFamily="34" charset="0"/>
                <a:cs typeface="Calibri" pitchFamily="34" charset="0"/>
              </a:rPr>
              <a:t>dati empirici, </a:t>
            </a:r>
            <a:r>
              <a:rPr lang="it-IT" sz="1700" b="0" dirty="0">
                <a:latin typeface="Calibri" pitchFamily="34" charset="0"/>
                <a:cs typeface="Calibri" pitchFamily="34" charset="0"/>
              </a:rPr>
              <a:t>e </a:t>
            </a:r>
            <a:r>
              <a:rPr lang="it-IT" sz="1700" b="0" dirty="0" smtClean="0">
                <a:latin typeface="Calibri" pitchFamily="34" charset="0"/>
                <a:cs typeface="Calibri" pitchFamily="34" charset="0"/>
              </a:rPr>
              <a:t>implica </a:t>
            </a:r>
            <a:r>
              <a:rPr lang="it-IT" sz="1700" b="0" dirty="0">
                <a:latin typeface="Calibri" pitchFamily="34" charset="0"/>
                <a:cs typeface="Calibri" pitchFamily="34" charset="0"/>
              </a:rPr>
              <a:t>un piano esplicito e organizzato di </a:t>
            </a:r>
            <a:r>
              <a:rPr lang="it-IT" sz="1700" b="0" dirty="0" smtClean="0">
                <a:latin typeface="Calibri" pitchFamily="34" charset="0"/>
                <a:cs typeface="Calibri" pitchFamily="34" charset="0"/>
              </a:rPr>
              <a:t>classificazione</a:t>
            </a:r>
          </a:p>
          <a:p>
            <a:r>
              <a:rPr lang="it-IT" sz="1700" b="0" dirty="0" smtClean="0">
                <a:latin typeface="Calibri" pitchFamily="34" charset="0"/>
                <a:cs typeface="Calibri" pitchFamily="34" charset="0"/>
              </a:rPr>
              <a:t>degli oggetti secondo regole predefinite</a:t>
            </a:r>
          </a:p>
          <a:p>
            <a:endParaRPr lang="en-US" sz="700" b="0" u="sng" dirty="0">
              <a:latin typeface="Calibri" pitchFamily="34" charset="0"/>
              <a:cs typeface="Calibri" pitchFamily="34" charset="0"/>
            </a:endParaRPr>
          </a:p>
          <a:p>
            <a:r>
              <a:rPr lang="it-IT" sz="1700" b="0" dirty="0">
                <a:latin typeface="Calibri" pitchFamily="34" charset="0"/>
                <a:cs typeface="Calibri" pitchFamily="34" charset="0"/>
              </a:rPr>
              <a:t>Una </a:t>
            </a:r>
            <a:r>
              <a:rPr lang="it-IT" sz="1700" b="0" dirty="0">
                <a:ln>
                  <a:solidFill>
                    <a:srgbClr val="9A0000"/>
                  </a:solidFill>
                </a:ln>
                <a:solidFill>
                  <a:srgbClr val="9A0000"/>
                </a:solidFill>
                <a:latin typeface="Calibri" pitchFamily="34" charset="0"/>
                <a:cs typeface="Calibri" pitchFamily="34" charset="0"/>
              </a:rPr>
              <a:t>scala di misura</a:t>
            </a:r>
            <a:r>
              <a:rPr lang="it-IT" sz="1700" dirty="0">
                <a:solidFill>
                  <a:srgbClr val="9A0000"/>
                </a:solidFill>
                <a:latin typeface="Calibri" pitchFamily="34" charset="0"/>
                <a:cs typeface="Calibri" pitchFamily="34" charset="0"/>
              </a:rPr>
              <a:t> </a:t>
            </a:r>
            <a:r>
              <a:rPr lang="it-IT" sz="1700" b="0" dirty="0">
                <a:latin typeface="Calibri" pitchFamily="34" charset="0"/>
                <a:cs typeface="Calibri" pitchFamily="34" charset="0"/>
              </a:rPr>
              <a:t>è l’insieme di valori organizzati in modo che gli stessi corrispondano alla presenza/assenza o al grado di possesso di una caratteristica che si intende </a:t>
            </a:r>
            <a:r>
              <a:rPr lang="it-IT" sz="1700" b="0" dirty="0" smtClean="0">
                <a:latin typeface="Calibri" pitchFamily="34" charset="0"/>
                <a:cs typeface="Calibri" pitchFamily="34" charset="0"/>
              </a:rPr>
              <a:t>misurare</a:t>
            </a:r>
            <a:endParaRPr lang="it-IT" sz="1700" b="0" dirty="0">
              <a:latin typeface="Calibri" pitchFamily="34" charset="0"/>
              <a:cs typeface="Calibri" pitchFamily="34" charset="0"/>
            </a:endParaRPr>
          </a:p>
        </p:txBody>
      </p:sp>
      <p:sp>
        <p:nvSpPr>
          <p:cNvPr id="2058" name="Rectangle 20"/>
          <p:cNvSpPr>
            <a:spLocks noChangeArrowheads="1"/>
          </p:cNvSpPr>
          <p:nvPr/>
        </p:nvSpPr>
        <p:spPr bwMode="auto">
          <a:xfrm>
            <a:off x="395536" y="1556792"/>
            <a:ext cx="6336704" cy="61555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700" b="0" dirty="0">
                <a:latin typeface="Calibri" pitchFamily="34" charset="0"/>
                <a:cs typeface="Calibri" pitchFamily="34" charset="0"/>
              </a:rPr>
              <a:t>La </a:t>
            </a:r>
            <a:r>
              <a:rPr lang="it-IT" sz="1700" b="0" dirty="0">
                <a:ln>
                  <a:solidFill>
                    <a:sysClr val="windowText" lastClr="000000"/>
                  </a:solidFill>
                </a:ln>
                <a:solidFill>
                  <a:sysClr val="windowText" lastClr="000000"/>
                </a:solidFill>
                <a:latin typeface="Calibri" pitchFamily="34" charset="0"/>
                <a:cs typeface="Calibri" pitchFamily="34" charset="0"/>
              </a:rPr>
              <a:t>teoria della misura</a:t>
            </a:r>
            <a:r>
              <a:rPr lang="it-IT" sz="1700" b="0" dirty="0">
                <a:latin typeface="Calibri" pitchFamily="34" charset="0"/>
                <a:cs typeface="Calibri" pitchFamily="34" charset="0"/>
              </a:rPr>
              <a:t> si basa sulla convenienza di far </a:t>
            </a:r>
            <a:r>
              <a:rPr lang="it-IT" sz="1700" b="0" dirty="0" smtClean="0">
                <a:latin typeface="Calibri" pitchFamily="34" charset="0"/>
                <a:cs typeface="Calibri" pitchFamily="34" charset="0"/>
              </a:rPr>
              <a:t>corrispondere a </a:t>
            </a:r>
            <a:r>
              <a:rPr lang="it-IT" sz="1700" b="0" dirty="0">
                <a:latin typeface="Calibri" pitchFamily="34" charset="0"/>
                <a:cs typeface="Calibri" pitchFamily="34" charset="0"/>
              </a:rPr>
              <a:t>un sistema </a:t>
            </a:r>
            <a:r>
              <a:rPr lang="it-IT" sz="1700" b="0" dirty="0" smtClean="0">
                <a:latin typeface="Calibri" pitchFamily="34" charset="0"/>
                <a:cs typeface="Calibri" pitchFamily="34" charset="0"/>
              </a:rPr>
              <a:t>di relazioni </a:t>
            </a:r>
            <a:r>
              <a:rPr lang="it-IT" sz="1700" b="0" dirty="0">
                <a:latin typeface="Calibri" pitchFamily="34" charset="0"/>
                <a:cs typeface="Calibri" pitchFamily="34" charset="0"/>
              </a:rPr>
              <a:t>tra </a:t>
            </a:r>
            <a:r>
              <a:rPr lang="it-IT" sz="1700" b="0" dirty="0" smtClean="0">
                <a:latin typeface="Calibri" pitchFamily="34" charset="0"/>
                <a:cs typeface="Calibri" pitchFamily="34" charset="0"/>
              </a:rPr>
              <a:t>modalità un </a:t>
            </a:r>
            <a:r>
              <a:rPr lang="it-IT" sz="1700" b="0" dirty="0">
                <a:latin typeface="Calibri" pitchFamily="34" charset="0"/>
                <a:cs typeface="Calibri" pitchFamily="34" charset="0"/>
              </a:rPr>
              <a:t>sistema </a:t>
            </a:r>
            <a:r>
              <a:rPr lang="it-IT" sz="1700" b="0" dirty="0" smtClean="0">
                <a:latin typeface="Calibri" pitchFamily="34" charset="0"/>
                <a:cs typeface="Calibri" pitchFamily="34" charset="0"/>
              </a:rPr>
              <a:t>di relazioni </a:t>
            </a:r>
            <a:r>
              <a:rPr lang="it-IT" sz="1700" b="0" dirty="0">
                <a:latin typeface="Calibri" pitchFamily="34" charset="0"/>
                <a:cs typeface="Calibri" pitchFamily="34" charset="0"/>
              </a:rPr>
              <a:t>tra simboli</a:t>
            </a:r>
          </a:p>
        </p:txBody>
      </p:sp>
      <p:sp>
        <p:nvSpPr>
          <p:cNvPr id="26" name="Rettangolo 25"/>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28"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Misurazione e scale di misura</a:t>
            </a:r>
            <a:endParaRPr lang="it-IT" sz="2000" b="1" kern="0" dirty="0">
              <a:solidFill>
                <a:sysClr val="window" lastClr="FFFFFF"/>
              </a:solidFill>
              <a:latin typeface="Calibri" pitchFamily="34" charset="0"/>
              <a:cs typeface="Calibri" pitchFamily="34" charset="0"/>
            </a:endParaRPr>
          </a:p>
        </p:txBody>
      </p:sp>
      <p:pic>
        <p:nvPicPr>
          <p:cNvPr id="1026" name="Picture 2" descr="C:\Users\desassossego\AppData\Local\Microsoft\Windows\Temporary Internet Files\Content.IE5\IIH8ARFM\MP900399546[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8767" y="1626890"/>
            <a:ext cx="1671705" cy="209014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15"/>
          <p:cNvSpPr>
            <a:spLocks noChangeArrowheads="1"/>
          </p:cNvSpPr>
          <p:nvPr/>
        </p:nvSpPr>
        <p:spPr bwMode="auto">
          <a:xfrm>
            <a:off x="539180" y="4210898"/>
            <a:ext cx="8065268" cy="19082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700" b="0" dirty="0" smtClean="0">
                <a:latin typeface="Calibri" pitchFamily="34" charset="0"/>
                <a:cs typeface="Calibri" pitchFamily="34" charset="0"/>
              </a:rPr>
              <a:t>È possibile distinguere in generale due tipologie di scala (</a:t>
            </a:r>
            <a:r>
              <a:rPr lang="it-IT" sz="1700" b="0" i="1" dirty="0" smtClean="0">
                <a:latin typeface="Calibri" pitchFamily="34" charset="0"/>
                <a:cs typeface="Calibri" pitchFamily="34" charset="0"/>
              </a:rPr>
              <a:t>classificazione di Stevens</a:t>
            </a:r>
            <a:r>
              <a:rPr lang="it-IT" sz="1700" b="0" dirty="0" smtClean="0">
                <a:latin typeface="Calibri" pitchFamily="34" charset="0"/>
                <a:cs typeface="Calibri" pitchFamily="34" charset="0"/>
              </a:rPr>
              <a:t>):</a:t>
            </a:r>
          </a:p>
          <a:p>
            <a:endParaRPr lang="it-IT" sz="700" b="0" dirty="0" smtClean="0">
              <a:latin typeface="Calibri" pitchFamily="34" charset="0"/>
              <a:cs typeface="Calibri" pitchFamily="34" charset="0"/>
            </a:endParaRPr>
          </a:p>
          <a:p>
            <a:pPr marL="285750" indent="-285750">
              <a:buClr>
                <a:schemeClr val="tx1"/>
              </a:buClr>
              <a:buFont typeface="Calibri" pitchFamily="34" charset="0"/>
              <a:buChar char="-"/>
            </a:pPr>
            <a:r>
              <a:rPr lang="it-IT" sz="1700" b="0" dirty="0" smtClean="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Scale di misura non metriche</a:t>
            </a:r>
            <a:r>
              <a:rPr lang="it-IT" sz="1700" b="0" dirty="0" smtClean="0">
                <a:latin typeface="Calibri" pitchFamily="34" charset="0"/>
                <a:cs typeface="Calibri" pitchFamily="34" charset="0"/>
              </a:rPr>
              <a:t>	(tipiche delle caratteristiche qualitative)</a:t>
            </a:r>
          </a:p>
          <a:p>
            <a:pPr marL="285750" indent="-285750">
              <a:buClr>
                <a:schemeClr val="tx1"/>
              </a:buClr>
              <a:buFont typeface="Calibri" pitchFamily="34" charset="0"/>
              <a:buChar char="-"/>
            </a:pPr>
            <a:endParaRPr lang="it-IT" sz="1500" dirty="0" smtClean="0">
              <a:solidFill>
                <a:srgbClr val="9A0000"/>
              </a:solidFill>
              <a:latin typeface="Calibri" pitchFamily="34" charset="0"/>
              <a:cs typeface="Calibri" pitchFamily="34" charset="0"/>
            </a:endParaRPr>
          </a:p>
          <a:p>
            <a:pPr marL="285750" indent="-285750">
              <a:buClr>
                <a:schemeClr val="tx1"/>
              </a:buClr>
              <a:buFont typeface="Calibri" pitchFamily="34" charset="0"/>
              <a:buChar char="-"/>
            </a:pPr>
            <a:endParaRPr lang="it-IT" sz="1500" dirty="0">
              <a:solidFill>
                <a:srgbClr val="9A0000"/>
              </a:solidFill>
              <a:latin typeface="Calibri" pitchFamily="34" charset="0"/>
              <a:cs typeface="Calibri" pitchFamily="34" charset="0"/>
            </a:endParaRPr>
          </a:p>
          <a:p>
            <a:pPr marL="285750" indent="-285750">
              <a:buClr>
                <a:schemeClr val="tx1"/>
              </a:buClr>
              <a:buFont typeface="Calibri" pitchFamily="34" charset="0"/>
              <a:buChar char="-"/>
            </a:pPr>
            <a:endParaRPr lang="it-IT" sz="1500" dirty="0" smtClean="0">
              <a:solidFill>
                <a:srgbClr val="9A0000"/>
              </a:solidFill>
              <a:latin typeface="Calibri" pitchFamily="34" charset="0"/>
              <a:cs typeface="Calibri" pitchFamily="34" charset="0"/>
            </a:endParaRPr>
          </a:p>
          <a:p>
            <a:pPr marL="285750" indent="-285750">
              <a:buClr>
                <a:schemeClr val="tx1"/>
              </a:buClr>
              <a:buFont typeface="Calibri" pitchFamily="34" charset="0"/>
              <a:buChar char="-"/>
            </a:pPr>
            <a:endParaRPr lang="it-IT" sz="1500" dirty="0" smtClean="0">
              <a:solidFill>
                <a:srgbClr val="9A0000"/>
              </a:solidFill>
              <a:latin typeface="Calibri" pitchFamily="34" charset="0"/>
              <a:cs typeface="Calibri" pitchFamily="34" charset="0"/>
            </a:endParaRPr>
          </a:p>
          <a:p>
            <a:pPr marL="285750" indent="-285750">
              <a:buClr>
                <a:schemeClr val="tx1"/>
              </a:buClr>
              <a:buFont typeface="Calibri" pitchFamily="34" charset="0"/>
              <a:buChar char="-"/>
            </a:pPr>
            <a:r>
              <a:rPr lang="it-IT" sz="1700" b="0" dirty="0" smtClean="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Scale di misura metriche</a:t>
            </a:r>
            <a:r>
              <a:rPr lang="it-IT" sz="1700" b="0" dirty="0" smtClean="0">
                <a:latin typeface="Calibri" pitchFamily="34" charset="0"/>
                <a:cs typeface="Calibri" pitchFamily="34" charset="0"/>
              </a:rPr>
              <a:t>		(tipiche delle caratteristiche quantitative)</a:t>
            </a:r>
            <a:endParaRPr lang="it-IT" sz="1700" b="0" dirty="0">
              <a:latin typeface="Calibri" pitchFamily="34" charset="0"/>
              <a:cs typeface="Calibri" pitchFamily="34" charset="0"/>
            </a:endParaRPr>
          </a:p>
        </p:txBody>
      </p:sp>
      <p:sp>
        <p:nvSpPr>
          <p:cNvPr id="25" name="AutoShape 9"/>
          <p:cNvSpPr>
            <a:spLocks noChangeArrowheads="1"/>
          </p:cNvSpPr>
          <p:nvPr/>
        </p:nvSpPr>
        <p:spPr bwMode="auto">
          <a:xfrm>
            <a:off x="5364063" y="5291018"/>
            <a:ext cx="1800225" cy="252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defRPr/>
            </a:pPr>
            <a:endParaRPr lang="it-IT" sz="1700" b="0">
              <a:latin typeface="Calibri" pitchFamily="34" charset="0"/>
              <a:cs typeface="Calibri" pitchFamily="34" charset="0"/>
            </a:endParaRPr>
          </a:p>
        </p:txBody>
      </p:sp>
      <p:sp>
        <p:nvSpPr>
          <p:cNvPr id="30" name="AutoShape 12"/>
          <p:cNvSpPr>
            <a:spLocks noChangeArrowheads="1"/>
          </p:cNvSpPr>
          <p:nvPr/>
        </p:nvSpPr>
        <p:spPr bwMode="auto">
          <a:xfrm>
            <a:off x="5364063" y="5002986"/>
            <a:ext cx="1800225" cy="252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defRPr/>
            </a:pPr>
            <a:endParaRPr lang="it-IT" sz="1700" b="0">
              <a:latin typeface="Calibri" pitchFamily="34" charset="0"/>
              <a:cs typeface="Calibri" pitchFamily="34" charset="0"/>
            </a:endParaRPr>
          </a:p>
        </p:txBody>
      </p:sp>
      <p:sp>
        <p:nvSpPr>
          <p:cNvPr id="31" name="AutoShape 13"/>
          <p:cNvSpPr>
            <a:spLocks noChangeArrowheads="1"/>
          </p:cNvSpPr>
          <p:nvPr/>
        </p:nvSpPr>
        <p:spPr bwMode="auto">
          <a:xfrm>
            <a:off x="5364063" y="6443146"/>
            <a:ext cx="1800225" cy="252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defRPr/>
            </a:pPr>
            <a:endParaRPr lang="it-IT" sz="1700" b="0">
              <a:latin typeface="Calibri" pitchFamily="34" charset="0"/>
              <a:cs typeface="Calibri" pitchFamily="34" charset="0"/>
            </a:endParaRPr>
          </a:p>
        </p:txBody>
      </p:sp>
      <p:sp>
        <p:nvSpPr>
          <p:cNvPr id="32" name="AutoShape 14"/>
          <p:cNvSpPr>
            <a:spLocks noChangeArrowheads="1"/>
          </p:cNvSpPr>
          <p:nvPr/>
        </p:nvSpPr>
        <p:spPr bwMode="auto">
          <a:xfrm>
            <a:off x="5364063" y="6155114"/>
            <a:ext cx="1800225" cy="252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defRPr/>
            </a:pPr>
            <a:endParaRPr lang="it-IT" sz="1700" b="0">
              <a:latin typeface="Calibri" pitchFamily="34" charset="0"/>
              <a:cs typeface="Calibri" pitchFamily="34" charset="0"/>
            </a:endParaRPr>
          </a:p>
        </p:txBody>
      </p:sp>
      <p:sp>
        <p:nvSpPr>
          <p:cNvPr id="33" name="Rectangle 7"/>
          <p:cNvSpPr>
            <a:spLocks noChangeArrowheads="1"/>
          </p:cNvSpPr>
          <p:nvPr/>
        </p:nvSpPr>
        <p:spPr bwMode="auto">
          <a:xfrm>
            <a:off x="5364063" y="4931707"/>
            <a:ext cx="1781175" cy="188166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lnSpc>
                <a:spcPct val="114000"/>
              </a:lnSpc>
              <a:spcBef>
                <a:spcPts val="0"/>
              </a:spcBef>
              <a:defRPr/>
            </a:pPr>
            <a:r>
              <a:rPr lang="it-IT" sz="1700" dirty="0">
                <a:latin typeface="Calibri" pitchFamily="34" charset="0"/>
                <a:cs typeface="Calibri" pitchFamily="34" charset="0"/>
              </a:rPr>
              <a:t>scale nominali</a:t>
            </a:r>
          </a:p>
          <a:p>
            <a:pPr algn="ctr">
              <a:lnSpc>
                <a:spcPct val="114000"/>
              </a:lnSpc>
              <a:spcBef>
                <a:spcPts val="0"/>
              </a:spcBef>
              <a:defRPr/>
            </a:pPr>
            <a:r>
              <a:rPr lang="it-IT" sz="1700" dirty="0">
                <a:latin typeface="Calibri" pitchFamily="34" charset="0"/>
                <a:cs typeface="Calibri" pitchFamily="34" charset="0"/>
              </a:rPr>
              <a:t>scale ordinali</a:t>
            </a:r>
          </a:p>
          <a:p>
            <a:pPr algn="ctr">
              <a:lnSpc>
                <a:spcPct val="114000"/>
              </a:lnSpc>
              <a:spcBef>
                <a:spcPts val="0"/>
              </a:spcBef>
              <a:defRPr/>
            </a:pPr>
            <a:endParaRPr lang="it-IT" sz="1700" dirty="0" smtClean="0">
              <a:latin typeface="Calibri" pitchFamily="34" charset="0"/>
              <a:cs typeface="Calibri" pitchFamily="34" charset="0"/>
            </a:endParaRPr>
          </a:p>
          <a:p>
            <a:pPr algn="ctr">
              <a:lnSpc>
                <a:spcPct val="114000"/>
              </a:lnSpc>
              <a:spcBef>
                <a:spcPts val="0"/>
              </a:spcBef>
              <a:defRPr/>
            </a:pPr>
            <a:endParaRPr lang="it-IT" sz="1700" dirty="0" smtClean="0">
              <a:latin typeface="Calibri" pitchFamily="34" charset="0"/>
              <a:cs typeface="Calibri" pitchFamily="34" charset="0"/>
            </a:endParaRPr>
          </a:p>
          <a:p>
            <a:pPr algn="ctr">
              <a:lnSpc>
                <a:spcPct val="114000"/>
              </a:lnSpc>
              <a:spcBef>
                <a:spcPts val="0"/>
              </a:spcBef>
              <a:defRPr/>
            </a:pPr>
            <a:r>
              <a:rPr lang="it-IT" sz="1700" dirty="0" smtClean="0">
                <a:latin typeface="Calibri" pitchFamily="34" charset="0"/>
                <a:cs typeface="Calibri" pitchFamily="34" charset="0"/>
              </a:rPr>
              <a:t>scale a </a:t>
            </a:r>
            <a:r>
              <a:rPr lang="it-IT" sz="1700" dirty="0">
                <a:latin typeface="Calibri" pitchFamily="34" charset="0"/>
                <a:cs typeface="Calibri" pitchFamily="34" charset="0"/>
              </a:rPr>
              <a:t>intervalli</a:t>
            </a:r>
          </a:p>
          <a:p>
            <a:pPr algn="ctr">
              <a:lnSpc>
                <a:spcPct val="114000"/>
              </a:lnSpc>
              <a:spcBef>
                <a:spcPts val="0"/>
              </a:spcBef>
              <a:defRPr/>
            </a:pPr>
            <a:r>
              <a:rPr lang="it-IT" sz="1700" dirty="0">
                <a:latin typeface="Calibri" pitchFamily="34" charset="0"/>
                <a:cs typeface="Calibri" pitchFamily="34" charset="0"/>
              </a:rPr>
              <a:t>scale </a:t>
            </a:r>
            <a:r>
              <a:rPr lang="it-IT" sz="1700" dirty="0" smtClean="0">
                <a:latin typeface="Calibri" pitchFamily="34" charset="0"/>
                <a:cs typeface="Calibri" pitchFamily="34" charset="0"/>
              </a:rPr>
              <a:t>a </a:t>
            </a:r>
            <a:r>
              <a:rPr lang="it-IT" sz="1700" dirty="0">
                <a:latin typeface="Calibri" pitchFamily="34" charset="0"/>
                <a:cs typeface="Calibri" pitchFamily="34" charset="0"/>
              </a:rPr>
              <a:t>rapporti</a:t>
            </a:r>
          </a:p>
        </p:txBody>
      </p:sp>
      <p:sp>
        <p:nvSpPr>
          <p:cNvPr id="34" name="AutoShape 15"/>
          <p:cNvSpPr>
            <a:spLocks noChangeArrowheads="1"/>
          </p:cNvSpPr>
          <p:nvPr/>
        </p:nvSpPr>
        <p:spPr bwMode="auto">
          <a:xfrm>
            <a:off x="4787801" y="6191090"/>
            <a:ext cx="449262" cy="179388"/>
          </a:xfrm>
          <a:prstGeom prst="rightArrow">
            <a:avLst>
              <a:gd name="adj1" fmla="val 50000"/>
              <a:gd name="adj2" fmla="val 62610"/>
            </a:avLst>
          </a:prstGeom>
          <a:solidFill>
            <a:srgbClr val="9A0000"/>
          </a:solidFill>
          <a:ln w="12700">
            <a:solidFill>
              <a:schemeClr val="tx1"/>
            </a:solidFill>
            <a:miter lim="800000"/>
            <a:headEnd/>
            <a:tailEnd/>
          </a:ln>
          <a:effectLst/>
          <a:extLst/>
        </p:spPr>
        <p:txBody>
          <a:bodyPr wrap="none" anchor="ctr"/>
          <a:lstStyle/>
          <a:p>
            <a:pPr>
              <a:defRPr/>
            </a:pPr>
            <a:endParaRPr lang="it-IT" sz="1700" b="0">
              <a:latin typeface="Calibri" pitchFamily="34" charset="0"/>
              <a:cs typeface="Calibri" pitchFamily="34" charset="0"/>
            </a:endParaRPr>
          </a:p>
        </p:txBody>
      </p:sp>
      <p:sp>
        <p:nvSpPr>
          <p:cNvPr id="35" name="AutoShape 16"/>
          <p:cNvSpPr>
            <a:spLocks noChangeArrowheads="1"/>
          </p:cNvSpPr>
          <p:nvPr/>
        </p:nvSpPr>
        <p:spPr bwMode="auto">
          <a:xfrm>
            <a:off x="4787801" y="6479122"/>
            <a:ext cx="449262" cy="179387"/>
          </a:xfrm>
          <a:prstGeom prst="rightArrow">
            <a:avLst>
              <a:gd name="adj1" fmla="val 50000"/>
              <a:gd name="adj2" fmla="val 62611"/>
            </a:avLst>
          </a:prstGeom>
          <a:solidFill>
            <a:srgbClr val="9A0000"/>
          </a:solidFill>
          <a:ln w="12700">
            <a:solidFill>
              <a:schemeClr val="tx1"/>
            </a:solidFill>
            <a:miter lim="800000"/>
            <a:headEnd/>
            <a:tailEnd/>
          </a:ln>
          <a:effectLst/>
          <a:extLst/>
        </p:spPr>
        <p:txBody>
          <a:bodyPr wrap="none" anchor="ctr"/>
          <a:lstStyle/>
          <a:p>
            <a:pPr>
              <a:defRPr/>
            </a:pPr>
            <a:endParaRPr lang="it-IT" sz="1700" b="0">
              <a:latin typeface="Calibri" pitchFamily="34" charset="0"/>
              <a:cs typeface="Calibri" pitchFamily="34" charset="0"/>
            </a:endParaRPr>
          </a:p>
        </p:txBody>
      </p:sp>
      <p:sp>
        <p:nvSpPr>
          <p:cNvPr id="36" name="AutoShape 17"/>
          <p:cNvSpPr>
            <a:spLocks noChangeArrowheads="1"/>
          </p:cNvSpPr>
          <p:nvPr/>
        </p:nvSpPr>
        <p:spPr bwMode="auto">
          <a:xfrm>
            <a:off x="4787801" y="5038962"/>
            <a:ext cx="449262" cy="179388"/>
          </a:xfrm>
          <a:prstGeom prst="rightArrow">
            <a:avLst>
              <a:gd name="adj1" fmla="val 50000"/>
              <a:gd name="adj2" fmla="val 62610"/>
            </a:avLst>
          </a:prstGeom>
          <a:solidFill>
            <a:srgbClr val="9A0000"/>
          </a:solidFill>
          <a:ln w="12700">
            <a:solidFill>
              <a:schemeClr val="tx1"/>
            </a:solidFill>
            <a:miter lim="800000"/>
            <a:headEnd/>
            <a:tailEnd/>
          </a:ln>
          <a:effectLst/>
          <a:extLst/>
        </p:spPr>
        <p:txBody>
          <a:bodyPr wrap="none" anchor="ctr"/>
          <a:lstStyle/>
          <a:p>
            <a:pPr>
              <a:defRPr/>
            </a:pPr>
            <a:endParaRPr lang="it-IT" sz="1700" b="0">
              <a:latin typeface="Calibri" pitchFamily="34" charset="0"/>
              <a:cs typeface="Calibri" pitchFamily="34" charset="0"/>
            </a:endParaRPr>
          </a:p>
        </p:txBody>
      </p:sp>
      <p:sp>
        <p:nvSpPr>
          <p:cNvPr id="37" name="AutoShape 18"/>
          <p:cNvSpPr>
            <a:spLocks noChangeArrowheads="1"/>
          </p:cNvSpPr>
          <p:nvPr/>
        </p:nvSpPr>
        <p:spPr bwMode="auto">
          <a:xfrm>
            <a:off x="4787801" y="5326994"/>
            <a:ext cx="449262" cy="179387"/>
          </a:xfrm>
          <a:prstGeom prst="rightArrow">
            <a:avLst>
              <a:gd name="adj1" fmla="val 50000"/>
              <a:gd name="adj2" fmla="val 62611"/>
            </a:avLst>
          </a:prstGeom>
          <a:solidFill>
            <a:srgbClr val="9A0000"/>
          </a:solidFill>
          <a:ln w="12700">
            <a:solidFill>
              <a:schemeClr val="tx1"/>
            </a:solidFill>
            <a:miter lim="800000"/>
            <a:headEnd/>
            <a:tailEnd/>
          </a:ln>
          <a:effectLst/>
          <a:extLst/>
        </p:spPr>
        <p:txBody>
          <a:bodyPr wrap="none" anchor="ctr"/>
          <a:lstStyle/>
          <a:p>
            <a:pPr>
              <a:defRPr/>
            </a:pPr>
            <a:endParaRPr lang="it-IT" sz="1700" b="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4" name="Rectangle 6"/>
          <p:cNvSpPr>
            <a:spLocks noChangeArrowheads="1"/>
          </p:cNvSpPr>
          <p:nvPr/>
        </p:nvSpPr>
        <p:spPr bwMode="auto">
          <a:xfrm>
            <a:off x="107504" y="1673164"/>
            <a:ext cx="8893051" cy="4909036"/>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defRPr/>
            </a:pPr>
            <a:r>
              <a:rPr lang="it-IT" sz="1700" b="0" dirty="0" smtClean="0">
                <a:latin typeface="Calibri" pitchFamily="34" charset="0"/>
                <a:cs typeface="Calibri" pitchFamily="34" charset="0"/>
              </a:rPr>
              <a:t>La </a:t>
            </a:r>
            <a:r>
              <a:rPr lang="it-IT" sz="1700" b="0" dirty="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nominale</a:t>
            </a:r>
            <a:r>
              <a:rPr lang="it-IT" sz="1700" b="0" dirty="0">
                <a:latin typeface="Calibri" pitchFamily="34" charset="0"/>
                <a:cs typeface="Calibri" pitchFamily="34" charset="0"/>
              </a:rPr>
              <a:t> rappresenta la forma più semplice di misurazione. </a:t>
            </a:r>
            <a:r>
              <a:rPr lang="it-IT" sz="1700" b="0" dirty="0" smtClean="0">
                <a:latin typeface="Calibri" pitchFamily="34" charset="0"/>
                <a:cs typeface="Calibri" pitchFamily="34" charset="0"/>
              </a:rPr>
              <a:t>Assegnare i </a:t>
            </a:r>
            <a:r>
              <a:rPr lang="it-IT" sz="1700" b="0" dirty="0">
                <a:latin typeface="Calibri" pitchFamily="34" charset="0"/>
                <a:cs typeface="Calibri" pitchFamily="34" charset="0"/>
              </a:rPr>
              <a:t>casi a gruppi </a:t>
            </a:r>
            <a:r>
              <a:rPr lang="it-IT" sz="1700" b="0" dirty="0" smtClean="0">
                <a:latin typeface="Calibri" pitchFamily="34" charset="0"/>
                <a:cs typeface="Calibri" pitchFamily="34" charset="0"/>
              </a:rPr>
              <a:t>(o a categorie) </a:t>
            </a:r>
            <a:r>
              <a:rPr lang="it-IT" sz="1700" b="0" dirty="0">
                <a:latin typeface="Calibri" pitchFamily="34" charset="0"/>
                <a:cs typeface="Calibri" pitchFamily="34" charset="0"/>
              </a:rPr>
              <a:t>senza attribuire ad essi alcun genere di informazione quantitativa </a:t>
            </a:r>
            <a:r>
              <a:rPr lang="it-IT" sz="1700" b="0" dirty="0" smtClean="0">
                <a:latin typeface="Calibri" pitchFamily="34" charset="0"/>
                <a:cs typeface="Calibri" pitchFamily="34" charset="0"/>
              </a:rPr>
              <a:t>o criterio </a:t>
            </a:r>
            <a:r>
              <a:rPr lang="it-IT" sz="1700" b="0" dirty="0">
                <a:latin typeface="Calibri" pitchFamily="34" charset="0"/>
                <a:cs typeface="Calibri" pitchFamily="34" charset="0"/>
              </a:rPr>
              <a:t>di </a:t>
            </a:r>
            <a:r>
              <a:rPr lang="it-IT" sz="1700" b="0" dirty="0" smtClean="0">
                <a:latin typeface="Calibri" pitchFamily="34" charset="0"/>
                <a:cs typeface="Calibri" pitchFamily="34" charset="0"/>
              </a:rPr>
              <a:t>ordine</a:t>
            </a:r>
            <a:endParaRPr lang="it-IT" sz="1700" b="0" dirty="0">
              <a:latin typeface="Calibri" pitchFamily="34" charset="0"/>
              <a:cs typeface="Calibri" pitchFamily="34" charset="0"/>
            </a:endParaRPr>
          </a:p>
          <a:p>
            <a:pPr>
              <a:defRPr/>
            </a:pPr>
            <a:endParaRPr lang="it-IT" sz="1700" b="0" dirty="0">
              <a:latin typeface="Calibri" pitchFamily="34" charset="0"/>
              <a:cs typeface="Calibri" pitchFamily="34" charset="0"/>
            </a:endParaRPr>
          </a:p>
          <a:p>
            <a:pPr>
              <a:defRPr/>
            </a:pPr>
            <a:r>
              <a:rPr lang="it-IT" sz="1700" b="0" dirty="0" smtClean="0">
                <a:latin typeface="Calibri" pitchFamily="34" charset="0"/>
                <a:cs typeface="Calibri" pitchFamily="34" charset="0"/>
              </a:rPr>
              <a:t>Un </a:t>
            </a:r>
            <a:r>
              <a:rPr lang="it-IT" sz="1700" b="0" dirty="0">
                <a:latin typeface="Calibri" pitchFamily="34" charset="0"/>
                <a:cs typeface="Calibri" pitchFamily="34" charset="0"/>
              </a:rPr>
              <a:t>carattere è misurabile </a:t>
            </a:r>
            <a:r>
              <a:rPr lang="it-IT" sz="1700" b="0" dirty="0" smtClean="0">
                <a:latin typeface="Calibri" pitchFamily="34" charset="0"/>
                <a:cs typeface="Calibri" pitchFamily="34" charset="0"/>
              </a:rPr>
              <a:t>su </a:t>
            </a:r>
            <a:r>
              <a:rPr lang="it-IT" sz="1700" b="0" dirty="0">
                <a:latin typeface="Calibri" pitchFamily="34" charset="0"/>
                <a:cs typeface="Calibri" pitchFamily="34" charset="0"/>
              </a:rPr>
              <a:t>scala nominale quando le osservazioni </a:t>
            </a:r>
            <a:r>
              <a:rPr lang="it-IT" sz="1700" b="0" dirty="0" smtClean="0">
                <a:latin typeface="Calibri" pitchFamily="34" charset="0"/>
                <a:cs typeface="Calibri" pitchFamily="34" charset="0"/>
              </a:rPr>
              <a:t>effettuate sulle </a:t>
            </a:r>
            <a:r>
              <a:rPr lang="it-IT" sz="1700" b="0" dirty="0">
                <a:latin typeface="Calibri" pitchFamily="34" charset="0"/>
                <a:cs typeface="Calibri" pitchFamily="34" charset="0"/>
              </a:rPr>
              <a:t>unità statistiche di un collettivo </a:t>
            </a:r>
            <a:r>
              <a:rPr lang="it-IT" sz="1700" b="0" dirty="0" smtClean="0">
                <a:latin typeface="Calibri" pitchFamily="34" charset="0"/>
                <a:cs typeface="Calibri" pitchFamily="34" charset="0"/>
              </a:rPr>
              <a:t>possono </a:t>
            </a:r>
            <a:r>
              <a:rPr lang="it-IT" sz="1700" b="0" dirty="0">
                <a:latin typeface="Calibri" pitchFamily="34" charset="0"/>
                <a:cs typeface="Calibri" pitchFamily="34" charset="0"/>
              </a:rPr>
              <a:t>essere poste in </a:t>
            </a:r>
            <a:r>
              <a:rPr lang="it-IT" sz="1700" i="1" dirty="0" smtClean="0">
                <a:latin typeface="Calibri" pitchFamily="34" charset="0"/>
                <a:cs typeface="Calibri" pitchFamily="34" charset="0"/>
              </a:rPr>
              <a:t>k</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categorie </a:t>
            </a:r>
            <a:r>
              <a:rPr lang="it-IT" sz="1700" b="0" dirty="0" smtClean="0">
                <a:latin typeface="Calibri" pitchFamily="34" charset="0"/>
                <a:cs typeface="Calibri" pitchFamily="34" charset="0"/>
              </a:rPr>
              <a:t>tali che:</a:t>
            </a:r>
            <a:endParaRPr lang="it-IT" sz="1700" b="0" dirty="0">
              <a:latin typeface="Calibri" pitchFamily="34" charset="0"/>
              <a:cs typeface="Calibri" pitchFamily="34" charset="0"/>
            </a:endParaRPr>
          </a:p>
          <a:p>
            <a:pPr>
              <a:defRPr/>
            </a:pPr>
            <a:endParaRPr lang="it-IT" sz="700" b="0" dirty="0">
              <a:latin typeface="Calibri" pitchFamily="34" charset="0"/>
              <a:cs typeface="Calibri" pitchFamily="34" charset="0"/>
            </a:endParaRPr>
          </a:p>
          <a:p>
            <a:pPr>
              <a:defRPr/>
            </a:pPr>
            <a:r>
              <a:rPr lang="it-IT" sz="1700" dirty="0">
                <a:solidFill>
                  <a:srgbClr val="9A0000"/>
                </a:solidFill>
                <a:latin typeface="Calibri" pitchFamily="34" charset="0"/>
                <a:cs typeface="Calibri" pitchFamily="34" charset="0"/>
              </a:rPr>
              <a:t>1)</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ogni categoria </a:t>
            </a:r>
            <a:r>
              <a:rPr lang="it-IT" sz="1700" b="0" dirty="0">
                <a:latin typeface="Calibri" pitchFamily="34" charset="0"/>
                <a:cs typeface="Calibri" pitchFamily="34" charset="0"/>
              </a:rPr>
              <a:t>è “non vuota</a:t>
            </a:r>
            <a:r>
              <a:rPr lang="it-IT" sz="1700" b="0" dirty="0" smtClean="0">
                <a:latin typeface="Calibri" pitchFamily="34" charset="0"/>
                <a:cs typeface="Calibri" pitchFamily="34" charset="0"/>
              </a:rPr>
              <a:t>”</a:t>
            </a:r>
            <a:endParaRPr lang="it-IT" sz="700" b="0" dirty="0">
              <a:latin typeface="Calibri" pitchFamily="34" charset="0"/>
              <a:cs typeface="Calibri" pitchFamily="34" charset="0"/>
            </a:endParaRPr>
          </a:p>
          <a:p>
            <a:pPr>
              <a:defRPr/>
            </a:pPr>
            <a:r>
              <a:rPr lang="it-IT" sz="1700" dirty="0">
                <a:solidFill>
                  <a:srgbClr val="9A0000"/>
                </a:solidFill>
                <a:latin typeface="Calibri" pitchFamily="34" charset="0"/>
                <a:cs typeface="Calibri" pitchFamily="34" charset="0"/>
              </a:rPr>
              <a:t>2)</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categorie </a:t>
            </a:r>
            <a:r>
              <a:rPr lang="it-IT" sz="1700" b="0" dirty="0">
                <a:latin typeface="Calibri" pitchFamily="34" charset="0"/>
                <a:cs typeface="Calibri" pitchFamily="34" charset="0"/>
              </a:rPr>
              <a:t>diverse sono </a:t>
            </a:r>
            <a:r>
              <a:rPr lang="it-IT" sz="1700" b="0" dirty="0" smtClean="0">
                <a:latin typeface="Calibri" pitchFamily="34" charset="0"/>
                <a:cs typeface="Calibri" pitchFamily="34" charset="0"/>
              </a:rPr>
              <a:t>disgiunte</a:t>
            </a:r>
            <a:endParaRPr lang="it-IT" sz="700" b="0" dirty="0">
              <a:latin typeface="Calibri" pitchFamily="34" charset="0"/>
              <a:cs typeface="Calibri" pitchFamily="34" charset="0"/>
            </a:endParaRPr>
          </a:p>
          <a:p>
            <a:pPr>
              <a:defRPr/>
            </a:pPr>
            <a:r>
              <a:rPr lang="it-IT" sz="1700" dirty="0">
                <a:solidFill>
                  <a:srgbClr val="9A0000"/>
                </a:solidFill>
                <a:latin typeface="Calibri" pitchFamily="34" charset="0"/>
                <a:cs typeface="Calibri" pitchFamily="34" charset="0"/>
              </a:rPr>
              <a:t>3)</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ogni </a:t>
            </a:r>
            <a:r>
              <a:rPr lang="it-IT" sz="1700" b="0" dirty="0">
                <a:latin typeface="Calibri" pitchFamily="34" charset="0"/>
                <a:cs typeface="Calibri" pitchFamily="34" charset="0"/>
              </a:rPr>
              <a:t>elemento del collettivo deve avere una sua </a:t>
            </a:r>
            <a:r>
              <a:rPr lang="it-IT" sz="1700" b="0" dirty="0" smtClean="0">
                <a:latin typeface="Calibri" pitchFamily="34" charset="0"/>
                <a:cs typeface="Calibri" pitchFamily="34" charset="0"/>
              </a:rPr>
              <a:t>collocazione</a:t>
            </a:r>
          </a:p>
          <a:p>
            <a:pPr>
              <a:defRPr/>
            </a:pPr>
            <a:endParaRPr lang="it-IT" sz="1700" b="0" dirty="0" smtClean="0">
              <a:latin typeface="Calibri" pitchFamily="34" charset="0"/>
              <a:cs typeface="Calibri" pitchFamily="34" charset="0"/>
            </a:endParaRPr>
          </a:p>
          <a:p>
            <a:pPr>
              <a:defRPr/>
            </a:pPr>
            <a:r>
              <a:rPr lang="it-IT" sz="1700" b="0" dirty="0" smtClean="0">
                <a:latin typeface="Calibri" pitchFamily="34" charset="0"/>
                <a:cs typeface="Calibri" pitchFamily="34" charset="0"/>
              </a:rPr>
              <a:t>Qualsiasi </a:t>
            </a:r>
            <a:r>
              <a:rPr lang="it-IT" sz="1700" b="0" dirty="0">
                <a:latin typeface="Calibri" pitchFamily="34" charset="0"/>
                <a:cs typeface="Calibri" pitchFamily="34" charset="0"/>
              </a:rPr>
              <a:t>operazione di classificazione </a:t>
            </a:r>
            <a:r>
              <a:rPr lang="it-IT" sz="1700" b="0" dirty="0" smtClean="0">
                <a:latin typeface="Calibri" pitchFamily="34" charset="0"/>
                <a:cs typeface="Calibri" pitchFamily="34" charset="0"/>
              </a:rPr>
              <a:t>origina </a:t>
            </a:r>
            <a:r>
              <a:rPr lang="it-IT" sz="1700" b="0" dirty="0">
                <a:latin typeface="Calibri" pitchFamily="34" charset="0"/>
                <a:cs typeface="Calibri" pitchFamily="34" charset="0"/>
              </a:rPr>
              <a:t>una scala </a:t>
            </a:r>
            <a:r>
              <a:rPr lang="it-IT" sz="1700" b="0" dirty="0" smtClean="0">
                <a:latin typeface="Calibri" pitchFamily="34" charset="0"/>
                <a:cs typeface="Calibri" pitchFamily="34" charset="0"/>
              </a:rPr>
              <a:t>nominale</a:t>
            </a:r>
          </a:p>
          <a:p>
            <a:pPr>
              <a:defRPr/>
            </a:pPr>
            <a:endParaRPr lang="it-IT" sz="1700" b="0" dirty="0">
              <a:latin typeface="Calibri" pitchFamily="34" charset="0"/>
              <a:cs typeface="Calibri" pitchFamily="34" charset="0"/>
            </a:endParaRPr>
          </a:p>
          <a:p>
            <a:pPr>
              <a:defRPr/>
            </a:pPr>
            <a:r>
              <a:rPr lang="it-IT" sz="1700" b="0" dirty="0">
                <a:latin typeface="Calibri" pitchFamily="34" charset="0"/>
                <a:cs typeface="Calibri" pitchFamily="34" charset="0"/>
              </a:rPr>
              <a:t>Quando si trasforma </a:t>
            </a:r>
            <a:r>
              <a:rPr lang="it-IT" sz="1700" b="0" dirty="0" smtClean="0">
                <a:latin typeface="Calibri" pitchFamily="34" charset="0"/>
                <a:cs typeface="Calibri" pitchFamily="34" charset="0"/>
              </a:rPr>
              <a:t>una </a:t>
            </a:r>
            <a:r>
              <a:rPr lang="it-IT" sz="1700" b="0" dirty="0">
                <a:latin typeface="Calibri" pitchFamily="34" charset="0"/>
                <a:cs typeface="Calibri" pitchFamily="34" charset="0"/>
              </a:rPr>
              <a:t>proprietà in </a:t>
            </a:r>
            <a:r>
              <a:rPr lang="it-IT" sz="1700" b="0" dirty="0" smtClean="0">
                <a:latin typeface="Calibri" pitchFamily="34" charset="0"/>
                <a:cs typeface="Calibri" pitchFamily="34" charset="0"/>
              </a:rPr>
              <a:t>variabile </a:t>
            </a:r>
            <a:r>
              <a:rPr lang="it-IT" sz="1700" b="0" dirty="0">
                <a:latin typeface="Calibri" pitchFamily="34" charset="0"/>
                <a:cs typeface="Calibri" pitchFamily="34" charset="0"/>
              </a:rPr>
              <a:t>ad ogni </a:t>
            </a:r>
            <a:r>
              <a:rPr lang="it-IT" sz="1700" b="0" dirty="0" smtClean="0">
                <a:latin typeface="Calibri" pitchFamily="34" charset="0"/>
                <a:cs typeface="Calibri" pitchFamily="34" charset="0"/>
              </a:rPr>
              <a:t>modalità </a:t>
            </a:r>
            <a:r>
              <a:rPr lang="it-IT" sz="1700" b="0" dirty="0">
                <a:latin typeface="Calibri" pitchFamily="34" charset="0"/>
                <a:cs typeface="Calibri" pitchFamily="34" charset="0"/>
              </a:rPr>
              <a:t>che rappresenta </a:t>
            </a:r>
            <a:r>
              <a:rPr lang="it-IT" sz="1700" b="0" dirty="0" smtClean="0">
                <a:latin typeface="Calibri" pitchFamily="34" charset="0"/>
                <a:cs typeface="Calibri" pitchFamily="34" charset="0"/>
              </a:rPr>
              <a:t>uno stato della proprietà </a:t>
            </a:r>
            <a:r>
              <a:rPr lang="it-IT" sz="1700" b="0" dirty="0">
                <a:latin typeface="Calibri" pitchFamily="34" charset="0"/>
                <a:cs typeface="Calibri" pitchFamily="34" charset="0"/>
              </a:rPr>
              <a:t>si assegna un valore numerico per </a:t>
            </a:r>
            <a:r>
              <a:rPr lang="it-IT" sz="1700" b="0" dirty="0" smtClean="0">
                <a:latin typeface="Calibri" pitchFamily="34" charset="0"/>
                <a:cs typeface="Calibri" pitchFamily="34" charset="0"/>
              </a:rPr>
              <a:t>catalogarla: le </a:t>
            </a:r>
            <a:r>
              <a:rPr lang="it-IT" sz="1700" b="0" dirty="0">
                <a:latin typeface="Calibri" pitchFamily="34" charset="0"/>
                <a:cs typeface="Calibri" pitchFamily="34" charset="0"/>
              </a:rPr>
              <a:t>etichette che si decide di attribuire ad ogni categoria sono del tutto </a:t>
            </a:r>
            <a:r>
              <a:rPr lang="it-IT" sz="1700" b="0" dirty="0" smtClean="0">
                <a:latin typeface="Calibri" pitchFamily="34" charset="0"/>
                <a:cs typeface="Calibri" pitchFamily="34" charset="0"/>
              </a:rPr>
              <a:t>arbitrarie</a:t>
            </a:r>
          </a:p>
          <a:p>
            <a:pPr>
              <a:defRPr/>
            </a:pPr>
            <a:endParaRPr lang="it-IT" sz="1700" b="0" dirty="0" smtClean="0">
              <a:latin typeface="Calibri" pitchFamily="34" charset="0"/>
              <a:cs typeface="Calibri" pitchFamily="34" charset="0"/>
            </a:endParaRPr>
          </a:p>
          <a:p>
            <a:pPr>
              <a:defRPr/>
            </a:pPr>
            <a:r>
              <a:rPr lang="it-IT" sz="1700" b="0" dirty="0" smtClean="0">
                <a:latin typeface="Calibri" pitchFamily="34" charset="0"/>
                <a:cs typeface="Calibri" pitchFamily="34" charset="0"/>
              </a:rPr>
              <a:t>Con </a:t>
            </a:r>
            <a:r>
              <a:rPr lang="it-IT" sz="1700" b="0" dirty="0">
                <a:latin typeface="Calibri" pitchFamily="34" charset="0"/>
                <a:cs typeface="Calibri" pitchFamily="34" charset="0"/>
              </a:rPr>
              <a:t>la scala nominale si misura </a:t>
            </a:r>
            <a:r>
              <a:rPr lang="it-IT" sz="1700" b="0" dirty="0" smtClean="0">
                <a:latin typeface="Calibri" pitchFamily="34" charset="0"/>
                <a:cs typeface="Calibri" pitchFamily="34" charset="0"/>
              </a:rPr>
              <a:t>solo se </a:t>
            </a:r>
            <a:r>
              <a:rPr lang="it-IT" sz="1700" b="0" dirty="0">
                <a:latin typeface="Calibri" pitchFamily="34" charset="0"/>
                <a:cs typeface="Calibri" pitchFamily="34" charset="0"/>
              </a:rPr>
              <a:t>gli oggetti possiedono o </a:t>
            </a:r>
            <a:r>
              <a:rPr lang="it-IT" sz="1700" b="0" dirty="0" smtClean="0">
                <a:latin typeface="Calibri" pitchFamily="34" charset="0"/>
                <a:cs typeface="Calibri" pitchFamily="34" charset="0"/>
              </a:rPr>
              <a:t>meno </a:t>
            </a:r>
            <a:r>
              <a:rPr lang="it-IT" sz="1700" b="0" dirty="0">
                <a:latin typeface="Calibri" pitchFamily="34" charset="0"/>
                <a:cs typeface="Calibri" pitchFamily="34" charset="0"/>
              </a:rPr>
              <a:t>una certa caratteristica 	relazione di “uguale” o “diverso” tra gli oggetti</a:t>
            </a:r>
          </a:p>
          <a:p>
            <a:pPr>
              <a:defRPr/>
            </a:pPr>
            <a:endParaRPr lang="it-IT" sz="1700" b="0" dirty="0">
              <a:latin typeface="Calibri" pitchFamily="34" charset="0"/>
              <a:cs typeface="Calibri" pitchFamily="34" charset="0"/>
            </a:endParaRPr>
          </a:p>
        </p:txBody>
      </p:sp>
      <p:sp>
        <p:nvSpPr>
          <p:cNvPr id="78857" name="AutoShape 9"/>
          <p:cNvSpPr>
            <a:spLocks noChangeArrowheads="1"/>
          </p:cNvSpPr>
          <p:nvPr/>
        </p:nvSpPr>
        <p:spPr bwMode="auto">
          <a:xfrm>
            <a:off x="539552" y="6020842"/>
            <a:ext cx="432000" cy="144462"/>
          </a:xfrm>
          <a:prstGeom prst="rightArrow">
            <a:avLst>
              <a:gd name="adj1" fmla="val 50000"/>
              <a:gd name="adj2" fmla="val 62088"/>
            </a:avLst>
          </a:prstGeom>
          <a:solidFill>
            <a:srgbClr val="9A0000"/>
          </a:solidFill>
          <a:ln w="12700">
            <a:solidFill>
              <a:schemeClr val="tx1"/>
            </a:solidFill>
            <a:miter lim="800000"/>
            <a:headEnd/>
            <a:tailEnd/>
          </a:ln>
          <a:effectLs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5" name="Rettangolo 1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CBDCA8D5-B35B-4BFD-9558-6D97D78CF2DA}"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Scale Nominali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2" name="Rectangle 6"/>
          <p:cNvSpPr>
            <a:spLocks noChangeArrowheads="1"/>
          </p:cNvSpPr>
          <p:nvPr/>
        </p:nvSpPr>
        <p:spPr bwMode="auto">
          <a:xfrm>
            <a:off x="107504" y="1733902"/>
            <a:ext cx="8893051" cy="4909036"/>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spcBef>
                <a:spcPts val="0"/>
              </a:spcBef>
              <a:defRPr/>
            </a:pPr>
            <a:r>
              <a:rPr lang="it-IT" sz="1700" b="0" dirty="0">
                <a:latin typeface="Calibri" pitchFamily="34" charset="0"/>
                <a:cs typeface="Calibri" pitchFamily="34" charset="0"/>
              </a:rPr>
              <a:t>In una </a:t>
            </a:r>
            <a:r>
              <a:rPr lang="it-IT" sz="1700" b="0" dirty="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ordinale</a:t>
            </a:r>
            <a:r>
              <a:rPr lang="it-IT" sz="1700" b="0" dirty="0">
                <a:latin typeface="Calibri" pitchFamily="34" charset="0"/>
                <a:cs typeface="Calibri" pitchFamily="34" charset="0"/>
              </a:rPr>
              <a:t> le modalità del carattere sono definite da attributi ordinabili in una sequenza non arbitraria, oggettivamente accertabile (ES.: voti, punteggi, indice di gradimento, e così via)</a:t>
            </a:r>
            <a:endParaRPr lang="it-IT" sz="1700" b="0" dirty="0" smtClean="0">
              <a:latin typeface="Calibri" pitchFamily="34" charset="0"/>
              <a:cs typeface="Calibri" pitchFamily="34" charset="0"/>
            </a:endParaRPr>
          </a:p>
          <a:p>
            <a:pPr>
              <a:spcBef>
                <a:spcPts val="0"/>
              </a:spcBef>
              <a:defRPr/>
            </a:pPr>
            <a:endParaRPr lang="it-IT" sz="700" b="0" dirty="0" smtClean="0">
              <a:latin typeface="Calibri" pitchFamily="34" charset="0"/>
              <a:cs typeface="Calibri" pitchFamily="34" charset="0"/>
            </a:endParaRPr>
          </a:p>
          <a:p>
            <a:pPr>
              <a:spcBef>
                <a:spcPts val="0"/>
              </a:spcBef>
              <a:defRPr/>
            </a:pPr>
            <a:r>
              <a:rPr lang="it-IT" sz="1700" b="0" dirty="0" smtClean="0">
                <a:latin typeface="Calibri" pitchFamily="34" charset="0"/>
                <a:cs typeface="Calibri" pitchFamily="34" charset="0"/>
              </a:rPr>
              <a:t>È </a:t>
            </a:r>
            <a:r>
              <a:rPr lang="it-IT" sz="1700" b="0" dirty="0">
                <a:latin typeface="Calibri" pitchFamily="34" charset="0"/>
                <a:cs typeface="Calibri" pitchFamily="34" charset="0"/>
              </a:rPr>
              <a:t>il livello più basso di misurazione quantitativa: è possibile distinguere gruppi diversi in relazione al possesso di una caratteristica, in una certa misura, senza però quantificarla</a:t>
            </a:r>
          </a:p>
          <a:p>
            <a:pPr>
              <a:spcBef>
                <a:spcPts val="0"/>
              </a:spcBef>
              <a:defRPr/>
            </a:pPr>
            <a:endParaRPr lang="it-IT" sz="1700" b="0" dirty="0" smtClean="0">
              <a:latin typeface="Calibri" pitchFamily="34" charset="0"/>
              <a:cs typeface="Calibri" pitchFamily="34" charset="0"/>
            </a:endParaRPr>
          </a:p>
          <a:p>
            <a:pPr>
              <a:spcBef>
                <a:spcPts val="0"/>
              </a:spcBef>
              <a:defRPr/>
            </a:pPr>
            <a:r>
              <a:rPr lang="it-IT" sz="1700" b="0" dirty="0" smtClean="0">
                <a:latin typeface="Calibri" pitchFamily="34" charset="0"/>
                <a:cs typeface="Calibri" pitchFamily="34" charset="0"/>
              </a:rPr>
              <a:t>La </a:t>
            </a:r>
            <a:r>
              <a:rPr lang="it-IT" sz="1700" b="0" dirty="0">
                <a:latin typeface="Calibri" pitchFamily="34" charset="0"/>
                <a:cs typeface="Calibri" pitchFamily="34" charset="0"/>
              </a:rPr>
              <a:t>misura su scale ordinali implica che</a:t>
            </a:r>
            <a:r>
              <a:rPr lang="it-IT" sz="1700" b="0" dirty="0" smtClean="0">
                <a:latin typeface="Calibri" pitchFamily="34" charset="0"/>
                <a:cs typeface="Calibri" pitchFamily="34" charset="0"/>
              </a:rPr>
              <a:t>:</a:t>
            </a:r>
          </a:p>
          <a:p>
            <a:pPr>
              <a:spcBef>
                <a:spcPts val="0"/>
              </a:spcBef>
              <a:defRPr/>
            </a:pPr>
            <a:endParaRPr lang="it-IT" sz="700" b="0" dirty="0">
              <a:latin typeface="Calibri" pitchFamily="34" charset="0"/>
              <a:cs typeface="Calibri" pitchFamily="34" charset="0"/>
            </a:endParaRPr>
          </a:p>
          <a:p>
            <a:pPr>
              <a:spcBef>
                <a:spcPts val="0"/>
              </a:spcBef>
              <a:defRPr/>
            </a:pPr>
            <a:r>
              <a:rPr lang="it-IT" sz="1700" dirty="0">
                <a:solidFill>
                  <a:srgbClr val="9A0000"/>
                </a:solidFill>
                <a:latin typeface="Calibri" pitchFamily="34" charset="0"/>
                <a:cs typeface="Calibri" pitchFamily="34" charset="0"/>
              </a:rPr>
              <a:t>1)</a:t>
            </a:r>
            <a:r>
              <a:rPr lang="it-IT" sz="1700" b="0" dirty="0">
                <a:latin typeface="Calibri" pitchFamily="34" charset="0"/>
                <a:cs typeface="Calibri" pitchFamily="34" charset="0"/>
              </a:rPr>
              <a:t> le categorie sono esclusive ed </a:t>
            </a:r>
            <a:r>
              <a:rPr lang="it-IT" sz="1700" b="0" dirty="0" smtClean="0">
                <a:latin typeface="Calibri" pitchFamily="34" charset="0"/>
                <a:cs typeface="Calibri" pitchFamily="34" charset="0"/>
              </a:rPr>
              <a:t>esaustive (come nelle scale nominali)</a:t>
            </a:r>
            <a:endParaRPr lang="it-IT" sz="1700" b="0" dirty="0">
              <a:latin typeface="Calibri" pitchFamily="34" charset="0"/>
              <a:cs typeface="Calibri" pitchFamily="34" charset="0"/>
            </a:endParaRPr>
          </a:p>
          <a:p>
            <a:pPr>
              <a:spcBef>
                <a:spcPts val="0"/>
              </a:spcBef>
              <a:defRPr/>
            </a:pPr>
            <a:r>
              <a:rPr lang="it-IT" sz="1700" dirty="0">
                <a:solidFill>
                  <a:srgbClr val="9A0000"/>
                </a:solidFill>
                <a:latin typeface="Calibri" pitchFamily="34" charset="0"/>
                <a:cs typeface="Calibri" pitchFamily="34" charset="0"/>
              </a:rPr>
              <a:t>2)</a:t>
            </a:r>
            <a:r>
              <a:rPr lang="it-IT" sz="1700" b="0" dirty="0">
                <a:latin typeface="Calibri" pitchFamily="34" charset="0"/>
                <a:cs typeface="Calibri" pitchFamily="34" charset="0"/>
              </a:rPr>
              <a:t> il gruppo di elementi è ordinato</a:t>
            </a:r>
          </a:p>
          <a:p>
            <a:pPr>
              <a:spcBef>
                <a:spcPts val="0"/>
              </a:spcBef>
              <a:defRPr/>
            </a:pPr>
            <a:r>
              <a:rPr lang="it-IT" sz="1700" dirty="0">
                <a:solidFill>
                  <a:srgbClr val="9A0000"/>
                </a:solidFill>
                <a:latin typeface="Calibri" pitchFamily="34" charset="0"/>
                <a:cs typeface="Calibri" pitchFamily="34" charset="0"/>
              </a:rPr>
              <a:t>3)</a:t>
            </a:r>
            <a:r>
              <a:rPr lang="it-IT" sz="1700" b="0" dirty="0">
                <a:latin typeface="Calibri" pitchFamily="34" charset="0"/>
                <a:cs typeface="Calibri" pitchFamily="34" charset="0"/>
              </a:rPr>
              <a:t> il valore di ciascun gruppo non fornisce alcuna indicazione circa il grado di attributo posseduto</a:t>
            </a:r>
          </a:p>
          <a:p>
            <a:pPr>
              <a:spcBef>
                <a:spcPts val="0"/>
              </a:spcBef>
              <a:defRPr/>
            </a:pPr>
            <a:endParaRPr lang="it-IT" sz="1700" b="0" dirty="0" smtClean="0">
              <a:latin typeface="Calibri" pitchFamily="34" charset="0"/>
              <a:cs typeface="Calibri" pitchFamily="34" charset="0"/>
            </a:endParaRPr>
          </a:p>
          <a:p>
            <a:pPr>
              <a:spcBef>
                <a:spcPts val="0"/>
              </a:spcBef>
              <a:defRPr/>
            </a:pPr>
            <a:r>
              <a:rPr lang="it-IT" sz="1700" b="0" dirty="0">
                <a:latin typeface="Calibri" pitchFamily="34" charset="0"/>
                <a:cs typeface="Calibri" pitchFamily="34" charset="0"/>
              </a:rPr>
              <a:t>I numeri associati alle categorie esprimono la relazione d'ordine ma non dicono nulla sulla distanza tra le categorie e non corrispondono alla quantità della proprietà </a:t>
            </a:r>
            <a:r>
              <a:rPr lang="it-IT" sz="1700" b="0" dirty="0" smtClean="0">
                <a:latin typeface="Calibri" pitchFamily="34" charset="0"/>
                <a:cs typeface="Calibri" pitchFamily="34" charset="0"/>
              </a:rPr>
              <a:t>misurata</a:t>
            </a:r>
          </a:p>
          <a:p>
            <a:pPr>
              <a:spcBef>
                <a:spcPts val="0"/>
              </a:spcBef>
              <a:defRPr/>
            </a:pPr>
            <a:endParaRPr lang="it-IT" sz="1700" b="0" dirty="0">
              <a:latin typeface="Calibri" pitchFamily="34" charset="0"/>
              <a:cs typeface="Calibri" pitchFamily="34" charset="0"/>
            </a:endParaRPr>
          </a:p>
          <a:p>
            <a:pPr>
              <a:spcBef>
                <a:spcPts val="0"/>
              </a:spcBef>
              <a:defRPr/>
            </a:pPr>
            <a:r>
              <a:rPr lang="it-IT" sz="1700" b="0" dirty="0" smtClean="0">
                <a:latin typeface="Calibri" pitchFamily="34" charset="0"/>
                <a:cs typeface="Calibri" pitchFamily="34" charset="0"/>
              </a:rPr>
              <a:t>Al </a:t>
            </a:r>
            <a:r>
              <a:rPr lang="it-IT" sz="1700" b="0" dirty="0">
                <a:latin typeface="Calibri" pitchFamily="34" charset="0"/>
                <a:cs typeface="Calibri" pitchFamily="34" charset="0"/>
              </a:rPr>
              <a:t>livello di scala ordinale è possibile </a:t>
            </a:r>
            <a:r>
              <a:rPr lang="it-IT" sz="1700" b="0" dirty="0" smtClean="0">
                <a:latin typeface="Calibri" pitchFamily="34" charset="0"/>
                <a:cs typeface="Calibri" pitchFamily="34" charset="0"/>
              </a:rPr>
              <a:t>dire che </a:t>
            </a:r>
            <a:r>
              <a:rPr lang="it-IT" sz="1700" b="0" dirty="0">
                <a:latin typeface="Calibri" pitchFamily="34" charset="0"/>
                <a:cs typeface="Calibri" pitchFamily="34" charset="0"/>
              </a:rPr>
              <a:t>un caso che in una graduatoria ha una posizione </a:t>
            </a:r>
            <a:r>
              <a:rPr lang="it-IT" sz="1700" i="1" dirty="0" smtClean="0">
                <a:latin typeface="Calibri" pitchFamily="34" charset="0"/>
                <a:cs typeface="Calibri" pitchFamily="34" charset="0"/>
              </a:rPr>
              <a:t>r</a:t>
            </a:r>
            <a:r>
              <a:rPr lang="it-IT" sz="1700" b="0" dirty="0" smtClean="0">
                <a:latin typeface="Calibri" pitchFamily="34" charset="0"/>
                <a:cs typeface="Calibri" pitchFamily="34" charset="0"/>
              </a:rPr>
              <a:t> (</a:t>
            </a:r>
            <a:r>
              <a:rPr lang="it-IT" sz="1700" i="1" dirty="0" smtClean="0">
                <a:latin typeface="Calibri" pitchFamily="34" charset="0"/>
                <a:cs typeface="Calibri" pitchFamily="34" charset="0"/>
              </a:rPr>
              <a:t>rango</a:t>
            </a:r>
            <a:r>
              <a:rPr lang="it-IT" sz="1700" b="0" dirty="0" smtClean="0">
                <a:latin typeface="Calibri" pitchFamily="34" charset="0"/>
                <a:cs typeface="Calibri" pitchFamily="34" charset="0"/>
              </a:rPr>
              <a:t>) ha </a:t>
            </a:r>
            <a:r>
              <a:rPr lang="it-IT" sz="1700" b="0" dirty="0">
                <a:latin typeface="Calibri" pitchFamily="34" charset="0"/>
                <a:cs typeface="Calibri" pitchFamily="34" charset="0"/>
              </a:rPr>
              <a:t>un </a:t>
            </a:r>
            <a:r>
              <a:rPr lang="it-IT" sz="1700" b="0" dirty="0" smtClean="0">
                <a:latin typeface="Calibri" pitchFamily="34" charset="0"/>
                <a:cs typeface="Calibri" pitchFamily="34" charset="0"/>
              </a:rPr>
              <a:t>"valore</a:t>
            </a:r>
            <a:r>
              <a:rPr lang="it-IT" sz="1700" b="0" dirty="0">
                <a:latin typeface="Calibri" pitchFamily="34" charset="0"/>
                <a:cs typeface="Calibri" pitchFamily="34" charset="0"/>
              </a:rPr>
              <a:t>"</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più elevato rispetto ad </a:t>
            </a:r>
            <a:r>
              <a:rPr lang="it-IT" sz="1700" b="0" dirty="0" smtClean="0">
                <a:latin typeface="Calibri" pitchFamily="34" charset="0"/>
                <a:cs typeface="Calibri" pitchFamily="34" charset="0"/>
              </a:rPr>
              <a:t>un caso </a:t>
            </a:r>
            <a:r>
              <a:rPr lang="it-IT" sz="1700" b="0" dirty="0">
                <a:latin typeface="Calibri" pitchFamily="34" charset="0"/>
                <a:cs typeface="Calibri" pitchFamily="34" charset="0"/>
              </a:rPr>
              <a:t>in posizione </a:t>
            </a:r>
            <a:r>
              <a:rPr lang="it-IT" sz="1700" i="1" dirty="0">
                <a:latin typeface="Calibri" pitchFamily="34" charset="0"/>
                <a:cs typeface="Calibri" pitchFamily="34" charset="0"/>
              </a:rPr>
              <a:t>r </a:t>
            </a:r>
            <a:r>
              <a:rPr lang="it-IT" sz="1700" i="1" dirty="0" smtClean="0">
                <a:latin typeface="Calibri" pitchFamily="34" charset="0"/>
                <a:cs typeface="Calibri" pitchFamily="34" charset="0"/>
              </a:rPr>
              <a:t>– 1</a:t>
            </a:r>
            <a:r>
              <a:rPr lang="it-IT" sz="1700" b="0" dirty="0" smtClean="0">
                <a:latin typeface="Calibri" pitchFamily="34" charset="0"/>
                <a:cs typeface="Calibri" pitchFamily="34" charset="0"/>
              </a:rPr>
              <a:t>, e </a:t>
            </a:r>
            <a:r>
              <a:rPr lang="it-IT" sz="1700" b="0" dirty="0">
                <a:latin typeface="Calibri" pitchFamily="34" charset="0"/>
                <a:cs typeface="Calibri" pitchFamily="34" charset="0"/>
              </a:rPr>
              <a:t>che </a:t>
            </a:r>
            <a:r>
              <a:rPr lang="it-IT" sz="1700" b="0" dirty="0" smtClean="0">
                <a:latin typeface="Calibri" pitchFamily="34" charset="0"/>
                <a:cs typeface="Calibri" pitchFamily="34" charset="0"/>
              </a:rPr>
              <a:t>quest'ultimo lo ha più </a:t>
            </a:r>
            <a:r>
              <a:rPr lang="it-IT" sz="1700" b="0" dirty="0">
                <a:latin typeface="Calibri" pitchFamily="34" charset="0"/>
                <a:cs typeface="Calibri" pitchFamily="34" charset="0"/>
              </a:rPr>
              <a:t>elevato rispetto ad </a:t>
            </a:r>
            <a:r>
              <a:rPr lang="it-IT" sz="1700" b="0" dirty="0" smtClean="0">
                <a:latin typeface="Calibri" pitchFamily="34" charset="0"/>
                <a:cs typeface="Calibri" pitchFamily="34" charset="0"/>
              </a:rPr>
              <a:t>un caso </a:t>
            </a:r>
            <a:r>
              <a:rPr lang="it-IT" sz="1700" b="0" dirty="0">
                <a:latin typeface="Calibri" pitchFamily="34" charset="0"/>
                <a:cs typeface="Calibri" pitchFamily="34" charset="0"/>
              </a:rPr>
              <a:t>in posizione </a:t>
            </a:r>
            <a:r>
              <a:rPr lang="it-IT" sz="1700" i="1" dirty="0" smtClean="0">
                <a:latin typeface="Calibri" pitchFamily="34" charset="0"/>
                <a:cs typeface="Calibri" pitchFamily="34" charset="0"/>
              </a:rPr>
              <a:t>r – 2</a:t>
            </a:r>
            <a:r>
              <a:rPr lang="it-IT" sz="1700" b="0" dirty="0" smtClean="0">
                <a:latin typeface="Calibri" pitchFamily="34" charset="0"/>
                <a:cs typeface="Calibri" pitchFamily="34" charset="0"/>
              </a:rPr>
              <a:t>: non si può </a:t>
            </a:r>
            <a:r>
              <a:rPr lang="it-IT" sz="1700" b="0" dirty="0">
                <a:latin typeface="Calibri" pitchFamily="34" charset="0"/>
                <a:cs typeface="Calibri" pitchFamily="34" charset="0"/>
              </a:rPr>
              <a:t>quantificare </a:t>
            </a:r>
            <a:r>
              <a:rPr lang="it-IT" sz="1700" b="0" dirty="0" smtClean="0">
                <a:latin typeface="Calibri" pitchFamily="34" charset="0"/>
                <a:cs typeface="Calibri" pitchFamily="34" charset="0"/>
              </a:rPr>
              <a:t>la </a:t>
            </a:r>
            <a:r>
              <a:rPr lang="it-IT" sz="1700" b="0" dirty="0">
                <a:latin typeface="Calibri" pitchFamily="34" charset="0"/>
                <a:cs typeface="Calibri" pitchFamily="34" charset="0"/>
              </a:rPr>
              <a:t>distanza tra </a:t>
            </a:r>
            <a:r>
              <a:rPr lang="it-IT" sz="1700" i="1" dirty="0" smtClean="0">
                <a:latin typeface="Calibri" pitchFamily="34" charset="0"/>
                <a:cs typeface="Calibri" pitchFamily="34" charset="0"/>
              </a:rPr>
              <a:t>r</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e </a:t>
            </a:r>
            <a:r>
              <a:rPr lang="it-IT" sz="1700" i="1" dirty="0" smtClean="0">
                <a:latin typeface="Calibri" pitchFamily="34" charset="0"/>
                <a:cs typeface="Calibri" pitchFamily="34" charset="0"/>
              </a:rPr>
              <a:t>r – 1</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e non è possibile dire se tra </a:t>
            </a:r>
            <a:r>
              <a:rPr lang="it-IT" sz="1700" i="1" dirty="0">
                <a:latin typeface="Calibri" pitchFamily="34" charset="0"/>
                <a:cs typeface="Calibri" pitchFamily="34" charset="0"/>
              </a:rPr>
              <a:t>r</a:t>
            </a:r>
            <a:r>
              <a:rPr lang="it-IT" sz="1700" b="0" dirty="0">
                <a:latin typeface="Calibri" pitchFamily="34" charset="0"/>
                <a:cs typeface="Calibri" pitchFamily="34" charset="0"/>
              </a:rPr>
              <a:t> e </a:t>
            </a:r>
            <a:r>
              <a:rPr lang="it-IT" sz="1700" i="1" dirty="0" smtClean="0">
                <a:latin typeface="Calibri" pitchFamily="34" charset="0"/>
                <a:cs typeface="Calibri" pitchFamily="34" charset="0"/>
              </a:rPr>
              <a:t>r – 1</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da un </a:t>
            </a:r>
            <a:r>
              <a:rPr lang="it-IT" sz="1700" b="0" dirty="0" smtClean="0">
                <a:latin typeface="Calibri" pitchFamily="34" charset="0"/>
                <a:cs typeface="Calibri" pitchFamily="34" charset="0"/>
              </a:rPr>
              <a:t>lato </a:t>
            </a:r>
            <a:r>
              <a:rPr lang="it-IT" sz="1700" b="0" dirty="0">
                <a:latin typeface="Calibri" pitchFamily="34" charset="0"/>
                <a:cs typeface="Calibri" pitchFamily="34" charset="0"/>
              </a:rPr>
              <a:t>ed </a:t>
            </a:r>
            <a:r>
              <a:rPr lang="it-IT" sz="1700" i="1" dirty="0" smtClean="0">
                <a:latin typeface="Calibri" pitchFamily="34" charset="0"/>
                <a:cs typeface="Calibri" pitchFamily="34" charset="0"/>
              </a:rPr>
              <a:t>r – 1</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e </a:t>
            </a:r>
            <a:r>
              <a:rPr lang="it-IT" sz="1700" i="1" dirty="0" smtClean="0">
                <a:latin typeface="Calibri" pitchFamily="34" charset="0"/>
                <a:cs typeface="Calibri" pitchFamily="34" charset="0"/>
              </a:rPr>
              <a:t>r – 2</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dall'altro vi sia la stessa </a:t>
            </a:r>
            <a:r>
              <a:rPr lang="it-IT" sz="1700" b="0" dirty="0" smtClean="0">
                <a:latin typeface="Calibri" pitchFamily="34" charset="0"/>
                <a:cs typeface="Calibri" pitchFamily="34" charset="0"/>
              </a:rPr>
              <a:t>distanza</a:t>
            </a:r>
          </a:p>
        </p:txBody>
      </p:sp>
      <p:sp>
        <p:nvSpPr>
          <p:cNvPr id="13" name="Rettangolo 12"/>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5"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E8B07F7E-41E2-4A57-A8C7-4326844EE796}"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3</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Scale Ordinali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arrotondato 1"/>
          <p:cNvSpPr/>
          <p:nvPr/>
        </p:nvSpPr>
        <p:spPr bwMode="auto">
          <a:xfrm>
            <a:off x="1763688" y="6105788"/>
            <a:ext cx="4752528" cy="504056"/>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82950" name="Rectangle 6"/>
          <p:cNvSpPr>
            <a:spLocks noChangeArrowheads="1"/>
          </p:cNvSpPr>
          <p:nvPr/>
        </p:nvSpPr>
        <p:spPr bwMode="auto">
          <a:xfrm>
            <a:off x="107504" y="1556792"/>
            <a:ext cx="9001000" cy="5170646"/>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spcBef>
                <a:spcPts val="0"/>
              </a:spcBef>
              <a:defRPr/>
            </a:pPr>
            <a:r>
              <a:rPr lang="it-IT" sz="1700" b="0" dirty="0">
                <a:latin typeface="Calibri" pitchFamily="34" charset="0"/>
                <a:cs typeface="Calibri" pitchFamily="34" charset="0"/>
              </a:rPr>
              <a:t>La </a:t>
            </a:r>
            <a:r>
              <a:rPr lang="it-IT" sz="1700" b="0" dirty="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ad intervalli</a:t>
            </a:r>
            <a:r>
              <a:rPr lang="it-IT" sz="1700" b="0" dirty="0">
                <a:latin typeface="Calibri" pitchFamily="34" charset="0"/>
                <a:cs typeface="Calibri" pitchFamily="34" charset="0"/>
              </a:rPr>
              <a:t> misura quei sistemi empirici </a:t>
            </a:r>
            <a:r>
              <a:rPr lang="it-IT" sz="1700" b="0" dirty="0" smtClean="0">
                <a:latin typeface="Calibri" pitchFamily="34" charset="0"/>
                <a:cs typeface="Calibri" pitchFamily="34" charset="0"/>
              </a:rPr>
              <a:t>che </a:t>
            </a:r>
            <a:r>
              <a:rPr lang="it-IT" sz="1700" b="0" dirty="0">
                <a:latin typeface="Calibri" pitchFamily="34" charset="0"/>
                <a:cs typeface="Calibri" pitchFamily="34" charset="0"/>
              </a:rPr>
              <a:t>oltre a possedere le caratteristiche </a:t>
            </a:r>
            <a:r>
              <a:rPr lang="it-IT" sz="1700" b="0" dirty="0" smtClean="0">
                <a:latin typeface="Calibri" pitchFamily="34" charset="0"/>
                <a:cs typeface="Calibri" pitchFamily="34" charset="0"/>
              </a:rPr>
              <a:t>delle altre scale (simmetria, transitività, ordinabilità) </a:t>
            </a:r>
            <a:r>
              <a:rPr lang="it-IT" sz="1700" b="0" dirty="0">
                <a:latin typeface="Calibri" pitchFamily="34" charset="0"/>
                <a:cs typeface="Calibri" pitchFamily="34" charset="0"/>
              </a:rPr>
              <a:t>consentono di definire degli intervalli costanti e uniformi tra le intensità della proprietà </a:t>
            </a:r>
            <a:r>
              <a:rPr lang="it-IT" sz="1700" b="0" dirty="0" smtClean="0">
                <a:latin typeface="Calibri" pitchFamily="34" charset="0"/>
                <a:cs typeface="Calibri" pitchFamily="34" charset="0"/>
              </a:rPr>
              <a:t>misurata: l’ampiezza dell’intervallo è l’</a:t>
            </a:r>
            <a:r>
              <a:rPr lang="it-IT" sz="1700" i="1" dirty="0" smtClean="0">
                <a:latin typeface="Calibri" pitchFamily="34" charset="0"/>
                <a:cs typeface="Calibri" pitchFamily="34" charset="0"/>
              </a:rPr>
              <a:t>unità </a:t>
            </a:r>
            <a:r>
              <a:rPr lang="it-IT" sz="1700" i="1" dirty="0">
                <a:latin typeface="Calibri" pitchFamily="34" charset="0"/>
                <a:cs typeface="Calibri" pitchFamily="34" charset="0"/>
              </a:rPr>
              <a:t>di </a:t>
            </a:r>
            <a:r>
              <a:rPr lang="it-IT" sz="1700" i="1" dirty="0" smtClean="0">
                <a:latin typeface="Calibri" pitchFamily="34" charset="0"/>
                <a:cs typeface="Calibri" pitchFamily="34" charset="0"/>
              </a:rPr>
              <a:t>misura</a:t>
            </a:r>
            <a:endParaRPr lang="it-IT" sz="1700" b="0" i="1"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r>
              <a:rPr lang="it-IT" sz="1700" b="0" dirty="0">
                <a:latin typeface="Calibri" pitchFamily="34" charset="0"/>
                <a:cs typeface="Calibri" pitchFamily="34" charset="0"/>
              </a:rPr>
              <a:t>La misura a livello di intervalli implica</a:t>
            </a:r>
            <a:r>
              <a:rPr lang="it-IT" sz="1700" b="0" dirty="0" smtClean="0">
                <a:latin typeface="Calibri" pitchFamily="34" charset="0"/>
                <a:cs typeface="Calibri" pitchFamily="34" charset="0"/>
              </a:rPr>
              <a:t>:</a:t>
            </a:r>
          </a:p>
          <a:p>
            <a:pPr>
              <a:spcBef>
                <a:spcPts val="0"/>
              </a:spcBef>
              <a:defRPr/>
            </a:pPr>
            <a:endParaRPr lang="it-IT" sz="700" b="0" dirty="0">
              <a:latin typeface="Calibri" pitchFamily="34" charset="0"/>
              <a:cs typeface="Calibri" pitchFamily="34" charset="0"/>
            </a:endParaRPr>
          </a:p>
          <a:p>
            <a:pPr>
              <a:spcBef>
                <a:spcPts val="0"/>
              </a:spcBef>
              <a:defRPr/>
            </a:pPr>
            <a:r>
              <a:rPr lang="it-IT" sz="1700" dirty="0">
                <a:solidFill>
                  <a:srgbClr val="9A0000"/>
                </a:solidFill>
                <a:latin typeface="Calibri" pitchFamily="34" charset="0"/>
                <a:cs typeface="Calibri" pitchFamily="34" charset="0"/>
              </a:rPr>
              <a:t>1)</a:t>
            </a:r>
            <a:r>
              <a:rPr lang="it-IT" sz="1700" b="0" dirty="0">
                <a:latin typeface="Calibri" pitchFamily="34" charset="0"/>
                <a:cs typeface="Calibri" pitchFamily="34" charset="0"/>
              </a:rPr>
              <a:t> la conoscenza dell'ordine degli elementi</a:t>
            </a:r>
          </a:p>
          <a:p>
            <a:pPr>
              <a:spcBef>
                <a:spcPts val="0"/>
              </a:spcBef>
              <a:defRPr/>
            </a:pPr>
            <a:r>
              <a:rPr lang="it-IT" sz="1700" dirty="0">
                <a:solidFill>
                  <a:srgbClr val="9A0000"/>
                </a:solidFill>
                <a:latin typeface="Calibri" pitchFamily="34" charset="0"/>
                <a:cs typeface="Calibri" pitchFamily="34" charset="0"/>
              </a:rPr>
              <a:t>2)</a:t>
            </a:r>
            <a:r>
              <a:rPr lang="it-IT" sz="1700" b="0" dirty="0">
                <a:latin typeface="Calibri" pitchFamily="34" charset="0"/>
                <a:cs typeface="Calibri" pitchFamily="34" charset="0"/>
              </a:rPr>
              <a:t> la conoscenza delle differenze (distanze) tra le diverse misure</a:t>
            </a:r>
          </a:p>
          <a:p>
            <a:pPr>
              <a:spcBef>
                <a:spcPts val="0"/>
              </a:spcBef>
              <a:defRPr/>
            </a:pPr>
            <a:endParaRPr lang="it-IT" sz="1700" b="0" dirty="0">
              <a:latin typeface="Calibri" pitchFamily="34" charset="0"/>
              <a:cs typeface="Calibri" pitchFamily="34" charset="0"/>
            </a:endParaRPr>
          </a:p>
          <a:p>
            <a:pPr>
              <a:spcBef>
                <a:spcPts val="0"/>
              </a:spcBef>
              <a:defRPr/>
            </a:pPr>
            <a:r>
              <a:rPr lang="it-IT" sz="1700" b="0" dirty="0">
                <a:latin typeface="Calibri" pitchFamily="34" charset="0"/>
                <a:cs typeface="Calibri" pitchFamily="34" charset="0"/>
              </a:rPr>
              <a:t>La differenza </a:t>
            </a:r>
            <a:r>
              <a:rPr lang="it-IT" sz="1700" b="0" dirty="0" smtClean="0">
                <a:latin typeface="Calibri" pitchFamily="34" charset="0"/>
                <a:cs typeface="Calibri" pitchFamily="34" charset="0"/>
              </a:rPr>
              <a:t>di </a:t>
            </a:r>
            <a:r>
              <a:rPr lang="it-IT" sz="1700" b="0" dirty="0">
                <a:latin typeface="Calibri" pitchFamily="34" charset="0"/>
                <a:cs typeface="Calibri" pitchFamily="34" charset="0"/>
              </a:rPr>
              <a:t>livello </a:t>
            </a:r>
            <a:r>
              <a:rPr lang="it-IT" sz="1700" b="0" dirty="0" smtClean="0">
                <a:latin typeface="Calibri" pitchFamily="34" charset="0"/>
                <a:cs typeface="Calibri" pitchFamily="34" charset="0"/>
              </a:rPr>
              <a:t>tra </a:t>
            </a:r>
            <a:r>
              <a:rPr lang="it-IT" sz="1700" b="0" dirty="0">
                <a:latin typeface="Calibri" pitchFamily="34" charset="0"/>
                <a:cs typeface="Calibri" pitchFamily="34" charset="0"/>
              </a:rPr>
              <a:t>scala ordinale e ad intervalli consiste nel fatto che con </a:t>
            </a:r>
            <a:r>
              <a:rPr lang="it-IT" sz="1700" b="0" dirty="0" smtClean="0">
                <a:latin typeface="Calibri" pitchFamily="34" charset="0"/>
                <a:cs typeface="Calibri" pitchFamily="34" charset="0"/>
              </a:rPr>
              <a:t>quest’ultima non solo se </a:t>
            </a:r>
            <a:r>
              <a:rPr lang="it-IT" sz="1700" b="0" dirty="0">
                <a:latin typeface="Calibri" pitchFamily="34" charset="0"/>
                <a:cs typeface="Calibri" pitchFamily="34" charset="0"/>
              </a:rPr>
              <a:t>sulla base di quella </a:t>
            </a:r>
            <a:r>
              <a:rPr lang="it-IT" sz="1700" b="0" dirty="0" smtClean="0">
                <a:latin typeface="Calibri" pitchFamily="34" charset="0"/>
                <a:cs typeface="Calibri" pitchFamily="34" charset="0"/>
              </a:rPr>
              <a:t>variabile un caso </a:t>
            </a:r>
            <a:r>
              <a:rPr lang="it-IT" sz="1700" b="0" dirty="0">
                <a:latin typeface="Calibri" pitchFamily="34" charset="0"/>
                <a:cs typeface="Calibri" pitchFamily="34" charset="0"/>
              </a:rPr>
              <a:t>si colloca più in alto rispetto ad </a:t>
            </a:r>
            <a:r>
              <a:rPr lang="it-IT" sz="1700" b="0" dirty="0" smtClean="0">
                <a:latin typeface="Calibri" pitchFamily="34" charset="0"/>
                <a:cs typeface="Calibri" pitchFamily="34" charset="0"/>
              </a:rPr>
              <a:t>un altro, </a:t>
            </a:r>
            <a:r>
              <a:rPr lang="it-IT" sz="1700" b="0" dirty="0">
                <a:latin typeface="Calibri" pitchFamily="34" charset="0"/>
                <a:cs typeface="Calibri" pitchFamily="34" charset="0"/>
              </a:rPr>
              <a:t>ma anche "di quante unità di misura più in alto" si </a:t>
            </a:r>
            <a:r>
              <a:rPr lang="it-IT" sz="1700" b="0" dirty="0" smtClean="0">
                <a:latin typeface="Calibri" pitchFamily="34" charset="0"/>
                <a:cs typeface="Calibri" pitchFamily="34" charset="0"/>
              </a:rPr>
              <a:t>colloca</a:t>
            </a:r>
            <a:endParaRPr lang="it-IT" sz="1700" b="0"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r>
              <a:rPr lang="it-IT" sz="1700" b="0" dirty="0">
                <a:latin typeface="Calibri" pitchFamily="34" charset="0"/>
                <a:cs typeface="Calibri" pitchFamily="34" charset="0"/>
              </a:rPr>
              <a:t>Nella scala ad intervalli la posizione dello zero è arbitraria, non corrisponde </a:t>
            </a:r>
            <a:r>
              <a:rPr lang="it-IT" sz="1700" b="0" dirty="0" smtClean="0">
                <a:latin typeface="Calibri" pitchFamily="34" charset="0"/>
                <a:cs typeface="Calibri" pitchFamily="34" charset="0"/>
              </a:rPr>
              <a:t>cioè all'intensità </a:t>
            </a:r>
            <a:r>
              <a:rPr lang="it-IT" sz="1700" b="0" dirty="0">
                <a:latin typeface="Calibri" pitchFamily="34" charset="0"/>
                <a:cs typeface="Calibri" pitchFamily="34" charset="0"/>
              </a:rPr>
              <a:t>nulla della proprietà misurata e cambia nel passare da una scala ad </a:t>
            </a:r>
            <a:r>
              <a:rPr lang="it-IT" sz="1700" b="0" dirty="0" smtClean="0">
                <a:latin typeface="Calibri" pitchFamily="34" charset="0"/>
                <a:cs typeface="Calibri" pitchFamily="34" charset="0"/>
              </a:rPr>
              <a:t>un’altra</a:t>
            </a:r>
            <a:endParaRPr lang="it-IT" sz="1700" b="0" dirty="0">
              <a:latin typeface="Calibri" pitchFamily="34" charset="0"/>
              <a:cs typeface="Calibri" pitchFamily="34" charset="0"/>
            </a:endParaRPr>
          </a:p>
          <a:p>
            <a:pPr>
              <a:spcBef>
                <a:spcPts val="0"/>
              </a:spcBef>
              <a:defRPr/>
            </a:pPr>
            <a:endParaRPr lang="it-IT" sz="700" b="0" dirty="0">
              <a:latin typeface="Calibri" pitchFamily="34" charset="0"/>
              <a:cs typeface="Calibri" pitchFamily="34" charset="0"/>
            </a:endParaRPr>
          </a:p>
          <a:p>
            <a:pPr>
              <a:spcBef>
                <a:spcPts val="0"/>
              </a:spcBef>
              <a:defRPr/>
            </a:pPr>
            <a:r>
              <a:rPr lang="it-IT" sz="1700" b="0" dirty="0" smtClean="0">
                <a:latin typeface="Calibri" pitchFamily="34" charset="0"/>
                <a:cs typeface="Calibri" pitchFamily="34" charset="0"/>
              </a:rPr>
              <a:t>Non </a:t>
            </a:r>
            <a:r>
              <a:rPr lang="it-IT" sz="1700" b="0" dirty="0">
                <a:latin typeface="Calibri" pitchFamily="34" charset="0"/>
                <a:cs typeface="Calibri" pitchFamily="34" charset="0"/>
              </a:rPr>
              <a:t>è possibile dire </a:t>
            </a:r>
            <a:r>
              <a:rPr lang="it-IT" sz="1700" b="0" dirty="0" smtClean="0">
                <a:latin typeface="Calibri" pitchFamily="34" charset="0"/>
                <a:cs typeface="Calibri" pitchFamily="34" charset="0"/>
              </a:rPr>
              <a:t>se </a:t>
            </a:r>
            <a:r>
              <a:rPr lang="it-IT" sz="1700" b="0" dirty="0">
                <a:latin typeface="Calibri" pitchFamily="34" charset="0"/>
                <a:cs typeface="Calibri" pitchFamily="34" charset="0"/>
              </a:rPr>
              <a:t>un valore </a:t>
            </a:r>
            <a:r>
              <a:rPr lang="it-IT" sz="1700" b="0" dirty="0" smtClean="0">
                <a:latin typeface="Calibri" pitchFamily="34" charset="0"/>
                <a:cs typeface="Calibri" pitchFamily="34" charset="0"/>
              </a:rPr>
              <a:t>è </a:t>
            </a:r>
            <a:r>
              <a:rPr lang="it-IT" sz="1700" b="0" dirty="0">
                <a:latin typeface="Calibri" pitchFamily="34" charset="0"/>
                <a:cs typeface="Calibri" pitchFamily="34" charset="0"/>
              </a:rPr>
              <a:t>in relazione di multiplo o di rapporto rispetto </a:t>
            </a:r>
            <a:r>
              <a:rPr lang="it-IT" sz="1700" b="0" dirty="0" smtClean="0">
                <a:latin typeface="Calibri" pitchFamily="34" charset="0"/>
                <a:cs typeface="Calibri" pitchFamily="34" charset="0"/>
              </a:rPr>
              <a:t>ad </a:t>
            </a:r>
            <a:r>
              <a:rPr lang="it-IT" sz="1700" b="0" dirty="0">
                <a:latin typeface="Calibri" pitchFamily="34" charset="0"/>
                <a:cs typeface="Calibri" pitchFamily="34" charset="0"/>
              </a:rPr>
              <a:t>un altro, </a:t>
            </a:r>
            <a:r>
              <a:rPr lang="it-IT" sz="1700" b="0" dirty="0" smtClean="0">
                <a:latin typeface="Calibri" pitchFamily="34" charset="0"/>
                <a:cs typeface="Calibri" pitchFamily="34" charset="0"/>
              </a:rPr>
              <a:t>cioè </a:t>
            </a:r>
            <a:r>
              <a:rPr lang="it-IT" sz="1700" b="0" dirty="0">
                <a:latin typeface="Calibri" pitchFamily="34" charset="0"/>
                <a:cs typeface="Calibri" pitchFamily="34" charset="0"/>
              </a:rPr>
              <a:t>stabilire </a:t>
            </a:r>
            <a:r>
              <a:rPr lang="it-IT" sz="1700" b="0" dirty="0" smtClean="0">
                <a:latin typeface="Calibri" pitchFamily="34" charset="0"/>
                <a:cs typeface="Calibri" pitchFamily="34" charset="0"/>
              </a:rPr>
              <a:t>rapporti </a:t>
            </a:r>
            <a:r>
              <a:rPr lang="it-IT" sz="1700" b="0" dirty="0">
                <a:latin typeface="Calibri" pitchFamily="34" charset="0"/>
                <a:cs typeface="Calibri" pitchFamily="34" charset="0"/>
              </a:rPr>
              <a:t>diretti tra le misure </a:t>
            </a:r>
            <a:r>
              <a:rPr lang="it-IT" sz="1700" b="0" dirty="0" smtClean="0">
                <a:latin typeface="Calibri" pitchFamily="34" charset="0"/>
                <a:cs typeface="Calibri" pitchFamily="34" charset="0"/>
              </a:rPr>
              <a:t>ottenute</a:t>
            </a:r>
          </a:p>
          <a:p>
            <a:pPr>
              <a:spcBef>
                <a:spcPts val="0"/>
              </a:spcBef>
              <a:defRPr/>
            </a:pPr>
            <a:endParaRPr lang="it-IT" sz="1700" b="0" dirty="0">
              <a:latin typeface="Calibri" pitchFamily="34" charset="0"/>
              <a:cs typeface="Calibri" pitchFamily="34" charset="0"/>
            </a:endParaRPr>
          </a:p>
          <a:p>
            <a:pPr>
              <a:spcBef>
                <a:spcPts val="0"/>
              </a:spcBef>
              <a:defRPr/>
            </a:pPr>
            <a:r>
              <a:rPr lang="it-IT" sz="1700" b="0" dirty="0" smtClean="0">
                <a:latin typeface="Calibri" pitchFamily="34" charset="0"/>
                <a:cs typeface="Calibri" pitchFamily="34" charset="0"/>
              </a:rPr>
              <a:t>		ES.: Temperatura in °C e in °F	( °F = 1,8°C + 32 )</a:t>
            </a:r>
          </a:p>
        </p:txBody>
      </p:sp>
      <p:sp>
        <p:nvSpPr>
          <p:cNvPr id="12" name="Rettangolo 11"/>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4"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00600D70-7AF8-4D65-B11F-1B0B4C82C9E1}"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4</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Scale ad intervalli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arrotondato 1"/>
          <p:cNvSpPr/>
          <p:nvPr/>
        </p:nvSpPr>
        <p:spPr bwMode="auto">
          <a:xfrm>
            <a:off x="1907704" y="5445224"/>
            <a:ext cx="5184576" cy="1152128"/>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84998" name="Rectangle 6"/>
          <p:cNvSpPr>
            <a:spLocks noChangeArrowheads="1"/>
          </p:cNvSpPr>
          <p:nvPr/>
        </p:nvSpPr>
        <p:spPr bwMode="auto">
          <a:xfrm>
            <a:off x="180000" y="1628800"/>
            <a:ext cx="8856496" cy="501675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defRPr/>
            </a:pPr>
            <a:r>
              <a:rPr lang="it-IT" sz="1700" b="0" dirty="0">
                <a:latin typeface="Calibri" pitchFamily="34" charset="0"/>
                <a:cs typeface="Calibri" pitchFamily="34" charset="0"/>
              </a:rPr>
              <a:t>Con </a:t>
            </a:r>
            <a:r>
              <a:rPr lang="it-IT" sz="1700" b="0" dirty="0" smtClean="0">
                <a:latin typeface="Calibri" pitchFamily="34" charset="0"/>
                <a:cs typeface="Calibri" pitchFamily="34" charset="0"/>
              </a:rPr>
              <a:t>le </a:t>
            </a:r>
            <a:r>
              <a:rPr lang="it-IT" sz="1700" b="0" dirty="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a:t>
            </a:r>
            <a:r>
              <a:rPr lang="it-IT" sz="1700" b="0" dirty="0" smtClean="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a </a:t>
            </a:r>
            <a:r>
              <a:rPr lang="it-IT" sz="1700" b="0" dirty="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rapporti</a:t>
            </a:r>
            <a:r>
              <a:rPr lang="it-IT" sz="1700" b="0" dirty="0">
                <a:latin typeface="Calibri" pitchFamily="34" charset="0"/>
                <a:cs typeface="Calibri" pitchFamily="34" charset="0"/>
              </a:rPr>
              <a:t> si raggiunge il livello di misura più </a:t>
            </a:r>
            <a:r>
              <a:rPr lang="it-IT" sz="1700" b="0" dirty="0" smtClean="0">
                <a:latin typeface="Calibri" pitchFamily="34" charset="0"/>
                <a:cs typeface="Calibri" pitchFamily="34" charset="0"/>
              </a:rPr>
              <a:t>alto. Sono </a:t>
            </a:r>
            <a:r>
              <a:rPr lang="it-IT" sz="1700" b="0" dirty="0">
                <a:latin typeface="Calibri" pitchFamily="34" charset="0"/>
                <a:cs typeface="Calibri" pitchFamily="34" charset="0"/>
              </a:rPr>
              <a:t>possibili tutte le operazioni aritmetiche sui valori della </a:t>
            </a:r>
            <a:r>
              <a:rPr lang="it-IT" sz="1700" b="0" dirty="0" smtClean="0">
                <a:latin typeface="Calibri" pitchFamily="34" charset="0"/>
                <a:cs typeface="Calibri" pitchFamily="34" charset="0"/>
              </a:rPr>
              <a:t>scala ed è </a:t>
            </a:r>
            <a:r>
              <a:rPr lang="it-IT" sz="1700" b="0" dirty="0">
                <a:latin typeface="Calibri" pitchFamily="34" charset="0"/>
                <a:cs typeface="Calibri" pitchFamily="34" charset="0"/>
              </a:rPr>
              <a:t>corretto calcolare sia la differenza </a:t>
            </a:r>
            <a:r>
              <a:rPr lang="it-IT" sz="1700" b="0" dirty="0" smtClean="0">
                <a:latin typeface="Calibri" pitchFamily="34" charset="0"/>
                <a:cs typeface="Calibri" pitchFamily="34" charset="0"/>
              </a:rPr>
              <a:t>sia </a:t>
            </a:r>
            <a:r>
              <a:rPr lang="it-IT" sz="1700" b="0" dirty="0">
                <a:latin typeface="Calibri" pitchFamily="34" charset="0"/>
                <a:cs typeface="Calibri" pitchFamily="34" charset="0"/>
              </a:rPr>
              <a:t>il rapporto tra due valori </a:t>
            </a:r>
            <a:r>
              <a:rPr lang="it-IT" sz="1700" b="0" dirty="0" smtClean="0">
                <a:latin typeface="Calibri" pitchFamily="34" charset="0"/>
                <a:cs typeface="Calibri" pitchFamily="34" charset="0"/>
              </a:rPr>
              <a:t>osservati</a:t>
            </a:r>
            <a:endParaRPr lang="it-IT" sz="1700" b="0" dirty="0">
              <a:latin typeface="Calibri" pitchFamily="34" charset="0"/>
              <a:cs typeface="Calibri" pitchFamily="34" charset="0"/>
            </a:endParaRPr>
          </a:p>
          <a:p>
            <a:pPr>
              <a:defRPr/>
            </a:pPr>
            <a:endParaRPr lang="it-IT" sz="1700" b="0" dirty="0" smtClean="0">
              <a:latin typeface="Calibri" pitchFamily="34" charset="0"/>
              <a:cs typeface="Calibri" pitchFamily="34" charset="0"/>
            </a:endParaRPr>
          </a:p>
          <a:p>
            <a:pPr>
              <a:defRPr/>
            </a:pPr>
            <a:r>
              <a:rPr lang="it-IT" sz="1700" b="0" dirty="0">
                <a:latin typeface="Calibri" pitchFamily="34" charset="0"/>
                <a:cs typeface="Calibri" pitchFamily="34" charset="0"/>
              </a:rPr>
              <a:t>La misura a livello di rapporti implica:</a:t>
            </a:r>
          </a:p>
          <a:p>
            <a:pPr>
              <a:defRPr/>
            </a:pPr>
            <a:endParaRPr lang="it-IT" sz="700" b="0" dirty="0">
              <a:latin typeface="Calibri" pitchFamily="34" charset="0"/>
              <a:cs typeface="Calibri" pitchFamily="34" charset="0"/>
            </a:endParaRPr>
          </a:p>
          <a:p>
            <a:pPr>
              <a:defRPr/>
            </a:pPr>
            <a:r>
              <a:rPr lang="it-IT" sz="1700" dirty="0">
                <a:solidFill>
                  <a:srgbClr val="9A0000"/>
                </a:solidFill>
                <a:latin typeface="Calibri" pitchFamily="34" charset="0"/>
                <a:cs typeface="Calibri" pitchFamily="34" charset="0"/>
              </a:rPr>
              <a:t>1)</a:t>
            </a:r>
            <a:r>
              <a:rPr lang="it-IT" sz="1700" b="0" dirty="0">
                <a:latin typeface="Calibri" pitchFamily="34" charset="0"/>
                <a:cs typeface="Calibri" pitchFamily="34" charset="0"/>
              </a:rPr>
              <a:t> la conoscenza dell'ordine degli elementi, in base alla quantità di attributo posseduto</a:t>
            </a:r>
          </a:p>
          <a:p>
            <a:pPr>
              <a:defRPr/>
            </a:pPr>
            <a:r>
              <a:rPr lang="it-IT" sz="1700" dirty="0">
                <a:solidFill>
                  <a:srgbClr val="9A0000"/>
                </a:solidFill>
                <a:latin typeface="Calibri" pitchFamily="34" charset="0"/>
                <a:cs typeface="Calibri" pitchFamily="34" charset="0"/>
              </a:rPr>
              <a:t>2)</a:t>
            </a:r>
            <a:r>
              <a:rPr lang="it-IT" sz="1700" b="0" dirty="0">
                <a:latin typeface="Calibri" pitchFamily="34" charset="0"/>
                <a:cs typeface="Calibri" pitchFamily="34" charset="0"/>
              </a:rPr>
              <a:t> la conoscenza delle differenze tra le quantità di attributo posseduto</a:t>
            </a:r>
          </a:p>
          <a:p>
            <a:pPr>
              <a:defRPr/>
            </a:pPr>
            <a:r>
              <a:rPr lang="it-IT" sz="1700" dirty="0">
                <a:solidFill>
                  <a:srgbClr val="9A0000"/>
                </a:solidFill>
                <a:latin typeface="Calibri" pitchFamily="34" charset="0"/>
                <a:cs typeface="Calibri" pitchFamily="34" charset="0"/>
              </a:rPr>
              <a:t>3)</a:t>
            </a:r>
            <a:r>
              <a:rPr lang="it-IT" sz="1700" b="0" dirty="0">
                <a:latin typeface="Calibri" pitchFamily="34" charset="0"/>
                <a:cs typeface="Calibri" pitchFamily="34" charset="0"/>
              </a:rPr>
              <a:t> la conoscenza della distanza tra i valori e l’origine</a:t>
            </a:r>
          </a:p>
          <a:p>
            <a:pPr>
              <a:defRPr/>
            </a:pPr>
            <a:endParaRPr lang="it-IT" sz="1700" b="0" dirty="0" smtClean="0">
              <a:latin typeface="Calibri" pitchFamily="34" charset="0"/>
              <a:cs typeface="Calibri" pitchFamily="34" charset="0"/>
            </a:endParaRPr>
          </a:p>
          <a:p>
            <a:pPr>
              <a:defRPr/>
            </a:pPr>
            <a:r>
              <a:rPr lang="it-IT" sz="1700" b="0" dirty="0">
                <a:latin typeface="Calibri" pitchFamily="34" charset="0"/>
                <a:cs typeface="Calibri" pitchFamily="34" charset="0"/>
              </a:rPr>
              <a:t>Nella scala a rapporti equivalenti </a:t>
            </a:r>
            <a:r>
              <a:rPr lang="it-IT" sz="1700" b="0" dirty="0" smtClean="0">
                <a:latin typeface="Calibri" pitchFamily="34" charset="0"/>
                <a:cs typeface="Calibri" pitchFamily="34" charset="0"/>
              </a:rPr>
              <a:t>l’origine </a:t>
            </a:r>
            <a:r>
              <a:rPr lang="it-IT" sz="1700" b="0" dirty="0">
                <a:latin typeface="Calibri" pitchFamily="34" charset="0"/>
                <a:cs typeface="Calibri" pitchFamily="34" charset="0"/>
              </a:rPr>
              <a:t>non è arbitraria </a:t>
            </a:r>
            <a:r>
              <a:rPr lang="it-IT" sz="1700" b="0" dirty="0" smtClean="0">
                <a:latin typeface="Calibri" pitchFamily="34" charset="0"/>
                <a:cs typeface="Calibri" pitchFamily="34" charset="0"/>
              </a:rPr>
              <a:t>ma corrisponde </a:t>
            </a:r>
            <a:r>
              <a:rPr lang="it-IT" sz="1700" b="0" dirty="0">
                <a:latin typeface="Calibri" pitchFamily="34" charset="0"/>
                <a:cs typeface="Calibri" pitchFamily="34" charset="0"/>
              </a:rPr>
              <a:t>all'elemento dotato di intensità nulla rispetto alla proprietà </a:t>
            </a:r>
            <a:r>
              <a:rPr lang="it-IT" sz="1700" b="0" dirty="0" smtClean="0">
                <a:latin typeface="Calibri" pitchFamily="34" charset="0"/>
                <a:cs typeface="Calibri" pitchFamily="34" charset="0"/>
              </a:rPr>
              <a:t>misurata (zero assoluto)</a:t>
            </a:r>
          </a:p>
          <a:p>
            <a:pPr>
              <a:defRPr/>
            </a:pPr>
            <a:endParaRPr lang="it-IT" sz="700" b="0" dirty="0">
              <a:latin typeface="Calibri" pitchFamily="34" charset="0"/>
              <a:cs typeface="Calibri" pitchFamily="34" charset="0"/>
            </a:endParaRPr>
          </a:p>
          <a:p>
            <a:pPr>
              <a:defRPr/>
            </a:pPr>
            <a:r>
              <a:rPr lang="it-IT" sz="1700" b="0" dirty="0" smtClean="0">
                <a:latin typeface="Calibri" pitchFamily="34" charset="0"/>
                <a:cs typeface="Calibri" pitchFamily="34" charset="0"/>
              </a:rPr>
              <a:t>L'unica </a:t>
            </a:r>
            <a:r>
              <a:rPr lang="it-IT" sz="1700" b="0" dirty="0">
                <a:latin typeface="Calibri" pitchFamily="34" charset="0"/>
                <a:cs typeface="Calibri" pitchFamily="34" charset="0"/>
              </a:rPr>
              <a:t>arbitrarietà riguarda l'unità di misura che si </a:t>
            </a:r>
            <a:r>
              <a:rPr lang="it-IT" sz="1700" b="0" dirty="0" smtClean="0">
                <a:latin typeface="Calibri" pitchFamily="34" charset="0"/>
                <a:cs typeface="Calibri" pitchFamily="34" charset="0"/>
              </a:rPr>
              <a:t>utilizza ma lo </a:t>
            </a:r>
            <a:r>
              <a:rPr lang="it-IT" sz="1700" b="0" dirty="0">
                <a:latin typeface="Calibri" pitchFamily="34" charset="0"/>
                <a:cs typeface="Calibri" pitchFamily="34" charset="0"/>
              </a:rPr>
              <a:t>zero indicherà sempre l'intensità nulla della proprietà </a:t>
            </a:r>
            <a:r>
              <a:rPr lang="it-IT" sz="1700" b="0" dirty="0" smtClean="0">
                <a:latin typeface="Calibri" pitchFamily="34" charset="0"/>
                <a:cs typeface="Calibri" pitchFamily="34" charset="0"/>
              </a:rPr>
              <a:t>considerata</a:t>
            </a:r>
          </a:p>
          <a:p>
            <a:pPr>
              <a:defRPr/>
            </a:pPr>
            <a:endParaRPr lang="it-IT" sz="1700" b="0" dirty="0">
              <a:latin typeface="Calibri" pitchFamily="34" charset="0"/>
              <a:cs typeface="Calibri" pitchFamily="34" charset="0"/>
            </a:endParaRPr>
          </a:p>
          <a:p>
            <a:pPr>
              <a:defRPr/>
            </a:pPr>
            <a:r>
              <a:rPr lang="it-IT" sz="1700" b="0" dirty="0">
                <a:latin typeface="Calibri" pitchFamily="34" charset="0"/>
                <a:cs typeface="Calibri" pitchFamily="34" charset="0"/>
              </a:rPr>
              <a:t>	</a:t>
            </a:r>
            <a:r>
              <a:rPr lang="it-IT" sz="1700" b="0" dirty="0" smtClean="0">
                <a:latin typeface="Calibri" pitchFamily="34" charset="0"/>
                <a:cs typeface="Calibri" pitchFamily="34" charset="0"/>
              </a:rPr>
              <a:t>	ES.: per </a:t>
            </a:r>
            <a:r>
              <a:rPr lang="it-IT" sz="1700" b="0" dirty="0">
                <a:latin typeface="Calibri" pitchFamily="34" charset="0"/>
                <a:cs typeface="Calibri" pitchFamily="34" charset="0"/>
              </a:rPr>
              <a:t>misurare </a:t>
            </a:r>
            <a:r>
              <a:rPr lang="it-IT" sz="1700" b="0" dirty="0" smtClean="0">
                <a:latin typeface="Calibri" pitchFamily="34" charset="0"/>
                <a:cs typeface="Calibri" pitchFamily="34" charset="0"/>
              </a:rPr>
              <a:t>in </a:t>
            </a:r>
            <a:r>
              <a:rPr lang="it-IT" sz="1700" b="0" dirty="0">
                <a:latin typeface="Calibri" pitchFamily="34" charset="0"/>
                <a:cs typeface="Calibri" pitchFamily="34" charset="0"/>
              </a:rPr>
              <a:t>centimetri </a:t>
            </a:r>
            <a:r>
              <a:rPr lang="it-IT" sz="1700" b="0" dirty="0" smtClean="0">
                <a:latin typeface="Calibri" pitchFamily="34" charset="0"/>
                <a:cs typeface="Calibri" pitchFamily="34" charset="0"/>
              </a:rPr>
              <a:t>o </a:t>
            </a:r>
            <a:r>
              <a:rPr lang="it-IT" sz="1700" b="0" dirty="0">
                <a:latin typeface="Calibri" pitchFamily="34" charset="0"/>
                <a:cs typeface="Calibri" pitchFamily="34" charset="0"/>
              </a:rPr>
              <a:t>in pollici si </a:t>
            </a:r>
            <a:r>
              <a:rPr lang="it-IT" sz="1700" b="0" dirty="0" smtClean="0">
                <a:latin typeface="Calibri" pitchFamily="34" charset="0"/>
                <a:cs typeface="Calibri" pitchFamily="34" charset="0"/>
              </a:rPr>
              <a:t>assegnerà</a:t>
            </a:r>
          </a:p>
          <a:p>
            <a:pPr>
              <a:defRPr/>
            </a:pPr>
            <a:r>
              <a:rPr lang="it-IT" sz="1700" b="0" dirty="0">
                <a:latin typeface="Calibri" pitchFamily="34" charset="0"/>
                <a:cs typeface="Calibri" pitchFamily="34" charset="0"/>
              </a:rPr>
              <a:t>	</a:t>
            </a:r>
            <a:r>
              <a:rPr lang="it-IT" sz="1700" b="0" dirty="0" smtClean="0">
                <a:latin typeface="Calibri" pitchFamily="34" charset="0"/>
                <a:cs typeface="Calibri" pitchFamily="34" charset="0"/>
              </a:rPr>
              <a:t>	       un </a:t>
            </a:r>
            <a:r>
              <a:rPr lang="it-IT" sz="1700" b="0" dirty="0">
                <a:latin typeface="Calibri" pitchFamily="34" charset="0"/>
                <a:cs typeface="Calibri" pitchFamily="34" charset="0"/>
              </a:rPr>
              <a:t>valore </a:t>
            </a:r>
            <a:r>
              <a:rPr lang="it-IT" sz="1700" b="0" dirty="0" smtClean="0">
                <a:latin typeface="Calibri" pitchFamily="34" charset="0"/>
                <a:cs typeface="Calibri" pitchFamily="34" charset="0"/>
              </a:rPr>
              <a:t>di distanza pari a zero a tutti gli elementi</a:t>
            </a:r>
          </a:p>
          <a:p>
            <a:pPr>
              <a:defRPr/>
            </a:pPr>
            <a:r>
              <a:rPr lang="it-IT" sz="1700" b="0" dirty="0">
                <a:latin typeface="Calibri" pitchFamily="34" charset="0"/>
                <a:cs typeface="Calibri" pitchFamily="34" charset="0"/>
              </a:rPr>
              <a:t>	</a:t>
            </a:r>
            <a:r>
              <a:rPr lang="it-IT" sz="1700" b="0" dirty="0" smtClean="0">
                <a:latin typeface="Calibri" pitchFamily="34" charset="0"/>
                <a:cs typeface="Calibri" pitchFamily="34" charset="0"/>
              </a:rPr>
              <a:t>	       collocati nell'origine: la misurazione dipenderà solo</a:t>
            </a:r>
          </a:p>
          <a:p>
            <a:pPr>
              <a:defRPr/>
            </a:pPr>
            <a:r>
              <a:rPr lang="it-IT" sz="1700" b="0" dirty="0">
                <a:latin typeface="Calibri" pitchFamily="34" charset="0"/>
                <a:cs typeface="Calibri" pitchFamily="34" charset="0"/>
              </a:rPr>
              <a:t>	</a:t>
            </a:r>
            <a:r>
              <a:rPr lang="it-IT" sz="1700" b="0" dirty="0" smtClean="0">
                <a:latin typeface="Calibri" pitchFamily="34" charset="0"/>
                <a:cs typeface="Calibri" pitchFamily="34" charset="0"/>
              </a:rPr>
              <a:t>	       dall’unità </a:t>
            </a:r>
            <a:r>
              <a:rPr lang="it-IT" sz="1700" b="0" dirty="0">
                <a:latin typeface="Calibri" pitchFamily="34" charset="0"/>
                <a:cs typeface="Calibri" pitchFamily="34" charset="0"/>
              </a:rPr>
              <a:t>di misura </a:t>
            </a:r>
            <a:r>
              <a:rPr lang="it-IT" sz="1700" b="0" dirty="0" smtClean="0">
                <a:latin typeface="Calibri" pitchFamily="34" charset="0"/>
                <a:cs typeface="Calibri" pitchFamily="34" charset="0"/>
              </a:rPr>
              <a:t>scelta</a:t>
            </a:r>
            <a:endParaRPr lang="it-IT" sz="1700" b="0" dirty="0">
              <a:latin typeface="Calibri" pitchFamily="34" charset="0"/>
              <a:cs typeface="Calibri" pitchFamily="34" charset="0"/>
            </a:endParaRPr>
          </a:p>
        </p:txBody>
      </p:sp>
      <p:sp>
        <p:nvSpPr>
          <p:cNvPr id="12" name="Rettangolo 11"/>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4"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CE86FF97-25F1-4A59-AB52-7677FD76DF76}"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5</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Scale a rapporti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5" name="Rectangle 5"/>
          <p:cNvSpPr>
            <a:spLocks noChangeArrowheads="1"/>
          </p:cNvSpPr>
          <p:nvPr/>
        </p:nvSpPr>
        <p:spPr bwMode="auto">
          <a:xfrm>
            <a:off x="107504" y="1565996"/>
            <a:ext cx="8965059" cy="5018874"/>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spcBef>
                <a:spcPts val="0"/>
              </a:spcBef>
              <a:defRPr/>
            </a:pPr>
            <a:r>
              <a:rPr lang="it-IT" sz="1700" b="0" dirty="0" smtClean="0">
                <a:latin typeface="Calibri" pitchFamily="34" charset="0"/>
                <a:cs typeface="Calibri" pitchFamily="34" charset="0"/>
              </a:rPr>
              <a:t>Le s. </a:t>
            </a:r>
            <a:r>
              <a:rPr lang="it-IT" sz="1700" b="0" dirty="0">
                <a:latin typeface="Calibri" pitchFamily="34" charset="0"/>
                <a:cs typeface="Calibri" pitchFamily="34" charset="0"/>
              </a:rPr>
              <a:t>di misura possiedono proprietà specifiche ma </a:t>
            </a:r>
            <a:r>
              <a:rPr lang="it-IT" sz="1700" b="0" dirty="0" smtClean="0">
                <a:latin typeface="Calibri" pitchFamily="34" charset="0"/>
                <a:cs typeface="Calibri" pitchFamily="34" charset="0"/>
              </a:rPr>
              <a:t>formano </a:t>
            </a:r>
            <a:r>
              <a:rPr lang="it-IT" sz="1700" b="0" dirty="0">
                <a:latin typeface="Calibri" pitchFamily="34" charset="0"/>
                <a:cs typeface="Calibri" pitchFamily="34" charset="0"/>
              </a:rPr>
              <a:t>nel loro </a:t>
            </a:r>
            <a:r>
              <a:rPr lang="it-IT" sz="1700" b="0" dirty="0" smtClean="0">
                <a:latin typeface="Calibri" pitchFamily="34" charset="0"/>
                <a:cs typeface="Calibri" pitchFamily="34" charset="0"/>
              </a:rPr>
              <a:t>insieme </a:t>
            </a:r>
            <a:r>
              <a:rPr lang="it-IT" sz="1700" b="0" dirty="0">
                <a:latin typeface="Calibri" pitchFamily="34" charset="0"/>
                <a:cs typeface="Calibri" pitchFamily="34" charset="0"/>
              </a:rPr>
              <a:t>una </a:t>
            </a:r>
            <a:r>
              <a:rPr lang="it-IT" sz="1700" b="0" dirty="0" smtClean="0">
                <a:latin typeface="Calibri" pitchFamily="34" charset="0"/>
                <a:cs typeface="Calibri" pitchFamily="34" charset="0"/>
              </a:rPr>
              <a:t>scala </a:t>
            </a:r>
            <a:r>
              <a:rPr lang="it-IT" sz="1700" i="1" dirty="0" smtClean="0">
                <a:latin typeface="Calibri" pitchFamily="34" charset="0"/>
                <a:cs typeface="Calibri" pitchFamily="34" charset="0"/>
              </a:rPr>
              <a:t>cumulativa</a:t>
            </a:r>
            <a:endParaRPr lang="it-IT" sz="1700" i="1"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endParaRPr lang="it-IT" sz="1700" b="0"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endParaRPr lang="it-IT" sz="1700" b="0"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endParaRPr lang="it-IT" sz="1700" b="0"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endParaRPr lang="it-IT" sz="1700" b="0"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endParaRPr lang="it-IT" sz="1700" b="0" dirty="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endParaRPr lang="it-IT" sz="1700" b="0" dirty="0" smtClean="0">
              <a:latin typeface="Calibri" pitchFamily="34" charset="0"/>
              <a:cs typeface="Calibri" pitchFamily="34" charset="0"/>
            </a:endParaRPr>
          </a:p>
          <a:p>
            <a:pPr>
              <a:spcBef>
                <a:spcPts val="0"/>
              </a:spcBef>
              <a:defRPr/>
            </a:pPr>
            <a:r>
              <a:rPr lang="it-IT" sz="1700" b="0" dirty="0" smtClean="0">
                <a:latin typeface="Calibri" pitchFamily="34" charset="0"/>
                <a:cs typeface="Calibri" pitchFamily="34" charset="0"/>
              </a:rPr>
              <a:t>È </a:t>
            </a:r>
            <a:r>
              <a:rPr lang="it-IT" sz="1700" b="0" dirty="0">
                <a:latin typeface="Calibri" pitchFamily="34" charset="0"/>
                <a:cs typeface="Calibri" pitchFamily="34" charset="0"/>
              </a:rPr>
              <a:t>sempre possibile e corretto scendere di uno o più livelli anche se ciò può comportare una perdita di informazioni: </a:t>
            </a:r>
            <a:r>
              <a:rPr lang="it-IT" sz="1700" b="0" u="sng" dirty="0">
                <a:latin typeface="Calibri" pitchFamily="34" charset="0"/>
                <a:cs typeface="Calibri" pitchFamily="34" charset="0"/>
              </a:rPr>
              <a:t>l’operazione inversa è difficile e non sempre corretta</a:t>
            </a:r>
            <a:endParaRPr lang="it-IT" sz="1700" b="0" dirty="0">
              <a:latin typeface="Calibri" pitchFamily="34" charset="0"/>
              <a:cs typeface="Calibri" pitchFamily="34" charset="0"/>
            </a:endParaRPr>
          </a:p>
          <a:p>
            <a:pPr>
              <a:spcBef>
                <a:spcPts val="0"/>
              </a:spcBef>
              <a:defRPr/>
            </a:pPr>
            <a:endParaRPr lang="it-IT" sz="700" b="0" dirty="0">
              <a:latin typeface="Calibri" pitchFamily="34" charset="0"/>
              <a:cs typeface="Calibri" pitchFamily="34" charset="0"/>
            </a:endParaRPr>
          </a:p>
          <a:p>
            <a:pPr>
              <a:lnSpc>
                <a:spcPct val="114000"/>
              </a:lnSpc>
              <a:spcBef>
                <a:spcPts val="0"/>
              </a:spcBef>
              <a:defRPr/>
            </a:pPr>
            <a:r>
              <a:rPr lang="it-IT" sz="1700" b="0" dirty="0" smtClean="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ordinale</a:t>
            </a:r>
            <a:r>
              <a:rPr lang="it-IT" sz="1700" b="0" dirty="0" smtClean="0">
                <a:latin typeface="Calibri" pitchFamily="34" charset="0"/>
                <a:cs typeface="Calibri" pitchFamily="34" charset="0"/>
              </a:rPr>
              <a:t>	possiede </a:t>
            </a:r>
            <a:r>
              <a:rPr lang="it-IT" sz="1700" b="0" dirty="0">
                <a:latin typeface="Calibri" pitchFamily="34" charset="0"/>
                <a:cs typeface="Calibri" pitchFamily="34" charset="0"/>
              </a:rPr>
              <a:t>le caratteristiche della scala nominale + proprietà </a:t>
            </a:r>
            <a:r>
              <a:rPr lang="it-IT" sz="1700" b="0" dirty="0" smtClean="0">
                <a:latin typeface="Calibri" pitchFamily="34" charset="0"/>
                <a:cs typeface="Calibri" pitchFamily="34" charset="0"/>
              </a:rPr>
              <a:t>dell’ordinabilità</a:t>
            </a:r>
            <a:endParaRPr lang="it-IT" sz="1700" b="0" dirty="0">
              <a:latin typeface="Calibri" pitchFamily="34" charset="0"/>
              <a:cs typeface="Calibri" pitchFamily="34" charset="0"/>
            </a:endParaRPr>
          </a:p>
          <a:p>
            <a:pPr>
              <a:lnSpc>
                <a:spcPct val="114000"/>
              </a:lnSpc>
              <a:spcBef>
                <a:spcPts val="0"/>
              </a:spcBef>
              <a:defRPr/>
            </a:pPr>
            <a:r>
              <a:rPr lang="it-IT" sz="1700" b="0" dirty="0" smtClean="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a intervalli</a:t>
            </a:r>
            <a:r>
              <a:rPr lang="it-IT" sz="1700" b="0" dirty="0" smtClean="0">
                <a:latin typeface="Calibri" pitchFamily="34" charset="0"/>
                <a:cs typeface="Calibri" pitchFamily="34" charset="0"/>
              </a:rPr>
              <a:t>	possiede </a:t>
            </a:r>
            <a:r>
              <a:rPr lang="it-IT" sz="1700" b="0" dirty="0">
                <a:latin typeface="Calibri" pitchFamily="34" charset="0"/>
                <a:cs typeface="Calibri" pitchFamily="34" charset="0"/>
              </a:rPr>
              <a:t>le caratteristiche della scala ordinale + </a:t>
            </a:r>
            <a:r>
              <a:rPr lang="it-IT" sz="1700" b="0" dirty="0" smtClean="0">
                <a:latin typeface="Calibri" pitchFamily="34" charset="0"/>
                <a:cs typeface="Calibri" pitchFamily="34" charset="0"/>
              </a:rPr>
              <a:t>origine </a:t>
            </a:r>
            <a:r>
              <a:rPr lang="it-IT" sz="1700" b="0" dirty="0">
                <a:latin typeface="Calibri" pitchFamily="34" charset="0"/>
                <a:cs typeface="Calibri" pitchFamily="34" charset="0"/>
              </a:rPr>
              <a:t>arbitraria</a:t>
            </a:r>
          </a:p>
          <a:p>
            <a:pPr>
              <a:lnSpc>
                <a:spcPct val="114000"/>
              </a:lnSpc>
              <a:spcBef>
                <a:spcPts val="0"/>
              </a:spcBef>
              <a:defRPr/>
            </a:pPr>
            <a:r>
              <a:rPr lang="it-IT" sz="1700" b="0" dirty="0" smtClean="0">
                <a:ln w="18415" cmpd="sng">
                  <a:solidFill>
                    <a:srgbClr val="9A0000"/>
                  </a:solidFill>
                  <a:prstDash val="solid"/>
                </a:ln>
                <a:solidFill>
                  <a:srgbClr val="C00000"/>
                </a:solidFill>
                <a:effectLst>
                  <a:outerShdw blurRad="63500" dir="3600000" algn="tl" rotWithShape="0">
                    <a:srgbClr val="000000">
                      <a:alpha val="70000"/>
                    </a:srgbClr>
                  </a:outerShdw>
                </a:effectLst>
                <a:latin typeface="Calibri" pitchFamily="34" charset="0"/>
                <a:cs typeface="Calibri" pitchFamily="34" charset="0"/>
              </a:rPr>
              <a:t>scala a rapporti</a:t>
            </a:r>
            <a:r>
              <a:rPr lang="it-IT" sz="1700" b="0" dirty="0" smtClean="0">
                <a:latin typeface="Calibri" pitchFamily="34" charset="0"/>
                <a:cs typeface="Calibri" pitchFamily="34" charset="0"/>
              </a:rPr>
              <a:t>	possiede </a:t>
            </a:r>
            <a:r>
              <a:rPr lang="it-IT" sz="1700" b="0" dirty="0">
                <a:latin typeface="Calibri" pitchFamily="34" charset="0"/>
                <a:cs typeface="Calibri" pitchFamily="34" charset="0"/>
              </a:rPr>
              <a:t>le caratteristiche della scala a intervalli + origine </a:t>
            </a:r>
            <a:r>
              <a:rPr lang="it-IT" sz="1700" b="0" dirty="0" smtClean="0">
                <a:latin typeface="Calibri" pitchFamily="34" charset="0"/>
                <a:cs typeface="Calibri" pitchFamily="34" charset="0"/>
              </a:rPr>
              <a:t>assoluta</a:t>
            </a:r>
            <a:endParaRPr lang="it-IT" sz="1700" b="0" dirty="0">
              <a:latin typeface="Calibri" pitchFamily="34" charset="0"/>
              <a:cs typeface="Calibri" pitchFamily="34" charset="0"/>
            </a:endParaRPr>
          </a:p>
        </p:txBody>
      </p:sp>
      <p:sp>
        <p:nvSpPr>
          <p:cNvPr id="13" name="Rettangolo 12"/>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5"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5676C4E-8063-4045-976C-07DD5C9D945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6</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Confronto tra scale</a:t>
            </a:r>
            <a:endParaRPr lang="it-IT" sz="2000" b="1" kern="0" dirty="0">
              <a:solidFill>
                <a:sysClr val="window" lastClr="FFFFFF"/>
              </a:solidFill>
              <a:latin typeface="Calibri" pitchFamily="34" charset="0"/>
              <a:cs typeface="Calibri" pitchFamily="34" charset="0"/>
            </a:endParaRPr>
          </a:p>
        </p:txBody>
      </p:sp>
      <p:sp>
        <p:nvSpPr>
          <p:cNvPr id="12" name="Rettangolo arrotondato 11"/>
          <p:cNvSpPr>
            <a:spLocks noChangeArrowheads="1"/>
          </p:cNvSpPr>
          <p:nvPr/>
        </p:nvSpPr>
        <p:spPr bwMode="auto">
          <a:xfrm>
            <a:off x="3294047" y="2061492"/>
            <a:ext cx="2305050" cy="792163"/>
          </a:xfrm>
          <a:prstGeom prst="roundRect">
            <a:avLst>
              <a:gd name="adj" fmla="val 16667"/>
            </a:avLst>
          </a:prstGeom>
          <a:solidFill>
            <a:srgbClr val="9A0000"/>
          </a:solidFill>
          <a:ln>
            <a:solidFill>
              <a:schemeClr val="tx1"/>
            </a:solidFill>
            <a:headEnd/>
            <a:tailEnd/>
          </a:ln>
        </p:spPr>
        <p:style>
          <a:lnRef idx="1">
            <a:schemeClr val="accent2"/>
          </a:lnRef>
          <a:fillRef idx="3">
            <a:schemeClr val="accent2"/>
          </a:fillRef>
          <a:effectRef idx="2">
            <a:schemeClr val="accent2"/>
          </a:effectRef>
          <a:fontRef idx="minor">
            <a:schemeClr val="lt1"/>
          </a:fontRef>
        </p:style>
        <p:txBody>
          <a:bodyPr anchor="ctr"/>
          <a:lstStyle/>
          <a:p>
            <a:pPr algn="ctr"/>
            <a:r>
              <a:rPr lang="it-IT" sz="1600" b="1" dirty="0" smtClean="0">
                <a:solidFill>
                  <a:schemeClr val="bg1"/>
                </a:solidFill>
                <a:latin typeface="Calibri" pitchFamily="34" charset="0"/>
                <a:cs typeface="Calibri" pitchFamily="34" charset="0"/>
              </a:rPr>
              <a:t>Scale Nominali</a:t>
            </a:r>
            <a:endParaRPr lang="it-IT" sz="1600" b="1" dirty="0">
              <a:solidFill>
                <a:schemeClr val="bg1"/>
              </a:solidFill>
              <a:latin typeface="Calibri" pitchFamily="34" charset="0"/>
              <a:cs typeface="Calibri" pitchFamily="34" charset="0"/>
            </a:endParaRPr>
          </a:p>
        </p:txBody>
      </p:sp>
      <p:sp>
        <p:nvSpPr>
          <p:cNvPr id="17" name="Line 18"/>
          <p:cNvSpPr>
            <a:spLocks noChangeShapeType="1"/>
          </p:cNvSpPr>
          <p:nvPr/>
        </p:nvSpPr>
        <p:spPr bwMode="auto">
          <a:xfrm>
            <a:off x="2933685" y="4276070"/>
            <a:ext cx="358775" cy="0"/>
          </a:xfrm>
          <a:prstGeom prst="line">
            <a:avLst/>
          </a:prstGeom>
          <a:ln>
            <a:solidFill>
              <a:schemeClr val="tx1"/>
            </a:solidFill>
            <a:headEnd/>
            <a:tailEnd type="triangle" w="med" len="me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18" name="Rettangolo arrotondato 5"/>
          <p:cNvSpPr>
            <a:spLocks noChangeArrowheads="1"/>
          </p:cNvSpPr>
          <p:nvPr/>
        </p:nvSpPr>
        <p:spPr bwMode="auto">
          <a:xfrm>
            <a:off x="3292460" y="3918880"/>
            <a:ext cx="2305050" cy="792163"/>
          </a:xfrm>
          <a:prstGeom prst="roundRect">
            <a:avLst>
              <a:gd name="adj" fmla="val 16667"/>
            </a:avLst>
          </a:prstGeom>
          <a:solidFill>
            <a:srgbClr val="9A0000"/>
          </a:solidFill>
          <a:ln>
            <a:solidFill>
              <a:schemeClr val="tx1"/>
            </a:solidFill>
            <a:headEnd/>
            <a:tailEnd/>
          </a:ln>
        </p:spPr>
        <p:style>
          <a:lnRef idx="1">
            <a:schemeClr val="accent2"/>
          </a:lnRef>
          <a:fillRef idx="3">
            <a:schemeClr val="accent2"/>
          </a:fillRef>
          <a:effectRef idx="2">
            <a:schemeClr val="accent2"/>
          </a:effectRef>
          <a:fontRef idx="minor">
            <a:schemeClr val="lt1"/>
          </a:fontRef>
        </p:style>
        <p:txBody>
          <a:bodyPr anchor="ctr"/>
          <a:lstStyle/>
          <a:p>
            <a:pPr algn="ctr"/>
            <a:r>
              <a:rPr lang="it-IT" sz="1600" b="1" dirty="0" smtClean="0">
                <a:solidFill>
                  <a:schemeClr val="bg1"/>
                </a:solidFill>
                <a:latin typeface="Calibri" pitchFamily="34" charset="0"/>
                <a:cs typeface="Calibri" pitchFamily="34" charset="0"/>
              </a:rPr>
              <a:t>Scale a intervalli</a:t>
            </a:r>
          </a:p>
          <a:p>
            <a:pPr algn="ctr"/>
            <a:r>
              <a:rPr lang="it-IT" sz="1600" dirty="0" smtClean="0">
                <a:solidFill>
                  <a:schemeClr val="bg1"/>
                </a:solidFill>
                <a:latin typeface="Calibri" pitchFamily="34" charset="0"/>
                <a:cs typeface="Calibri" pitchFamily="34" charset="0"/>
              </a:rPr>
              <a:t>Scale a rapporti</a:t>
            </a:r>
            <a:r>
              <a:rPr lang="it-IT" sz="1600" b="1" dirty="0" smtClean="0">
                <a:solidFill>
                  <a:schemeClr val="bg1"/>
                </a:solidFill>
                <a:latin typeface="Calibri" pitchFamily="34" charset="0"/>
                <a:cs typeface="Calibri" pitchFamily="34" charset="0"/>
              </a:rPr>
              <a:t> </a:t>
            </a:r>
            <a:endParaRPr lang="it-IT" sz="1600" b="1" dirty="0">
              <a:solidFill>
                <a:schemeClr val="bg1"/>
              </a:solidFill>
              <a:latin typeface="Calibri" pitchFamily="34" charset="0"/>
              <a:cs typeface="Calibri" pitchFamily="34" charset="0"/>
            </a:endParaRPr>
          </a:p>
        </p:txBody>
      </p:sp>
      <p:sp>
        <p:nvSpPr>
          <p:cNvPr id="19" name="Rettangolo arrotondato 5"/>
          <p:cNvSpPr>
            <a:spLocks noChangeArrowheads="1"/>
          </p:cNvSpPr>
          <p:nvPr/>
        </p:nvSpPr>
        <p:spPr bwMode="auto">
          <a:xfrm>
            <a:off x="3292460" y="2999703"/>
            <a:ext cx="2305050" cy="792163"/>
          </a:xfrm>
          <a:prstGeom prst="roundRect">
            <a:avLst>
              <a:gd name="adj" fmla="val 16667"/>
            </a:avLst>
          </a:prstGeom>
          <a:solidFill>
            <a:srgbClr val="9A0000"/>
          </a:solidFill>
          <a:ln>
            <a:solidFill>
              <a:schemeClr val="tx1"/>
            </a:solidFill>
            <a:headEnd/>
            <a:tailEnd/>
          </a:ln>
        </p:spPr>
        <p:style>
          <a:lnRef idx="1">
            <a:schemeClr val="accent2"/>
          </a:lnRef>
          <a:fillRef idx="3">
            <a:schemeClr val="accent2"/>
          </a:fillRef>
          <a:effectRef idx="2">
            <a:schemeClr val="accent2"/>
          </a:effectRef>
          <a:fontRef idx="minor">
            <a:schemeClr val="lt1"/>
          </a:fontRef>
        </p:style>
        <p:txBody>
          <a:bodyPr anchor="ctr"/>
          <a:lstStyle/>
          <a:p>
            <a:pPr algn="ctr"/>
            <a:r>
              <a:rPr lang="it-IT" sz="1600" b="1" dirty="0" smtClean="0">
                <a:solidFill>
                  <a:schemeClr val="bg1"/>
                </a:solidFill>
                <a:latin typeface="Calibri" pitchFamily="34" charset="0"/>
                <a:cs typeface="Calibri" pitchFamily="34" charset="0"/>
              </a:rPr>
              <a:t>Scale Ordinali</a:t>
            </a:r>
            <a:endParaRPr lang="it-IT" sz="1600" b="1" dirty="0">
              <a:solidFill>
                <a:schemeClr val="bg1"/>
              </a:solidFill>
              <a:latin typeface="Calibri" pitchFamily="34" charset="0"/>
              <a:cs typeface="Calibri" pitchFamily="34" charset="0"/>
            </a:endParaRPr>
          </a:p>
        </p:txBody>
      </p:sp>
      <p:sp>
        <p:nvSpPr>
          <p:cNvPr id="20" name="Rettangolo arrotondato 5"/>
          <p:cNvSpPr>
            <a:spLocks noChangeArrowheads="1"/>
          </p:cNvSpPr>
          <p:nvPr/>
        </p:nvSpPr>
        <p:spPr bwMode="auto">
          <a:xfrm>
            <a:off x="785786" y="3043112"/>
            <a:ext cx="2016125" cy="731827"/>
          </a:xfrm>
          <a:prstGeom prst="roundRect">
            <a:avLst>
              <a:gd name="adj" fmla="val 16667"/>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a:r>
              <a:rPr lang="it-IT" sz="1600" b="1" dirty="0" smtClean="0">
                <a:latin typeface="Calibri" pitchFamily="34" charset="0"/>
                <a:cs typeface="Calibri" pitchFamily="34" charset="0"/>
              </a:rPr>
              <a:t>Tipo di operazioni possibili</a:t>
            </a:r>
            <a:endParaRPr lang="it-IT" sz="1600" b="1" dirty="0">
              <a:latin typeface="Calibri" pitchFamily="34" charset="0"/>
              <a:cs typeface="Calibri" pitchFamily="34" charset="0"/>
            </a:endParaRPr>
          </a:p>
        </p:txBody>
      </p:sp>
      <p:sp>
        <p:nvSpPr>
          <p:cNvPr id="21" name="Line 16"/>
          <p:cNvSpPr>
            <a:spLocks noChangeShapeType="1"/>
          </p:cNvSpPr>
          <p:nvPr/>
        </p:nvSpPr>
        <p:spPr bwMode="auto">
          <a:xfrm>
            <a:off x="2932097" y="2490120"/>
            <a:ext cx="358775" cy="0"/>
          </a:xfrm>
          <a:prstGeom prst="line">
            <a:avLst/>
          </a:prstGeom>
          <a:ln>
            <a:solidFill>
              <a:schemeClr val="tx1"/>
            </a:solidFill>
            <a:headEnd/>
            <a:tailEnd type="triangle" w="med" len="me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22" name="Line 17"/>
          <p:cNvSpPr>
            <a:spLocks noChangeShapeType="1"/>
          </p:cNvSpPr>
          <p:nvPr/>
        </p:nvSpPr>
        <p:spPr bwMode="auto">
          <a:xfrm>
            <a:off x="2933685" y="3429915"/>
            <a:ext cx="358775" cy="0"/>
          </a:xfrm>
          <a:prstGeom prst="line">
            <a:avLst/>
          </a:prstGeom>
          <a:ln>
            <a:solidFill>
              <a:schemeClr val="tx1"/>
            </a:solidFill>
            <a:headEnd/>
            <a:tailEnd type="triangle" w="med" len="me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23" name="Line 19"/>
          <p:cNvSpPr>
            <a:spLocks noChangeShapeType="1"/>
          </p:cNvSpPr>
          <p:nvPr/>
        </p:nvSpPr>
        <p:spPr bwMode="auto">
          <a:xfrm>
            <a:off x="2933685" y="2476771"/>
            <a:ext cx="0" cy="1800000"/>
          </a:xfrm>
          <a:prstGeom prst="line">
            <a:avLst/>
          </a:prstGeom>
          <a:ln>
            <a:solidFill>
              <a:schemeClr val="tx1"/>
            </a:solidFill>
            <a:headEnd/>
            <a:tailEn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24" name="Line 28"/>
          <p:cNvSpPr>
            <a:spLocks noChangeShapeType="1"/>
          </p:cNvSpPr>
          <p:nvPr/>
        </p:nvSpPr>
        <p:spPr bwMode="auto">
          <a:xfrm>
            <a:off x="5653385" y="3394771"/>
            <a:ext cx="358775" cy="0"/>
          </a:xfrm>
          <a:prstGeom prst="line">
            <a:avLst/>
          </a:prstGeom>
          <a:ln>
            <a:solidFill>
              <a:schemeClr val="tx1"/>
            </a:solidFill>
            <a:headEnd/>
            <a:tailEnd type="triangle" w="med" len="me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25" name="Line 30"/>
          <p:cNvSpPr>
            <a:spLocks noChangeShapeType="1"/>
          </p:cNvSpPr>
          <p:nvPr/>
        </p:nvSpPr>
        <p:spPr bwMode="auto">
          <a:xfrm>
            <a:off x="5653385" y="2418682"/>
            <a:ext cx="358775" cy="0"/>
          </a:xfrm>
          <a:prstGeom prst="line">
            <a:avLst/>
          </a:prstGeom>
          <a:ln>
            <a:solidFill>
              <a:schemeClr val="tx1"/>
            </a:solidFill>
            <a:headEnd/>
            <a:tailEnd type="triangle" w="med" len="me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26" name="Line 31"/>
          <p:cNvSpPr>
            <a:spLocks noChangeShapeType="1"/>
          </p:cNvSpPr>
          <p:nvPr/>
        </p:nvSpPr>
        <p:spPr bwMode="auto">
          <a:xfrm>
            <a:off x="5651798" y="4347508"/>
            <a:ext cx="358775" cy="0"/>
          </a:xfrm>
          <a:prstGeom prst="line">
            <a:avLst/>
          </a:prstGeom>
          <a:ln>
            <a:solidFill>
              <a:schemeClr val="tx1"/>
            </a:solidFill>
            <a:headEnd/>
            <a:tailEnd type="triangle" w="med" len="med"/>
          </a:ln>
        </p:spPr>
        <p:style>
          <a:lnRef idx="3">
            <a:schemeClr val="accent2"/>
          </a:lnRef>
          <a:fillRef idx="0">
            <a:schemeClr val="accent2"/>
          </a:fillRef>
          <a:effectRef idx="2">
            <a:schemeClr val="accent2"/>
          </a:effectRef>
          <a:fontRef idx="minor">
            <a:schemeClr val="tx1"/>
          </a:fontRef>
        </p:style>
        <p:txBody>
          <a:bodyPr/>
          <a:lstStyle/>
          <a:p>
            <a:endParaRPr lang="it-IT">
              <a:latin typeface="Calibri" pitchFamily="34" charset="0"/>
              <a:cs typeface="Calibri" pitchFamily="34" charset="0"/>
            </a:endParaRPr>
          </a:p>
        </p:txBody>
      </p:sp>
      <p:sp>
        <p:nvSpPr>
          <p:cNvPr id="27" name="Rettangolo arrotondato 5"/>
          <p:cNvSpPr>
            <a:spLocks noChangeArrowheads="1"/>
          </p:cNvSpPr>
          <p:nvPr/>
        </p:nvSpPr>
        <p:spPr bwMode="auto">
          <a:xfrm>
            <a:off x="6029311" y="2060848"/>
            <a:ext cx="1512000" cy="792000"/>
          </a:xfrm>
          <a:prstGeom prst="roundRect">
            <a:avLst>
              <a:gd name="adj" fmla="val 16667"/>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just"/>
            <a:endParaRPr lang="it-IT" sz="1600">
              <a:latin typeface="Calibri" pitchFamily="34" charset="0"/>
              <a:cs typeface="Calibri" pitchFamily="34" charset="0"/>
            </a:endParaRPr>
          </a:p>
        </p:txBody>
      </p:sp>
      <p:sp>
        <p:nvSpPr>
          <p:cNvPr id="28" name="Rectangle 34"/>
          <p:cNvSpPr>
            <a:spLocks noChangeArrowheads="1"/>
          </p:cNvSpPr>
          <p:nvPr/>
        </p:nvSpPr>
        <p:spPr bwMode="auto">
          <a:xfrm>
            <a:off x="6376972" y="2123410"/>
            <a:ext cx="870751" cy="584775"/>
          </a:xfrm>
          <a:prstGeom prst="rect">
            <a:avLst/>
          </a:prstGeom>
          <a:noFill/>
          <a:ln w="9525">
            <a:noFill/>
            <a:miter lim="800000"/>
            <a:headEnd/>
            <a:tailEnd/>
          </a:ln>
          <a:effectLst/>
        </p:spPr>
        <p:txBody>
          <a:bodyPr wrap="none">
            <a:spAutoFit/>
          </a:bodyPr>
          <a:lstStyle/>
          <a:p>
            <a:r>
              <a:rPr lang="it-IT" sz="1600" b="1" dirty="0">
                <a:latin typeface="Calibri" pitchFamily="34" charset="0"/>
                <a:cs typeface="Calibri" pitchFamily="34" charset="0"/>
              </a:rPr>
              <a:t>x</a:t>
            </a:r>
            <a:r>
              <a:rPr lang="it-IT" sz="1600" b="1" baseline="-25000" dirty="0">
                <a:latin typeface="Calibri" pitchFamily="34" charset="0"/>
                <a:cs typeface="Calibri" pitchFamily="34" charset="0"/>
              </a:rPr>
              <a:t>i</a:t>
            </a:r>
            <a:r>
              <a:rPr lang="it-IT" sz="1600" b="1" dirty="0">
                <a:latin typeface="Calibri" pitchFamily="34" charset="0"/>
                <a:cs typeface="Calibri" pitchFamily="34" charset="0"/>
              </a:rPr>
              <a:t>  </a:t>
            </a:r>
            <a:r>
              <a:rPr lang="it-IT" sz="1600" dirty="0">
                <a:latin typeface="Calibri" pitchFamily="34" charset="0"/>
                <a:cs typeface="Calibri" pitchFamily="34" charset="0"/>
              </a:rPr>
              <a:t>=</a:t>
            </a:r>
            <a:r>
              <a:rPr lang="it-IT" sz="1600" b="1" dirty="0">
                <a:latin typeface="Calibri" pitchFamily="34" charset="0"/>
                <a:cs typeface="Calibri" pitchFamily="34" charset="0"/>
              </a:rPr>
              <a:t>  </a:t>
            </a:r>
            <a:r>
              <a:rPr lang="it-IT" sz="1600" b="1" dirty="0" err="1">
                <a:latin typeface="Calibri" pitchFamily="34" charset="0"/>
                <a:cs typeface="Calibri" pitchFamily="34" charset="0"/>
              </a:rPr>
              <a:t>x</a:t>
            </a:r>
            <a:r>
              <a:rPr lang="it-IT" sz="1600" b="1" baseline="-25000" dirty="0" err="1">
                <a:latin typeface="Calibri" pitchFamily="34" charset="0"/>
                <a:cs typeface="Calibri" pitchFamily="34" charset="0"/>
              </a:rPr>
              <a:t>j</a:t>
            </a:r>
            <a:r>
              <a:rPr lang="it-IT" sz="1600" b="1" dirty="0">
                <a:latin typeface="Calibri" pitchFamily="34" charset="0"/>
                <a:cs typeface="Calibri" pitchFamily="34" charset="0"/>
              </a:rPr>
              <a:t>   </a:t>
            </a:r>
          </a:p>
          <a:p>
            <a:r>
              <a:rPr lang="it-IT" sz="1600" b="1" dirty="0">
                <a:latin typeface="Calibri" pitchFamily="34" charset="0"/>
                <a:cs typeface="Calibri" pitchFamily="34" charset="0"/>
              </a:rPr>
              <a:t>x</a:t>
            </a:r>
            <a:r>
              <a:rPr lang="it-IT" sz="1600" b="1" baseline="-25000" dirty="0">
                <a:latin typeface="Calibri" pitchFamily="34" charset="0"/>
                <a:cs typeface="Calibri" pitchFamily="34" charset="0"/>
              </a:rPr>
              <a:t>i</a:t>
            </a:r>
            <a:r>
              <a:rPr lang="it-IT" sz="1600" b="1" dirty="0">
                <a:latin typeface="Calibri" pitchFamily="34" charset="0"/>
                <a:cs typeface="Calibri" pitchFamily="34" charset="0"/>
              </a:rPr>
              <a:t>  </a:t>
            </a:r>
            <a:r>
              <a:rPr lang="it-IT" sz="1600" dirty="0">
                <a:latin typeface="Calibri" pitchFamily="34" charset="0"/>
                <a:cs typeface="Calibri" pitchFamily="34" charset="0"/>
              </a:rPr>
              <a:t>≠</a:t>
            </a:r>
            <a:r>
              <a:rPr lang="it-IT" sz="1600" b="1" dirty="0">
                <a:latin typeface="Calibri" pitchFamily="34" charset="0"/>
                <a:cs typeface="Calibri" pitchFamily="34" charset="0"/>
              </a:rPr>
              <a:t>   </a:t>
            </a:r>
            <a:r>
              <a:rPr lang="it-IT" sz="1600" b="1" dirty="0" err="1">
                <a:latin typeface="Calibri" pitchFamily="34" charset="0"/>
                <a:cs typeface="Calibri" pitchFamily="34" charset="0"/>
              </a:rPr>
              <a:t>x</a:t>
            </a:r>
            <a:r>
              <a:rPr lang="it-IT" sz="1600" b="1" baseline="-25000" dirty="0" err="1">
                <a:latin typeface="Calibri" pitchFamily="34" charset="0"/>
                <a:cs typeface="Calibri" pitchFamily="34" charset="0"/>
              </a:rPr>
              <a:t>j</a:t>
            </a:r>
            <a:endParaRPr lang="it-IT" sz="1600" b="1" baseline="-25000" dirty="0">
              <a:latin typeface="Calibri" pitchFamily="34" charset="0"/>
              <a:cs typeface="Calibri" pitchFamily="34" charset="0"/>
            </a:endParaRPr>
          </a:p>
        </p:txBody>
      </p:sp>
      <p:sp>
        <p:nvSpPr>
          <p:cNvPr id="29" name="Rettangolo arrotondato 5"/>
          <p:cNvSpPr>
            <a:spLocks noChangeArrowheads="1"/>
          </p:cNvSpPr>
          <p:nvPr/>
        </p:nvSpPr>
        <p:spPr bwMode="auto">
          <a:xfrm>
            <a:off x="6030898" y="3933700"/>
            <a:ext cx="1512000" cy="792000"/>
          </a:xfrm>
          <a:prstGeom prst="roundRect">
            <a:avLst>
              <a:gd name="adj" fmla="val 16667"/>
            </a:avLst>
          </a:prstGeom>
          <a:ln>
            <a:headEnd/>
            <a:tailEnd/>
          </a:ln>
        </p:spPr>
        <p:style>
          <a:lnRef idx="1">
            <a:schemeClr val="dk1"/>
          </a:lnRef>
          <a:fillRef idx="2">
            <a:schemeClr val="dk1"/>
          </a:fillRef>
          <a:effectRef idx="1">
            <a:schemeClr val="dk1"/>
          </a:effectRef>
          <a:fontRef idx="minor">
            <a:schemeClr val="dk1"/>
          </a:fontRef>
        </p:style>
        <p:txBody>
          <a:bodyPr anchor="ctr"/>
          <a:lstStyle/>
          <a:p>
            <a:endParaRPr lang="it-IT" sz="1600" b="1">
              <a:latin typeface="Calibri" pitchFamily="34" charset="0"/>
              <a:cs typeface="Calibri" pitchFamily="34" charset="0"/>
            </a:endParaRPr>
          </a:p>
        </p:txBody>
      </p:sp>
      <p:sp>
        <p:nvSpPr>
          <p:cNvPr id="30" name="Rectangle 35"/>
          <p:cNvSpPr>
            <a:spLocks noChangeArrowheads="1"/>
          </p:cNvSpPr>
          <p:nvPr/>
        </p:nvSpPr>
        <p:spPr bwMode="auto">
          <a:xfrm>
            <a:off x="5934081" y="4061756"/>
            <a:ext cx="1511300" cy="581025"/>
          </a:xfrm>
          <a:prstGeom prst="rect">
            <a:avLst/>
          </a:prstGeom>
          <a:noFill/>
          <a:ln w="9525">
            <a:noFill/>
            <a:miter lim="800000"/>
            <a:headEnd/>
            <a:tailEnd/>
          </a:ln>
          <a:effectLst/>
        </p:spPr>
        <p:txBody>
          <a:bodyPr anchor="ctr">
            <a:spAutoFit/>
          </a:bodyPr>
          <a:lstStyle/>
          <a:p>
            <a:pPr indent="269875" algn="ctr"/>
            <a:r>
              <a:rPr lang="it-IT" sz="1600" b="1" dirty="0">
                <a:latin typeface="Calibri" pitchFamily="34" charset="0"/>
                <a:cs typeface="Calibri" pitchFamily="34" charset="0"/>
              </a:rPr>
              <a:t>x</a:t>
            </a:r>
            <a:r>
              <a:rPr lang="it-IT" sz="1600" b="1" baseline="-25000" dirty="0">
                <a:latin typeface="Calibri" pitchFamily="34" charset="0"/>
                <a:cs typeface="Calibri" pitchFamily="34" charset="0"/>
              </a:rPr>
              <a:t>i</a:t>
            </a:r>
            <a:r>
              <a:rPr lang="it-IT" sz="1600" b="1" dirty="0">
                <a:latin typeface="Calibri" pitchFamily="34" charset="0"/>
                <a:cs typeface="Calibri" pitchFamily="34" charset="0"/>
              </a:rPr>
              <a:t> </a:t>
            </a:r>
            <a:r>
              <a:rPr lang="it-IT" sz="1600" b="1" dirty="0" smtClean="0">
                <a:latin typeface="Calibri" pitchFamily="34" charset="0"/>
                <a:cs typeface="Calibri" pitchFamily="34" charset="0"/>
              </a:rPr>
              <a:t> </a:t>
            </a:r>
            <a:r>
              <a:rPr lang="it-IT" sz="1600" dirty="0" smtClean="0">
                <a:latin typeface="Calibri" pitchFamily="34" charset="0"/>
                <a:cs typeface="Calibri" pitchFamily="34" charset="0"/>
              </a:rPr>
              <a:t>- </a:t>
            </a:r>
            <a:r>
              <a:rPr lang="it-IT" sz="1600" b="1" dirty="0" smtClean="0">
                <a:latin typeface="Calibri" pitchFamily="34" charset="0"/>
                <a:cs typeface="Calibri" pitchFamily="34" charset="0"/>
              </a:rPr>
              <a:t> </a:t>
            </a:r>
            <a:r>
              <a:rPr lang="it-IT" sz="1600" b="1" dirty="0" err="1" smtClean="0">
                <a:latin typeface="Calibri" pitchFamily="34" charset="0"/>
                <a:cs typeface="Calibri" pitchFamily="34" charset="0"/>
              </a:rPr>
              <a:t>x</a:t>
            </a:r>
            <a:r>
              <a:rPr lang="it-IT" sz="1600" b="1" baseline="-25000" dirty="0" err="1" smtClean="0">
                <a:latin typeface="Calibri" pitchFamily="34" charset="0"/>
                <a:cs typeface="Calibri" pitchFamily="34" charset="0"/>
              </a:rPr>
              <a:t>j</a:t>
            </a:r>
            <a:endParaRPr lang="it-IT" sz="1600" b="1" baseline="-25000" dirty="0">
              <a:latin typeface="Calibri" pitchFamily="34" charset="0"/>
              <a:cs typeface="Calibri" pitchFamily="34" charset="0"/>
            </a:endParaRPr>
          </a:p>
          <a:p>
            <a:pPr indent="269875" algn="ctr"/>
            <a:r>
              <a:rPr lang="it-IT" sz="1600" b="1" dirty="0" smtClean="0">
                <a:latin typeface="Calibri" pitchFamily="34" charset="0"/>
                <a:cs typeface="Calibri" pitchFamily="34" charset="0"/>
              </a:rPr>
              <a:t>x</a:t>
            </a:r>
            <a:r>
              <a:rPr lang="it-IT" sz="1600" b="1" baseline="-25000" dirty="0" smtClean="0">
                <a:latin typeface="Calibri" pitchFamily="34" charset="0"/>
                <a:cs typeface="Calibri" pitchFamily="34" charset="0"/>
              </a:rPr>
              <a:t>i</a:t>
            </a:r>
            <a:r>
              <a:rPr lang="it-IT" sz="1600" b="1" dirty="0" smtClean="0">
                <a:latin typeface="Calibri" pitchFamily="34" charset="0"/>
                <a:cs typeface="Calibri" pitchFamily="34" charset="0"/>
              </a:rPr>
              <a:t>  </a:t>
            </a:r>
            <a:r>
              <a:rPr lang="it-IT" sz="1600" dirty="0" smtClean="0">
                <a:latin typeface="Calibri" pitchFamily="34" charset="0"/>
                <a:cs typeface="Calibri" pitchFamily="34" charset="0"/>
              </a:rPr>
              <a:t>/ </a:t>
            </a:r>
            <a:r>
              <a:rPr lang="it-IT" sz="1600" b="1" dirty="0" smtClean="0">
                <a:latin typeface="Calibri" pitchFamily="34" charset="0"/>
                <a:cs typeface="Calibri" pitchFamily="34" charset="0"/>
              </a:rPr>
              <a:t> </a:t>
            </a:r>
            <a:r>
              <a:rPr lang="it-IT" sz="1600" b="1" dirty="0" err="1">
                <a:latin typeface="Calibri" pitchFamily="34" charset="0"/>
                <a:cs typeface="Calibri" pitchFamily="34" charset="0"/>
              </a:rPr>
              <a:t>x</a:t>
            </a:r>
            <a:r>
              <a:rPr lang="it-IT" sz="1600" b="1" baseline="-25000" dirty="0" err="1">
                <a:latin typeface="Calibri" pitchFamily="34" charset="0"/>
                <a:cs typeface="Calibri" pitchFamily="34" charset="0"/>
              </a:rPr>
              <a:t>j</a:t>
            </a:r>
            <a:endParaRPr lang="it-IT" sz="1600" b="1" baseline="-25000" dirty="0">
              <a:latin typeface="Calibri" pitchFamily="34" charset="0"/>
              <a:cs typeface="Calibri" pitchFamily="34" charset="0"/>
            </a:endParaRPr>
          </a:p>
        </p:txBody>
      </p:sp>
      <p:sp>
        <p:nvSpPr>
          <p:cNvPr id="31" name="Rettangolo arrotondato 5"/>
          <p:cNvSpPr>
            <a:spLocks noChangeArrowheads="1"/>
          </p:cNvSpPr>
          <p:nvPr/>
        </p:nvSpPr>
        <p:spPr bwMode="auto">
          <a:xfrm>
            <a:off x="6029311" y="2997596"/>
            <a:ext cx="1512000" cy="792000"/>
          </a:xfrm>
          <a:prstGeom prst="roundRect">
            <a:avLst>
              <a:gd name="adj" fmla="val 16667"/>
            </a:avLst>
          </a:prstGeom>
          <a:ln>
            <a:headEnd/>
            <a:tailEnd/>
          </a:ln>
        </p:spPr>
        <p:style>
          <a:lnRef idx="1">
            <a:schemeClr val="dk1"/>
          </a:lnRef>
          <a:fillRef idx="2">
            <a:schemeClr val="dk1"/>
          </a:fillRef>
          <a:effectRef idx="1">
            <a:schemeClr val="dk1"/>
          </a:effectRef>
          <a:fontRef idx="minor">
            <a:schemeClr val="dk1"/>
          </a:fontRef>
        </p:style>
        <p:txBody>
          <a:bodyPr anchor="ctr"/>
          <a:lstStyle/>
          <a:p>
            <a:pPr marL="177800" algn="ctr"/>
            <a:endParaRPr lang="it-IT" sz="1600" b="1">
              <a:latin typeface="Calibri" pitchFamily="34" charset="0"/>
              <a:cs typeface="Calibri" pitchFamily="34" charset="0"/>
            </a:endParaRPr>
          </a:p>
        </p:txBody>
      </p:sp>
      <p:sp>
        <p:nvSpPr>
          <p:cNvPr id="32" name="Text Box 37"/>
          <p:cNvSpPr txBox="1">
            <a:spLocks noChangeArrowheads="1"/>
          </p:cNvSpPr>
          <p:nvPr/>
        </p:nvSpPr>
        <p:spPr bwMode="auto">
          <a:xfrm>
            <a:off x="6388085" y="3081798"/>
            <a:ext cx="1295400" cy="707886"/>
          </a:xfrm>
          <a:prstGeom prst="rect">
            <a:avLst/>
          </a:prstGeom>
          <a:noFill/>
          <a:ln w="9525">
            <a:noFill/>
            <a:miter lim="800000"/>
            <a:headEnd/>
            <a:tailEnd/>
          </a:ln>
          <a:effectLst/>
        </p:spPr>
        <p:txBody>
          <a:bodyPr>
            <a:spAutoFit/>
          </a:bodyPr>
          <a:lstStyle/>
          <a:p>
            <a:r>
              <a:rPr lang="it-IT" sz="1600" b="1" dirty="0" smtClean="0">
                <a:latin typeface="Calibri" pitchFamily="34" charset="0"/>
                <a:cs typeface="Calibri" pitchFamily="34" charset="0"/>
              </a:rPr>
              <a:t>x</a:t>
            </a:r>
            <a:r>
              <a:rPr lang="it-IT" sz="1600" b="1" baseline="-25000" dirty="0" smtClean="0">
                <a:latin typeface="Calibri" pitchFamily="34" charset="0"/>
                <a:cs typeface="Calibri" pitchFamily="34" charset="0"/>
              </a:rPr>
              <a:t>i</a:t>
            </a:r>
            <a:r>
              <a:rPr lang="it-IT" sz="1600" b="1" dirty="0" smtClean="0">
                <a:latin typeface="Calibri" pitchFamily="34" charset="0"/>
                <a:cs typeface="Calibri" pitchFamily="34" charset="0"/>
              </a:rPr>
              <a:t>  </a:t>
            </a:r>
            <a:r>
              <a:rPr lang="it-IT" sz="1600" b="1" dirty="0">
                <a:latin typeface="Calibri" pitchFamily="34" charset="0"/>
                <a:cs typeface="Calibri" pitchFamily="34" charset="0"/>
                <a:sym typeface="Symbol" pitchFamily="18" charset="2"/>
              </a:rPr>
              <a:t></a:t>
            </a:r>
            <a:r>
              <a:rPr lang="it-IT" sz="1600" b="1" dirty="0">
                <a:latin typeface="Calibri" pitchFamily="34" charset="0"/>
                <a:cs typeface="Calibri" pitchFamily="34" charset="0"/>
              </a:rPr>
              <a:t>  </a:t>
            </a:r>
            <a:r>
              <a:rPr lang="it-IT" sz="1600" b="1" dirty="0" smtClean="0">
                <a:latin typeface="Calibri" pitchFamily="34" charset="0"/>
                <a:cs typeface="Calibri" pitchFamily="34" charset="0"/>
              </a:rPr>
              <a:t> </a:t>
            </a:r>
            <a:r>
              <a:rPr lang="it-IT" sz="1600" b="1" dirty="0" err="1" smtClean="0">
                <a:latin typeface="Calibri" pitchFamily="34" charset="0"/>
                <a:cs typeface="Calibri" pitchFamily="34" charset="0"/>
              </a:rPr>
              <a:t>x</a:t>
            </a:r>
            <a:r>
              <a:rPr lang="it-IT" sz="1600" b="1" baseline="-25000" dirty="0" err="1" smtClean="0">
                <a:latin typeface="Calibri" pitchFamily="34" charset="0"/>
                <a:cs typeface="Calibri" pitchFamily="34" charset="0"/>
              </a:rPr>
              <a:t>j</a:t>
            </a:r>
            <a:endParaRPr lang="it-IT" sz="1600" b="1" baseline="-25000" dirty="0">
              <a:latin typeface="Calibri" pitchFamily="34" charset="0"/>
              <a:cs typeface="Calibri" pitchFamily="34" charset="0"/>
            </a:endParaRPr>
          </a:p>
          <a:p>
            <a:pPr>
              <a:lnSpc>
                <a:spcPct val="150000"/>
              </a:lnSpc>
            </a:pPr>
            <a:r>
              <a:rPr lang="it-IT" sz="1600" b="1" dirty="0" smtClean="0">
                <a:latin typeface="Calibri" pitchFamily="34" charset="0"/>
                <a:cs typeface="Calibri" pitchFamily="34" charset="0"/>
              </a:rPr>
              <a:t>x</a:t>
            </a:r>
            <a:r>
              <a:rPr lang="it-IT" sz="1600" b="1" baseline="-25000" dirty="0" smtClean="0">
                <a:latin typeface="Calibri" pitchFamily="34" charset="0"/>
                <a:cs typeface="Calibri" pitchFamily="34" charset="0"/>
              </a:rPr>
              <a:t>i</a:t>
            </a:r>
            <a:r>
              <a:rPr lang="it-IT" sz="1600" b="1" dirty="0" smtClean="0">
                <a:latin typeface="Calibri" pitchFamily="34" charset="0"/>
                <a:cs typeface="Calibri" pitchFamily="34" charset="0"/>
              </a:rPr>
              <a:t>  </a:t>
            </a:r>
            <a:r>
              <a:rPr lang="it-IT" sz="1600" b="1" dirty="0" smtClean="0">
                <a:latin typeface="Calibri" pitchFamily="34" charset="0"/>
                <a:cs typeface="Calibri" pitchFamily="34" charset="0"/>
                <a:sym typeface="Symbol" pitchFamily="18" charset="2"/>
              </a:rPr>
              <a:t>   </a:t>
            </a:r>
            <a:r>
              <a:rPr lang="it-IT" sz="1600" b="1" dirty="0" err="1" smtClean="0">
                <a:latin typeface="Calibri" pitchFamily="34" charset="0"/>
                <a:cs typeface="Calibri" pitchFamily="34" charset="0"/>
              </a:rPr>
              <a:t>x</a:t>
            </a:r>
            <a:r>
              <a:rPr lang="it-IT" sz="1600" b="1" baseline="-25000" dirty="0" err="1" smtClean="0">
                <a:latin typeface="Calibri" pitchFamily="34" charset="0"/>
                <a:cs typeface="Calibri" pitchFamily="34" charset="0"/>
              </a:rPr>
              <a:t>j</a:t>
            </a:r>
            <a:endParaRPr lang="it-IT" sz="1600" baseline="-250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arrotondato 5"/>
          <p:cNvSpPr/>
          <p:nvPr/>
        </p:nvSpPr>
        <p:spPr bwMode="auto">
          <a:xfrm>
            <a:off x="1393031" y="2584207"/>
            <a:ext cx="6419329" cy="838398"/>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01737EA7-C385-4A80-AF24-3FD892EA80A5}"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7</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Gli atteggiamenti</a:t>
            </a:r>
            <a:endParaRPr lang="it-IT" sz="2000" b="1" kern="0" dirty="0">
              <a:solidFill>
                <a:sysClr val="window" lastClr="FFFFFF"/>
              </a:solidFill>
              <a:latin typeface="Calibri" pitchFamily="34" charset="0"/>
              <a:cs typeface="Calibri" pitchFamily="34" charset="0"/>
            </a:endParaRPr>
          </a:p>
        </p:txBody>
      </p:sp>
      <p:sp>
        <p:nvSpPr>
          <p:cNvPr id="3" name="Rettangolo 2"/>
          <p:cNvSpPr/>
          <p:nvPr/>
        </p:nvSpPr>
        <p:spPr>
          <a:xfrm>
            <a:off x="179512" y="1550397"/>
            <a:ext cx="8856984" cy="5262979"/>
          </a:xfrm>
          <a:prstGeom prst="rect">
            <a:avLst/>
          </a:prstGeom>
        </p:spPr>
        <p:txBody>
          <a:bodyPr wrap="square">
            <a:spAutoFit/>
          </a:bodyPr>
          <a:lstStyle/>
          <a:p>
            <a:r>
              <a:rPr lang="it-IT" sz="1700" b="0" dirty="0" smtClean="0">
                <a:latin typeface="Calibri" pitchFamily="34" charset="0"/>
                <a:cs typeface="Calibri" pitchFamily="34" charset="0"/>
              </a:rPr>
              <a:t>Le </a:t>
            </a:r>
            <a:r>
              <a:rPr lang="it-IT" sz="1700" b="0" dirty="0">
                <a:latin typeface="Calibri" pitchFamily="34" charset="0"/>
                <a:cs typeface="Calibri" pitchFamily="34" charset="0"/>
              </a:rPr>
              <a:t>domande inserite in un questionario possono riguardare </a:t>
            </a:r>
            <a:r>
              <a:rPr lang="it-IT" sz="1700" b="0" dirty="0" smtClean="0">
                <a:latin typeface="Calibri" pitchFamily="34" charset="0"/>
                <a:cs typeface="Calibri" pitchFamily="34" charset="0"/>
              </a:rPr>
              <a:t>oltre che caratteristiche qualificanti delle unità statistiche (in termini di caratteri quantitativi e/o qualitativi) anche i valori</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le opinioni</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le motivazioni, i sentimenti</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i giudizi</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e </a:t>
            </a:r>
            <a:r>
              <a:rPr lang="it-IT" sz="1700" b="0" dirty="0">
                <a:latin typeface="Calibri" pitchFamily="34" charset="0"/>
                <a:cs typeface="Calibri" pitchFamily="34" charset="0"/>
              </a:rPr>
              <a:t>più in </a:t>
            </a:r>
            <a:r>
              <a:rPr lang="it-IT" sz="1700" b="0" dirty="0" smtClean="0">
                <a:latin typeface="Calibri" pitchFamily="34" charset="0"/>
                <a:cs typeface="Calibri" pitchFamily="34" charset="0"/>
              </a:rPr>
              <a:t>generale </a:t>
            </a:r>
            <a:r>
              <a:rPr lang="it-IT" sz="1700" b="0" dirty="0">
                <a:latin typeface="Calibri" pitchFamily="34" charset="0"/>
                <a:cs typeface="Calibri" pitchFamily="34" charset="0"/>
              </a:rPr>
              <a:t>gli </a:t>
            </a:r>
            <a:r>
              <a:rPr lang="it-IT" sz="1700" b="0" dirty="0" smtClean="0">
                <a:latin typeface="Calibri" pitchFamily="34" charset="0"/>
                <a:cs typeface="Calibri" pitchFamily="34" charset="0"/>
              </a:rPr>
              <a:t>atteggiamenti</a:t>
            </a:r>
          </a:p>
          <a:p>
            <a:endParaRPr lang="it-IT" sz="1200" b="0" dirty="0" smtClean="0">
              <a:latin typeface="Calibri" pitchFamily="34" charset="0"/>
              <a:cs typeface="Calibri" pitchFamily="34" charset="0"/>
            </a:endParaRPr>
          </a:p>
          <a:p>
            <a:endParaRPr lang="it-IT" sz="1200" b="0" dirty="0">
              <a:latin typeface="Calibri" pitchFamily="34" charset="0"/>
              <a:cs typeface="Calibri" pitchFamily="34" charset="0"/>
            </a:endParaRPr>
          </a:p>
          <a:p>
            <a:pPr algn="ctr"/>
            <a:r>
              <a:rPr lang="it-IT" sz="1700" b="0" dirty="0" smtClean="0">
                <a:latin typeface="Calibri" pitchFamily="34" charset="0"/>
                <a:cs typeface="Calibri" pitchFamily="34" charset="0"/>
              </a:rPr>
              <a:t>L'</a:t>
            </a:r>
            <a:r>
              <a:rPr lang="it-IT" sz="1700" b="0" i="1"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atteggiamento</a:t>
            </a:r>
            <a:r>
              <a:rPr lang="it-IT" sz="1700" b="0" dirty="0" smtClean="0">
                <a:latin typeface="Calibri" pitchFamily="34" charset="0"/>
                <a:cs typeface="Calibri" pitchFamily="34" charset="0"/>
              </a:rPr>
              <a:t> è </a:t>
            </a:r>
            <a:r>
              <a:rPr lang="it-IT" sz="1700" b="0" dirty="0">
                <a:latin typeface="Calibri" pitchFamily="34" charset="0"/>
                <a:cs typeface="Calibri" pitchFamily="34" charset="0"/>
              </a:rPr>
              <a:t>un processo della coscienza </a:t>
            </a:r>
            <a:r>
              <a:rPr lang="it-IT" sz="1700" b="0" dirty="0" smtClean="0">
                <a:latin typeface="Calibri" pitchFamily="34" charset="0"/>
                <a:cs typeface="Calibri" pitchFamily="34" charset="0"/>
              </a:rPr>
              <a:t>di un individuo che</a:t>
            </a:r>
          </a:p>
          <a:p>
            <a:pPr algn="ctr"/>
            <a:r>
              <a:rPr lang="it-IT" sz="1700" b="0" dirty="0" smtClean="0">
                <a:latin typeface="Calibri" pitchFamily="34" charset="0"/>
                <a:cs typeface="Calibri" pitchFamily="34" charset="0"/>
              </a:rPr>
              <a:t>determina le </a:t>
            </a:r>
            <a:r>
              <a:rPr lang="it-IT" sz="1700" b="0" dirty="0">
                <a:latin typeface="Calibri" pitchFamily="34" charset="0"/>
                <a:cs typeface="Calibri" pitchFamily="34" charset="0"/>
              </a:rPr>
              <a:t>risposte </a:t>
            </a:r>
            <a:r>
              <a:rPr lang="it-IT" sz="1700" b="0" dirty="0" smtClean="0">
                <a:latin typeface="Calibri" pitchFamily="34" charset="0"/>
                <a:cs typeface="Calibri" pitchFamily="34" charset="0"/>
              </a:rPr>
              <a:t>potenziali ed effettive al </a:t>
            </a:r>
            <a:r>
              <a:rPr lang="it-IT" sz="1700" b="0" dirty="0">
                <a:latin typeface="Calibri" pitchFamily="34" charset="0"/>
                <a:cs typeface="Calibri" pitchFamily="34" charset="0"/>
              </a:rPr>
              <a:t>suo ambiente </a:t>
            </a:r>
            <a:r>
              <a:rPr lang="it-IT" sz="1700" b="0" dirty="0" smtClean="0">
                <a:latin typeface="Calibri" pitchFamily="34" charset="0"/>
                <a:cs typeface="Calibri" pitchFamily="34" charset="0"/>
              </a:rPr>
              <a:t>sociale</a:t>
            </a:r>
          </a:p>
          <a:p>
            <a:endParaRPr lang="it-IT" sz="1200" b="0" dirty="0">
              <a:latin typeface="Calibri" pitchFamily="34" charset="0"/>
              <a:cs typeface="Calibri" pitchFamily="34" charset="0"/>
            </a:endParaRPr>
          </a:p>
          <a:p>
            <a:endParaRPr lang="it-IT" sz="1200" b="0" dirty="0" smtClean="0">
              <a:latin typeface="Calibri" pitchFamily="34" charset="0"/>
              <a:cs typeface="Calibri" pitchFamily="34" charset="0"/>
            </a:endParaRPr>
          </a:p>
          <a:p>
            <a:endParaRPr lang="it-IT" sz="1200" b="0" dirty="0" smtClean="0">
              <a:latin typeface="Calibri" pitchFamily="34" charset="0"/>
              <a:cs typeface="Calibri" pitchFamily="34" charset="0"/>
            </a:endParaRPr>
          </a:p>
          <a:p>
            <a:r>
              <a:rPr lang="it-IT" sz="1700" b="0" dirty="0" smtClean="0">
                <a:latin typeface="Calibri" pitchFamily="34" charset="0"/>
                <a:cs typeface="Calibri" pitchFamily="34" charset="0"/>
              </a:rPr>
              <a:t>L'atteggiamento </a:t>
            </a:r>
            <a:r>
              <a:rPr lang="it-IT" sz="1700" b="0" dirty="0">
                <a:latin typeface="Calibri" pitchFamily="34" charset="0"/>
                <a:cs typeface="Calibri" pitchFamily="34" charset="0"/>
              </a:rPr>
              <a:t>è dunque un costrutto </a:t>
            </a:r>
            <a:r>
              <a:rPr lang="it-IT" sz="1700" b="0" dirty="0" smtClean="0">
                <a:latin typeface="Calibri" pitchFamily="34" charset="0"/>
                <a:cs typeface="Calibri" pitchFamily="34" charset="0"/>
              </a:rPr>
              <a:t>(psicologico) </a:t>
            </a:r>
            <a:r>
              <a:rPr lang="it-IT" sz="1700" b="0" dirty="0">
                <a:latin typeface="Calibri" pitchFamily="34" charset="0"/>
                <a:cs typeface="Calibri" pitchFamily="34" charset="0"/>
              </a:rPr>
              <a:t>costituito da 3 componenti di natura diversa:</a:t>
            </a:r>
          </a:p>
          <a:p>
            <a:endParaRPr lang="it-IT" sz="700" b="0" dirty="0" smtClean="0">
              <a:latin typeface="Calibri" pitchFamily="34" charset="0"/>
              <a:cs typeface="Calibri" pitchFamily="34" charset="0"/>
            </a:endParaRPr>
          </a:p>
          <a:p>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componente </a:t>
            </a:r>
            <a:r>
              <a:rPr lang="it-IT" sz="1700" b="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cognitiva</a:t>
            </a:r>
            <a:r>
              <a:rPr lang="it-IT" sz="1700" b="0" dirty="0">
                <a:latin typeface="Calibri" pitchFamily="34" charset="0"/>
                <a:cs typeface="Calibri" pitchFamily="34" charset="0"/>
              </a:rPr>
              <a:t>: conoscenza di un certo oggetto o soggetto </a:t>
            </a:r>
            <a:r>
              <a:rPr lang="it-IT" sz="1700" b="0" dirty="0" smtClean="0">
                <a:latin typeface="Calibri" pitchFamily="34" charset="0"/>
                <a:cs typeface="Calibri" pitchFamily="34" charset="0"/>
              </a:rPr>
              <a:t>(informazioni </a:t>
            </a:r>
            <a:r>
              <a:rPr lang="it-IT" sz="1700" b="0" dirty="0">
                <a:latin typeface="Calibri" pitchFamily="34" charset="0"/>
                <a:cs typeface="Calibri" pitchFamily="34" charset="0"/>
              </a:rPr>
              <a:t>e </a:t>
            </a:r>
            <a:r>
              <a:rPr lang="it-IT" sz="1700" b="0" dirty="0" smtClean="0">
                <a:latin typeface="Calibri" pitchFamily="34" charset="0"/>
                <a:cs typeface="Calibri" pitchFamily="34" charset="0"/>
              </a:rPr>
              <a:t>credenze </a:t>
            </a:r>
            <a:r>
              <a:rPr lang="it-IT" sz="1700" b="0" dirty="0">
                <a:latin typeface="Calibri" pitchFamily="34" charset="0"/>
                <a:cs typeface="Calibri" pitchFamily="34" charset="0"/>
              </a:rPr>
              <a:t>che gli individui </a:t>
            </a:r>
            <a:r>
              <a:rPr lang="it-IT" sz="1700" b="0" dirty="0" smtClean="0">
                <a:latin typeface="Calibri" pitchFamily="34" charset="0"/>
                <a:cs typeface="Calibri" pitchFamily="34" charset="0"/>
              </a:rPr>
              <a:t>posseggono </a:t>
            </a:r>
            <a:r>
              <a:rPr lang="it-IT" sz="1700" b="0" dirty="0">
                <a:latin typeface="Calibri" pitchFamily="34" charset="0"/>
                <a:cs typeface="Calibri" pitchFamily="34" charset="0"/>
              </a:rPr>
              <a:t>a proposito </a:t>
            </a:r>
            <a:r>
              <a:rPr lang="it-IT" sz="1700" b="0" dirty="0" smtClean="0">
                <a:latin typeface="Calibri" pitchFamily="34" charset="0"/>
                <a:cs typeface="Calibri" pitchFamily="34" charset="0"/>
              </a:rPr>
              <a:t>di ciò cui </a:t>
            </a:r>
            <a:r>
              <a:rPr lang="it-IT" sz="1700" b="0" dirty="0">
                <a:latin typeface="Calibri" pitchFamily="34" charset="0"/>
                <a:cs typeface="Calibri" pitchFamily="34" charset="0"/>
              </a:rPr>
              <a:t>si volge </a:t>
            </a:r>
            <a:r>
              <a:rPr lang="it-IT" sz="1700" b="0" dirty="0" smtClean="0">
                <a:latin typeface="Calibri" pitchFamily="34" charset="0"/>
                <a:cs typeface="Calibri" pitchFamily="34" charset="0"/>
              </a:rPr>
              <a:t>attenzione)</a:t>
            </a:r>
          </a:p>
          <a:p>
            <a:endParaRPr lang="it-IT" sz="700" b="0" dirty="0" smtClean="0">
              <a:latin typeface="Calibri" pitchFamily="34" charset="0"/>
              <a:cs typeface="Calibri" pitchFamily="34" charset="0"/>
            </a:endParaRPr>
          </a:p>
          <a:p>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componente </a:t>
            </a:r>
            <a:r>
              <a:rPr lang="it-IT" sz="1700" b="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affettiva</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reazione emotiva che l'oggetto suscita</a:t>
            </a:r>
          </a:p>
          <a:p>
            <a:endParaRPr lang="it-IT" sz="700" b="0" dirty="0" smtClean="0">
              <a:latin typeface="Calibri" pitchFamily="34" charset="0"/>
              <a:cs typeface="Calibri" pitchFamily="34" charset="0"/>
            </a:endParaRPr>
          </a:p>
          <a:p>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componente </a:t>
            </a:r>
            <a:r>
              <a:rPr lang="it-IT" sz="1700" b="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comportamentale</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propensione </a:t>
            </a:r>
            <a:r>
              <a:rPr lang="it-IT" sz="1700" b="0" dirty="0">
                <a:latin typeface="Calibri" pitchFamily="34" charset="0"/>
                <a:cs typeface="Calibri" pitchFamily="34" charset="0"/>
              </a:rPr>
              <a:t>ad </a:t>
            </a:r>
            <a:r>
              <a:rPr lang="it-IT" sz="1700" b="0" i="1" dirty="0" smtClean="0">
                <a:latin typeface="Calibri" pitchFamily="34" charset="0"/>
                <a:cs typeface="Calibri" pitchFamily="34" charset="0"/>
              </a:rPr>
              <a:t>agire </a:t>
            </a:r>
            <a:r>
              <a:rPr lang="it-IT" sz="1700" b="0" i="1" dirty="0">
                <a:latin typeface="Calibri" pitchFamily="34" charset="0"/>
                <a:cs typeface="Calibri" pitchFamily="34" charset="0"/>
              </a:rPr>
              <a:t>di </a:t>
            </a:r>
            <a:r>
              <a:rPr lang="it-IT" sz="1700" b="0" i="1" dirty="0" smtClean="0">
                <a:latin typeface="Calibri" pitchFamily="34" charset="0"/>
                <a:cs typeface="Calibri" pitchFamily="34" charset="0"/>
              </a:rPr>
              <a:t>conseguenza</a:t>
            </a:r>
            <a:r>
              <a:rPr lang="it-IT" sz="1700" b="0" dirty="0" smtClean="0">
                <a:latin typeface="Calibri" pitchFamily="34" charset="0"/>
                <a:cs typeface="Calibri" pitchFamily="34" charset="0"/>
              </a:rPr>
              <a:t> (avvicinamento </a:t>
            </a:r>
            <a:r>
              <a:rPr lang="it-IT" sz="1700" b="0" dirty="0">
                <a:latin typeface="Calibri" pitchFamily="34" charset="0"/>
                <a:cs typeface="Calibri" pitchFamily="34" charset="0"/>
              </a:rPr>
              <a:t>o </a:t>
            </a:r>
            <a:r>
              <a:rPr lang="it-IT" sz="1700" b="0" dirty="0" smtClean="0">
                <a:latin typeface="Calibri" pitchFamily="34" charset="0"/>
                <a:cs typeface="Calibri" pitchFamily="34" charset="0"/>
              </a:rPr>
              <a:t>esitazione </a:t>
            </a:r>
            <a:r>
              <a:rPr lang="it-IT" sz="1700" b="0" dirty="0">
                <a:latin typeface="Calibri" pitchFamily="34" charset="0"/>
                <a:cs typeface="Calibri" pitchFamily="34" charset="0"/>
              </a:rPr>
              <a:t>rispetto </a:t>
            </a:r>
            <a:r>
              <a:rPr lang="it-IT" sz="1700" b="0" dirty="0" smtClean="0">
                <a:latin typeface="Calibri" pitchFamily="34" charset="0"/>
                <a:cs typeface="Calibri" pitchFamily="34" charset="0"/>
              </a:rPr>
              <a:t>all'oggetto)</a:t>
            </a:r>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r>
              <a:rPr lang="it-IT" sz="1700" b="0" dirty="0" smtClean="0">
                <a:latin typeface="Calibri" pitchFamily="34" charset="0"/>
                <a:cs typeface="Calibri" pitchFamily="34" charset="0"/>
              </a:rPr>
              <a:t>A </a:t>
            </a:r>
            <a:r>
              <a:rPr lang="it-IT" sz="1700" b="0" dirty="0">
                <a:latin typeface="Calibri" pitchFamily="34" charset="0"/>
                <a:cs typeface="Calibri" pitchFamily="34" charset="0"/>
              </a:rPr>
              <a:t>causa della loro </a:t>
            </a:r>
            <a:r>
              <a:rPr lang="it-IT" sz="1700" b="0" dirty="0" smtClean="0">
                <a:latin typeface="Calibri" pitchFamily="34" charset="0"/>
                <a:cs typeface="Calibri" pitchFamily="34" charset="0"/>
              </a:rPr>
              <a:t>natura </a:t>
            </a:r>
            <a:r>
              <a:rPr lang="it-IT" sz="1700" b="0" dirty="0">
                <a:latin typeface="Calibri" pitchFamily="34" charset="0"/>
                <a:cs typeface="Calibri" pitchFamily="34" charset="0"/>
              </a:rPr>
              <a:t>sfumata e inafferrabile </a:t>
            </a:r>
            <a:r>
              <a:rPr lang="it-IT" sz="1700" b="0" dirty="0" smtClean="0">
                <a:latin typeface="Calibri" pitchFamily="34" charset="0"/>
                <a:cs typeface="Calibri" pitchFamily="34" charset="0"/>
              </a:rPr>
              <a:t>la </a:t>
            </a:r>
            <a:r>
              <a:rPr lang="it-IT" sz="1700" b="0" dirty="0">
                <a:latin typeface="Calibri" pitchFamily="34" charset="0"/>
                <a:cs typeface="Calibri" pitchFamily="34" charset="0"/>
              </a:rPr>
              <a:t>trasformazione del concetto in </a:t>
            </a:r>
            <a:r>
              <a:rPr lang="it-IT" sz="1700" b="0" dirty="0" smtClean="0">
                <a:latin typeface="Calibri" pitchFamily="34" charset="0"/>
                <a:cs typeface="Calibri" pitchFamily="34" charset="0"/>
              </a:rPr>
              <a:t>variabile risulta complessa, </a:t>
            </a:r>
            <a:r>
              <a:rPr lang="it-IT" sz="1700" b="0" dirty="0">
                <a:latin typeface="Calibri" pitchFamily="34" charset="0"/>
                <a:cs typeface="Calibri" pitchFamily="34" charset="0"/>
              </a:rPr>
              <a:t>in secondo luogo </a:t>
            </a:r>
            <a:r>
              <a:rPr lang="it-IT" sz="1700" b="0" dirty="0" smtClean="0">
                <a:latin typeface="Calibri" pitchFamily="34" charset="0"/>
                <a:cs typeface="Calibri" pitchFamily="34" charset="0"/>
              </a:rPr>
              <a:t>le </a:t>
            </a:r>
            <a:r>
              <a:rPr lang="it-IT" sz="1700" b="0" dirty="0">
                <a:latin typeface="Calibri" pitchFamily="34" charset="0"/>
                <a:cs typeface="Calibri" pitchFamily="34" charset="0"/>
              </a:rPr>
              <a:t>questioni che attengono gli atteggiamenti </a:t>
            </a:r>
            <a:r>
              <a:rPr lang="it-IT" sz="1700" b="0" dirty="0" smtClean="0">
                <a:latin typeface="Calibri" pitchFamily="34" charset="0"/>
                <a:cs typeface="Calibri" pitchFamily="34" charset="0"/>
              </a:rPr>
              <a:t>considerano tematiche sulle </a:t>
            </a:r>
            <a:r>
              <a:rPr lang="it-IT" sz="1700" b="0" dirty="0">
                <a:latin typeface="Calibri" pitchFamily="34" charset="0"/>
                <a:cs typeface="Calibri" pitchFamily="34" charset="0"/>
              </a:rPr>
              <a:t>quali </a:t>
            </a:r>
            <a:r>
              <a:rPr lang="it-IT" sz="1700" b="0" dirty="0" smtClean="0">
                <a:latin typeface="Calibri" pitchFamily="34" charset="0"/>
                <a:cs typeface="Calibri" pitchFamily="34" charset="0"/>
              </a:rPr>
              <a:t>la risposta può essere influenzata da altri fattori (ES.: desiderabilità sociale)</a:t>
            </a:r>
          </a:p>
        </p:txBody>
      </p:sp>
    </p:spTree>
    <p:extLst>
      <p:ext uri="{BB962C8B-B14F-4D97-AF65-F5344CB8AC3E}">
        <p14:creationId xmlns:p14="http://schemas.microsoft.com/office/powerpoint/2010/main" val="60916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6"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01737EA7-C385-4A80-AF24-3FD892EA80A5}"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8</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Le scale di atteggiamenti</a:t>
            </a:r>
            <a:endParaRPr lang="it-IT" sz="2000" b="1" kern="0" dirty="0">
              <a:solidFill>
                <a:sysClr val="window" lastClr="FFFFFF"/>
              </a:solidFill>
              <a:latin typeface="Calibri" pitchFamily="34" charset="0"/>
              <a:cs typeface="Calibri" pitchFamily="34" charset="0"/>
            </a:endParaRPr>
          </a:p>
        </p:txBody>
      </p:sp>
      <p:sp>
        <p:nvSpPr>
          <p:cNvPr id="9" name="Rettangolo 8"/>
          <p:cNvSpPr/>
          <p:nvPr/>
        </p:nvSpPr>
        <p:spPr>
          <a:xfrm>
            <a:off x="252412" y="1628800"/>
            <a:ext cx="8640068" cy="4909036"/>
          </a:xfrm>
          <a:prstGeom prst="rect">
            <a:avLst/>
          </a:prstGeom>
        </p:spPr>
        <p:txBody>
          <a:bodyPr wrap="square">
            <a:spAutoFit/>
          </a:bodyPr>
          <a:lstStyle/>
          <a:p>
            <a:r>
              <a:rPr lang="it-IT" sz="1700" b="0" dirty="0" smtClean="0">
                <a:latin typeface="Calibri" pitchFamily="34" charset="0"/>
                <a:cs typeface="Calibri" pitchFamily="34" charset="0"/>
              </a:rPr>
              <a:t>Le peculiarità degli atteggiamenti </a:t>
            </a:r>
            <a:r>
              <a:rPr lang="it-IT" sz="1700" b="0" dirty="0">
                <a:latin typeface="Calibri" pitchFamily="34" charset="0"/>
                <a:cs typeface="Calibri" pitchFamily="34" charset="0"/>
              </a:rPr>
              <a:t>rendono molto complessa la </a:t>
            </a:r>
            <a:r>
              <a:rPr lang="it-IT" sz="1700" b="0" dirty="0" smtClean="0">
                <a:latin typeface="Calibri" pitchFamily="34" charset="0"/>
                <a:cs typeface="Calibri" pitchFamily="34" charset="0"/>
              </a:rPr>
              <a:t>loro rilevazione, </a:t>
            </a:r>
            <a:r>
              <a:rPr lang="it-IT" sz="1700" b="0" dirty="0">
                <a:latin typeface="Calibri" pitchFamily="34" charset="0"/>
                <a:cs typeface="Calibri" pitchFamily="34" charset="0"/>
              </a:rPr>
              <a:t>al punto che non esiste un modo preciso e totalmente </a:t>
            </a:r>
            <a:r>
              <a:rPr lang="it-IT" sz="1700" b="0" dirty="0" smtClean="0">
                <a:latin typeface="Calibri" pitchFamily="34" charset="0"/>
                <a:cs typeface="Calibri" pitchFamily="34" charset="0"/>
              </a:rPr>
              <a:t>affidabile per </a:t>
            </a:r>
            <a:r>
              <a:rPr lang="it-IT" sz="1700" b="0" i="1" dirty="0" smtClean="0">
                <a:latin typeface="Calibri" pitchFamily="34" charset="0"/>
                <a:cs typeface="Calibri" pitchFamily="34" charset="0"/>
              </a:rPr>
              <a:t>misurarli</a:t>
            </a:r>
            <a:endParaRPr lang="it-IT" sz="1700" b="0" dirty="0" smtClean="0">
              <a:latin typeface="Calibri" pitchFamily="34" charset="0"/>
              <a:cs typeface="Calibri" pitchFamily="34" charset="0"/>
            </a:endParaRPr>
          </a:p>
          <a:p>
            <a:endParaRPr lang="it-IT" sz="700" b="0" dirty="0">
              <a:latin typeface="Calibri" pitchFamily="34" charset="0"/>
              <a:cs typeface="Calibri" pitchFamily="34" charset="0"/>
            </a:endParaRPr>
          </a:p>
          <a:p>
            <a:r>
              <a:rPr lang="it-IT" sz="1700" b="0" dirty="0">
                <a:latin typeface="Calibri" pitchFamily="34" charset="0"/>
                <a:cs typeface="Calibri" pitchFamily="34" charset="0"/>
              </a:rPr>
              <a:t>Esistono tuttavia </a:t>
            </a:r>
            <a:r>
              <a:rPr lang="it-IT" sz="1700" b="0" dirty="0" smtClean="0">
                <a:latin typeface="Calibri" pitchFamily="34" charset="0"/>
                <a:cs typeface="Calibri" pitchFamily="34" charset="0"/>
              </a:rPr>
              <a:t>strumenti </a:t>
            </a:r>
            <a:r>
              <a:rPr lang="it-IT" sz="1700" b="0" dirty="0">
                <a:latin typeface="Calibri" pitchFamily="34" charset="0"/>
                <a:cs typeface="Calibri" pitchFamily="34" charset="0"/>
              </a:rPr>
              <a:t>di raccolta e </a:t>
            </a:r>
            <a:r>
              <a:rPr lang="it-IT" sz="1700" b="0" dirty="0" smtClean="0">
                <a:latin typeface="Calibri" pitchFamily="34" charset="0"/>
                <a:cs typeface="Calibri" pitchFamily="34" charset="0"/>
              </a:rPr>
              <a:t>analisi </a:t>
            </a:r>
            <a:r>
              <a:rPr lang="it-IT" sz="1700" b="0" dirty="0">
                <a:latin typeface="Calibri" pitchFamily="34" charset="0"/>
                <a:cs typeface="Calibri" pitchFamily="34" charset="0"/>
              </a:rPr>
              <a:t>dei dati che consentono di rilevare indizi utili alla loro </a:t>
            </a:r>
            <a:r>
              <a:rPr lang="it-IT" sz="1700" b="0" dirty="0" smtClean="0">
                <a:latin typeface="Calibri" pitchFamily="34" charset="0"/>
                <a:cs typeface="Calibri" pitchFamily="34" charset="0"/>
              </a:rPr>
              <a:t>comprensione, le cosiddette </a:t>
            </a:r>
            <a:r>
              <a:rPr lang="it-IT" sz="17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scale di atteggiamenti</a:t>
            </a:r>
            <a:endParaRPr lang="it-IT" sz="1700" b="0" dirty="0" smtClean="0">
              <a:ln w="18415" cmpd="sng">
                <a:solidFill>
                  <a:srgbClr val="9A0000"/>
                </a:solidFill>
                <a:prstDash val="solid"/>
              </a:ln>
              <a:solidFill>
                <a:srgbClr val="9A0000"/>
              </a:solidFill>
              <a:latin typeface="Calibri" pitchFamily="34" charset="0"/>
              <a:cs typeface="Calibri" pitchFamily="34" charset="0"/>
            </a:endParaRPr>
          </a:p>
          <a:p>
            <a:endParaRPr lang="it-IT" sz="1700" b="0" dirty="0">
              <a:latin typeface="Calibri" pitchFamily="34" charset="0"/>
              <a:cs typeface="Calibri" pitchFamily="34" charset="0"/>
            </a:endParaRPr>
          </a:p>
          <a:p>
            <a:r>
              <a:rPr lang="it-IT" sz="1700" b="0" dirty="0" smtClean="0">
                <a:latin typeface="Calibri" pitchFamily="34" charset="0"/>
                <a:cs typeface="Calibri" pitchFamily="34" charset="0"/>
              </a:rPr>
              <a:t>L'idea di fondo è che </a:t>
            </a:r>
            <a:r>
              <a:rPr lang="it-IT" sz="1700" b="0" dirty="0">
                <a:latin typeface="Calibri" pitchFamily="34" charset="0"/>
                <a:cs typeface="Calibri" pitchFamily="34" charset="0"/>
              </a:rPr>
              <a:t>anche proprietà meramente psichiche possono essere rilevate </a:t>
            </a:r>
            <a:r>
              <a:rPr lang="it-IT" sz="1700" b="0" dirty="0" smtClean="0">
                <a:latin typeface="Calibri" pitchFamily="34" charset="0"/>
                <a:cs typeface="Calibri" pitchFamily="34" charset="0"/>
              </a:rPr>
              <a:t>perché sono proprietà continue </a:t>
            </a:r>
            <a:r>
              <a:rPr lang="it-IT" sz="1700" b="0" dirty="0">
                <a:latin typeface="Calibri" pitchFamily="34" charset="0"/>
                <a:cs typeface="Calibri" pitchFamily="34" charset="0"/>
              </a:rPr>
              <a:t>e </a:t>
            </a:r>
            <a:r>
              <a:rPr lang="it-IT" sz="1700" b="0" dirty="0" smtClean="0">
                <a:latin typeface="Calibri" pitchFamily="34" charset="0"/>
                <a:cs typeface="Calibri" pitchFamily="34" charset="0"/>
              </a:rPr>
              <a:t>misurabili: l’</a:t>
            </a:r>
            <a:r>
              <a:rPr lang="it-IT" sz="1700" i="1" dirty="0" smtClean="0">
                <a:latin typeface="Calibri" pitchFamily="34" charset="0"/>
                <a:cs typeface="Calibri" pitchFamily="34" charset="0"/>
              </a:rPr>
              <a:t>atteggiamento</a:t>
            </a:r>
            <a:r>
              <a:rPr lang="it-IT" sz="1700" b="0" dirty="0" smtClean="0">
                <a:latin typeface="Calibri" pitchFamily="34" charset="0"/>
                <a:cs typeface="Calibri" pitchFamily="34" charset="0"/>
              </a:rPr>
              <a:t> rappresenta un </a:t>
            </a:r>
            <a:r>
              <a:rPr lang="it-IT" sz="1700" b="0" u="sng" dirty="0" smtClean="0">
                <a:latin typeface="Calibri" pitchFamily="34" charset="0"/>
                <a:cs typeface="Calibri" pitchFamily="34" charset="0"/>
              </a:rPr>
              <a:t>concetto </a:t>
            </a:r>
            <a:r>
              <a:rPr lang="it-IT" sz="1700" b="0" u="sng" dirty="0">
                <a:latin typeface="Calibri" pitchFamily="34" charset="0"/>
                <a:cs typeface="Calibri" pitchFamily="34" charset="0"/>
              </a:rPr>
              <a:t>generale</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(credenze </a:t>
            </a:r>
            <a:r>
              <a:rPr lang="it-IT" sz="1700" b="0" dirty="0">
                <a:latin typeface="Calibri" pitchFamily="34" charset="0"/>
                <a:cs typeface="Calibri" pitchFamily="34" charset="0"/>
              </a:rPr>
              <a:t>di fondo non rilevabili direttamente</a:t>
            </a:r>
            <a:r>
              <a:rPr lang="it-IT" sz="1700" b="0" dirty="0" smtClean="0">
                <a:latin typeface="Calibri" pitchFamily="34" charset="0"/>
                <a:cs typeface="Calibri" pitchFamily="34" charset="0"/>
              </a:rPr>
              <a:t>), le </a:t>
            </a:r>
            <a:r>
              <a:rPr lang="it-IT" sz="1700" i="1" dirty="0" smtClean="0">
                <a:latin typeface="Calibri" pitchFamily="34" charset="0"/>
                <a:cs typeface="Calibri" pitchFamily="34" charset="0"/>
              </a:rPr>
              <a:t>opinioni</a:t>
            </a:r>
            <a:r>
              <a:rPr lang="it-IT" sz="1700" b="0" dirty="0" smtClean="0">
                <a:latin typeface="Calibri" pitchFamily="34" charset="0"/>
                <a:cs typeface="Calibri" pitchFamily="34" charset="0"/>
              </a:rPr>
              <a:t> sono invece i </a:t>
            </a:r>
            <a:r>
              <a:rPr lang="it-IT" sz="1700" b="0" u="sng" dirty="0">
                <a:latin typeface="Calibri" pitchFamily="34" charset="0"/>
                <a:cs typeface="Calibri" pitchFamily="34" charset="0"/>
              </a:rPr>
              <a:t>concetti specifici</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a:t>
            </a:r>
            <a:r>
              <a:rPr lang="it-IT" sz="1700" b="0" dirty="0">
                <a:latin typeface="Calibri" pitchFamily="34" charset="0"/>
                <a:cs typeface="Calibri" pitchFamily="34" charset="0"/>
              </a:rPr>
              <a:t>espressione </a:t>
            </a:r>
            <a:r>
              <a:rPr lang="it-IT" sz="1700" b="0" dirty="0" smtClean="0">
                <a:latin typeface="Calibri" pitchFamily="34" charset="0"/>
                <a:cs typeface="Calibri" pitchFamily="34" charset="0"/>
              </a:rPr>
              <a:t>di </a:t>
            </a:r>
            <a:r>
              <a:rPr lang="it-IT" sz="1700" b="0" dirty="0">
                <a:latin typeface="Calibri" pitchFamily="34" charset="0"/>
                <a:cs typeface="Calibri" pitchFamily="34" charset="0"/>
              </a:rPr>
              <a:t>un </a:t>
            </a:r>
            <a:r>
              <a:rPr lang="it-IT" sz="1700" b="0" dirty="0" smtClean="0">
                <a:latin typeface="Calibri" pitchFamily="34" charset="0"/>
                <a:cs typeface="Calibri" pitchFamily="34" charset="0"/>
              </a:rPr>
              <a:t>atteggiamento </a:t>
            </a:r>
            <a:r>
              <a:rPr lang="it-IT" sz="1700" b="0" dirty="0">
                <a:latin typeface="Calibri" pitchFamily="34" charset="0"/>
                <a:cs typeface="Calibri" pitchFamily="34" charset="0"/>
              </a:rPr>
              <a:t>empiricamente rilevabile</a:t>
            </a:r>
            <a:r>
              <a:rPr lang="it-IT" sz="1700" b="0" dirty="0" smtClean="0">
                <a:latin typeface="Calibri" pitchFamily="34" charset="0"/>
                <a:cs typeface="Calibri" pitchFamily="34" charset="0"/>
              </a:rPr>
              <a:t>)</a:t>
            </a:r>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r>
              <a:rPr lang="it-IT" sz="1700" b="0" dirty="0" smtClean="0">
                <a:latin typeface="Calibri" pitchFamily="34" charset="0"/>
                <a:cs typeface="Calibri" pitchFamily="34" charset="0"/>
              </a:rPr>
              <a:t>In assenza di una unità di misura si ricorre a tecniche di </a:t>
            </a:r>
            <a:r>
              <a:rPr lang="it-IT" sz="1700" b="0" i="1" dirty="0" err="1" smtClean="0">
                <a:latin typeface="Calibri" pitchFamily="34" charset="0"/>
                <a:cs typeface="Calibri" pitchFamily="34" charset="0"/>
              </a:rPr>
              <a:t>scaling</a:t>
            </a:r>
            <a:r>
              <a:rPr lang="it-IT" sz="1700" b="0" dirty="0" smtClean="0">
                <a:latin typeface="Calibri" pitchFamily="34" charset="0"/>
                <a:cs typeface="Calibri" pitchFamily="34" charset="0"/>
              </a:rPr>
              <a:t> che consentono di trasformare i concetti in variabili, con il risultato di avere:</a:t>
            </a: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r>
              <a:rPr lang="it-IT" sz="1700" b="0" dirty="0" smtClean="0">
                <a:ln w="18415" cmpd="sng">
                  <a:solidFill>
                    <a:schemeClr val="tx1"/>
                  </a:solidFill>
                  <a:prstDash val="solid"/>
                </a:ln>
                <a:effectLst>
                  <a:outerShdw blurRad="63500" dir="3600000" algn="tl" rotWithShape="0">
                    <a:srgbClr val="000000">
                      <a:alpha val="70000"/>
                    </a:srgbClr>
                  </a:outerShdw>
                </a:effectLst>
                <a:latin typeface="Calibri" pitchFamily="34" charset="0"/>
                <a:cs typeface="Calibri" pitchFamily="34" charset="0"/>
              </a:rPr>
              <a:t>variabili trattabili come caratteri qualitativi ordinabili</a:t>
            </a:r>
            <a:r>
              <a:rPr lang="it-IT" sz="1700" b="0" dirty="0" smtClean="0">
                <a:latin typeface="Calibri" pitchFamily="34" charset="0"/>
                <a:cs typeface="Calibri" pitchFamily="34" charset="0"/>
              </a:rPr>
              <a:t>	&lt;-</a:t>
            </a:r>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smtClean="0">
              <a:latin typeface="Calibri" pitchFamily="34" charset="0"/>
              <a:cs typeface="Calibri" pitchFamily="34" charset="0"/>
            </a:endParaRPr>
          </a:p>
          <a:p>
            <a:r>
              <a:rPr lang="it-IT" sz="1700" b="0" dirty="0" smtClean="0">
                <a:ln w="18415" cmpd="sng">
                  <a:solidFill>
                    <a:schemeClr val="tx1"/>
                  </a:solidFill>
                  <a:prstDash val="solid"/>
                </a:ln>
                <a:effectLst>
                  <a:outerShdw blurRad="63500" dir="3600000" algn="tl" rotWithShape="0">
                    <a:srgbClr val="000000">
                      <a:alpha val="70000"/>
                    </a:srgbClr>
                  </a:outerShdw>
                </a:effectLst>
                <a:latin typeface="Calibri" pitchFamily="34" charset="0"/>
                <a:cs typeface="Calibri" pitchFamily="34" charset="0"/>
              </a:rPr>
              <a:t>variabili trattabili come caratteri quantitativi (disc. o </a:t>
            </a:r>
            <a:r>
              <a:rPr lang="it-IT" sz="1700" b="0" dirty="0" err="1" smtClean="0">
                <a:ln w="18415" cmpd="sng">
                  <a:solidFill>
                    <a:schemeClr val="tx1"/>
                  </a:solidFill>
                  <a:prstDash val="solid"/>
                </a:ln>
                <a:effectLst>
                  <a:outerShdw blurRad="63500" dir="3600000" algn="tl" rotWithShape="0">
                    <a:srgbClr val="000000">
                      <a:alpha val="70000"/>
                    </a:srgbClr>
                  </a:outerShdw>
                </a:effectLst>
                <a:latin typeface="Calibri" pitchFamily="34" charset="0"/>
                <a:cs typeface="Calibri" pitchFamily="34" charset="0"/>
              </a:rPr>
              <a:t>cont</a:t>
            </a:r>
            <a:r>
              <a:rPr lang="it-IT" sz="1700" b="0" dirty="0" smtClean="0">
                <a:ln w="18415" cmpd="sng">
                  <a:solidFill>
                    <a:schemeClr val="tx1"/>
                  </a:solidFill>
                  <a:prstDash val="solid"/>
                </a:ln>
                <a:effectLst>
                  <a:outerShdw blurRad="63500" dir="3600000" algn="tl" rotWithShape="0">
                    <a:srgbClr val="000000">
                      <a:alpha val="70000"/>
                    </a:srgbClr>
                  </a:outerShdw>
                </a:effectLst>
                <a:latin typeface="Calibri" pitchFamily="34" charset="0"/>
                <a:cs typeface="Calibri" pitchFamily="34" charset="0"/>
              </a:rPr>
              <a:t>.)</a:t>
            </a:r>
            <a:r>
              <a:rPr lang="it-IT" sz="1700" b="0" dirty="0" smtClean="0">
                <a:latin typeface="Calibri" pitchFamily="34" charset="0"/>
                <a:cs typeface="Calibri" pitchFamily="34" charset="0"/>
              </a:rPr>
              <a:t>	&lt;-</a:t>
            </a:r>
            <a:endParaRPr lang="it-IT" sz="1700" b="0" dirty="0">
              <a:latin typeface="Calibri" pitchFamily="34" charset="0"/>
              <a:cs typeface="Calibri" pitchFamily="34" charset="0"/>
            </a:endParaRPr>
          </a:p>
        </p:txBody>
      </p:sp>
      <p:sp>
        <p:nvSpPr>
          <p:cNvPr id="10" name="CasellaDiTesto 9"/>
          <p:cNvSpPr txBox="1"/>
          <p:nvPr/>
        </p:nvSpPr>
        <p:spPr>
          <a:xfrm>
            <a:off x="6372200" y="5157192"/>
            <a:ext cx="2088232" cy="1323439"/>
          </a:xfrm>
          <a:prstGeom prst="rect">
            <a:avLst/>
          </a:prstGeom>
          <a:noFill/>
        </p:spPr>
        <p:txBody>
          <a:bodyPr wrap="square" rtlCol="0">
            <a:spAutoFit/>
          </a:bodyPr>
          <a:lstStyle/>
          <a:p>
            <a:r>
              <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5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Thurstone</a:t>
            </a:r>
            <a:endPar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endParaRPr>
          </a:p>
          <a:p>
            <a:r>
              <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5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Likert</a:t>
            </a:r>
            <a:endPar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endParaRPr>
          </a:p>
          <a:p>
            <a:r>
              <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5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Guttman</a:t>
            </a:r>
            <a:endPar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endParaRPr>
          </a:p>
          <a:p>
            <a:endParaRPr lang="it-IT" sz="2000" b="0" dirty="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endParaRPr>
          </a:p>
          <a:p>
            <a:r>
              <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5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Osgood</a:t>
            </a:r>
            <a:endParaRPr lang="it-IT" sz="15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endParaRPr>
          </a:p>
        </p:txBody>
      </p:sp>
    </p:spTree>
    <p:extLst>
      <p:ext uri="{BB962C8B-B14F-4D97-AF65-F5344CB8AC3E}">
        <p14:creationId xmlns:p14="http://schemas.microsoft.com/office/powerpoint/2010/main" val="3705666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ttangolo 5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5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01737EA7-C385-4A80-AF24-3FD892EA80A5}"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9</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Scala di </a:t>
            </a:r>
            <a:r>
              <a:rPr lang="it-IT" sz="2000" b="1" kern="0" dirty="0" err="1" smtClean="0">
                <a:solidFill>
                  <a:sysClr val="window" lastClr="FFFFFF"/>
                </a:solidFill>
                <a:latin typeface="Calibri" pitchFamily="34" charset="0"/>
                <a:cs typeface="Calibri" pitchFamily="34" charset="0"/>
              </a:rPr>
              <a:t>Thurstone</a:t>
            </a:r>
            <a:endParaRPr lang="it-IT" sz="2000" b="1" kern="0" dirty="0">
              <a:solidFill>
                <a:sysClr val="window" lastClr="FFFFFF"/>
              </a:solidFill>
              <a:latin typeface="Calibri" pitchFamily="34" charset="0"/>
              <a:cs typeface="Calibri" pitchFamily="34" charset="0"/>
            </a:endParaRPr>
          </a:p>
        </p:txBody>
      </p:sp>
      <p:pic>
        <p:nvPicPr>
          <p:cNvPr id="1026" name="Picture 2"/>
          <p:cNvPicPr preferRelativeResize="0">
            <a:picLocks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0000" y="1548000"/>
            <a:ext cx="1584000" cy="2160000"/>
          </a:xfrm>
          <a:prstGeom prst="ellipse">
            <a:avLst/>
          </a:prstGeom>
          <a:ln w="63500"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CasellaDiTesto 1"/>
          <p:cNvSpPr txBox="1"/>
          <p:nvPr/>
        </p:nvSpPr>
        <p:spPr>
          <a:xfrm>
            <a:off x="1921049" y="1668835"/>
            <a:ext cx="7187455" cy="2031325"/>
          </a:xfrm>
          <a:prstGeom prst="rect">
            <a:avLst/>
          </a:prstGeom>
          <a:noFill/>
        </p:spPr>
        <p:txBody>
          <a:bodyPr wrap="square" rtlCol="0">
            <a:spAutoFit/>
          </a:bodyPr>
          <a:lstStyle/>
          <a:p>
            <a:r>
              <a:rPr lang="it-IT" sz="1700" b="0" dirty="0">
                <a:latin typeface="Calibri" pitchFamily="34" charset="0"/>
                <a:cs typeface="Calibri" pitchFamily="34" charset="0"/>
              </a:rPr>
              <a:t>La </a:t>
            </a:r>
            <a:r>
              <a:rPr lang="it-IT" sz="1700" b="0" dirty="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700" b="0" dirty="0" err="1">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Thurstone</a:t>
            </a:r>
            <a:r>
              <a:rPr lang="it-IT" sz="1700" b="0" dirty="0">
                <a:latin typeface="Calibri" pitchFamily="34" charset="0"/>
                <a:cs typeface="Calibri" pitchFamily="34" charset="0"/>
              </a:rPr>
              <a:t>, o </a:t>
            </a:r>
            <a:r>
              <a:rPr lang="it-IT" sz="1700" b="0" dirty="0">
                <a:ln>
                  <a:solidFill>
                    <a:sysClr val="windowText" lastClr="000000"/>
                  </a:solidFill>
                </a:ln>
                <a:solidFill>
                  <a:sysClr val="windowText" lastClr="000000"/>
                </a:solidFill>
                <a:latin typeface="Calibri" pitchFamily="34" charset="0"/>
                <a:cs typeface="Calibri" pitchFamily="34" charset="0"/>
              </a:rPr>
              <a:t>scala a intervalli soggettivamente equivalenti</a:t>
            </a:r>
            <a:r>
              <a:rPr lang="it-IT" sz="1700" b="0" dirty="0">
                <a:latin typeface="Calibri" pitchFamily="34" charset="0"/>
                <a:cs typeface="Calibri" pitchFamily="34" charset="0"/>
              </a:rPr>
              <a:t>, si basa </a:t>
            </a:r>
            <a:r>
              <a:rPr lang="it-IT" sz="1700" b="0" dirty="0" smtClean="0">
                <a:latin typeface="Calibri" pitchFamily="34" charset="0"/>
                <a:cs typeface="Calibri" pitchFamily="34" charset="0"/>
              </a:rPr>
              <a:t>sull’idea che è possibile costruire </a:t>
            </a:r>
            <a:r>
              <a:rPr lang="it-IT" sz="1700" b="0" dirty="0">
                <a:latin typeface="Calibri" pitchFamily="34" charset="0"/>
                <a:cs typeface="Calibri" pitchFamily="34" charset="0"/>
              </a:rPr>
              <a:t>un continuum </a:t>
            </a:r>
            <a:r>
              <a:rPr lang="it-IT" sz="1700" b="0" dirty="0" smtClean="0">
                <a:latin typeface="Calibri" pitchFamily="34" charset="0"/>
                <a:cs typeface="Calibri" pitchFamily="34" charset="0"/>
              </a:rPr>
              <a:t>valutativo da </a:t>
            </a:r>
            <a:r>
              <a:rPr lang="it-IT" sz="1700" b="0" dirty="0">
                <a:latin typeface="Calibri" pitchFamily="34" charset="0"/>
                <a:cs typeface="Calibri" pitchFamily="34" charset="0"/>
              </a:rPr>
              <a:t>un massimo di </a:t>
            </a:r>
            <a:r>
              <a:rPr lang="it-IT" sz="1700" b="0" dirty="0" err="1">
                <a:latin typeface="Calibri" pitchFamily="34" charset="0"/>
                <a:cs typeface="Calibri" pitchFamily="34" charset="0"/>
              </a:rPr>
              <a:t>sfavorevolezza</a:t>
            </a:r>
            <a:r>
              <a:rPr lang="it-IT" sz="1700" b="0" dirty="0">
                <a:latin typeface="Calibri" pitchFamily="34" charset="0"/>
                <a:cs typeface="Calibri" pitchFamily="34" charset="0"/>
              </a:rPr>
              <a:t> ad un </a:t>
            </a:r>
            <a:r>
              <a:rPr lang="it-IT" sz="1700" b="0" dirty="0" smtClean="0">
                <a:latin typeface="Calibri" pitchFamily="34" charset="0"/>
                <a:cs typeface="Calibri" pitchFamily="34" charset="0"/>
              </a:rPr>
              <a:t>massimo di </a:t>
            </a:r>
            <a:r>
              <a:rPr lang="it-IT" sz="1700" b="0" dirty="0" err="1" smtClean="0">
                <a:latin typeface="Calibri" pitchFamily="34" charset="0"/>
                <a:cs typeface="Calibri" pitchFamily="34" charset="0"/>
              </a:rPr>
              <a:t>favorevolezza</a:t>
            </a:r>
            <a:endParaRPr lang="it-IT" sz="1700" b="0" dirty="0" smtClean="0">
              <a:latin typeface="Calibri" pitchFamily="34" charset="0"/>
              <a:cs typeface="Calibri" pitchFamily="34" charset="0"/>
            </a:endParaRPr>
          </a:p>
          <a:p>
            <a:endParaRPr lang="it-IT" sz="700" b="0" dirty="0">
              <a:latin typeface="Calibri" pitchFamily="34" charset="0"/>
              <a:cs typeface="Calibri" pitchFamily="34" charset="0"/>
            </a:endParaRPr>
          </a:p>
          <a:p>
            <a:r>
              <a:rPr lang="it-IT" sz="1700" b="0" dirty="0" smtClean="0">
                <a:latin typeface="Calibri" pitchFamily="34" charset="0"/>
                <a:cs typeface="Calibri" pitchFamily="34" charset="0"/>
              </a:rPr>
              <a:t>Una volta definito l’aspetto da indagare, si costruiscono delle frasi - stimolo ad esso associate (100-150) e si sottopongono a soggetti competenti detti </a:t>
            </a:r>
            <a:r>
              <a:rPr lang="it-IT" sz="1700" b="0" u="sng" dirty="0" smtClean="0">
                <a:latin typeface="Calibri" pitchFamily="34" charset="0"/>
                <a:cs typeface="Calibri" pitchFamily="34" charset="0"/>
              </a:rPr>
              <a:t>giudici</a:t>
            </a:r>
            <a:r>
              <a:rPr lang="it-IT" sz="1700" b="0" dirty="0" smtClean="0">
                <a:latin typeface="Calibri" pitchFamily="34" charset="0"/>
                <a:cs typeface="Calibri" pitchFamily="34" charset="0"/>
              </a:rPr>
              <a:t> (solitamente 300): ogni giudice inserisce ciascun cartoncino </a:t>
            </a:r>
            <a:r>
              <a:rPr lang="it-IT" sz="1700" b="0" dirty="0">
                <a:latin typeface="Calibri" pitchFamily="34" charset="0"/>
                <a:cs typeface="Calibri" pitchFamily="34" charset="0"/>
              </a:rPr>
              <a:t>con le proposizioni </a:t>
            </a:r>
            <a:r>
              <a:rPr lang="it-IT" sz="1700" b="0" dirty="0" smtClean="0">
                <a:latin typeface="Calibri" pitchFamily="34" charset="0"/>
                <a:cs typeface="Calibri" pitchFamily="34" charset="0"/>
              </a:rPr>
              <a:t>(</a:t>
            </a:r>
            <a:r>
              <a:rPr lang="it-IT" sz="1700" b="0" u="sng" dirty="0" smtClean="0">
                <a:latin typeface="Calibri" pitchFamily="34" charset="0"/>
                <a:cs typeface="Calibri" pitchFamily="34" charset="0"/>
              </a:rPr>
              <a:t>item</a:t>
            </a:r>
            <a:r>
              <a:rPr lang="it-IT" sz="1700" b="0" dirty="0" smtClean="0">
                <a:latin typeface="Calibri" pitchFamily="34" charset="0"/>
                <a:cs typeface="Calibri" pitchFamily="34" charset="0"/>
              </a:rPr>
              <a:t>) in una delle 11 urne marcate da A </a:t>
            </a:r>
            <a:r>
              <a:rPr lang="it-IT" sz="1700" b="0" dirty="0" err="1" smtClean="0">
                <a:latin typeface="Calibri" pitchFamily="34" charset="0"/>
                <a:cs typeface="Calibri" pitchFamily="34" charset="0"/>
              </a:rPr>
              <a:t>a</a:t>
            </a:r>
            <a:r>
              <a:rPr lang="it-IT" sz="1700" b="0" dirty="0" smtClean="0">
                <a:latin typeface="Calibri" pitchFamily="34" charset="0"/>
                <a:cs typeface="Calibri" pitchFamily="34" charset="0"/>
              </a:rPr>
              <a:t> K</a:t>
            </a:r>
          </a:p>
        </p:txBody>
      </p:sp>
      <p:sp>
        <p:nvSpPr>
          <p:cNvPr id="9" name="Rectangle 3"/>
          <p:cNvSpPr>
            <a:spLocks noChangeAspect="1" noChangeArrowheads="1"/>
          </p:cNvSpPr>
          <p:nvPr/>
        </p:nvSpPr>
        <p:spPr bwMode="auto">
          <a:xfrm>
            <a:off x="1763688"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0" name="Rectangle 4"/>
          <p:cNvSpPr>
            <a:spLocks noChangeAspect="1" noChangeArrowheads="1"/>
          </p:cNvSpPr>
          <p:nvPr/>
        </p:nvSpPr>
        <p:spPr bwMode="auto">
          <a:xfrm>
            <a:off x="3495884"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1" name="Rectangle 5"/>
          <p:cNvSpPr>
            <a:spLocks noChangeAspect="1" noChangeArrowheads="1"/>
          </p:cNvSpPr>
          <p:nvPr/>
        </p:nvSpPr>
        <p:spPr bwMode="auto">
          <a:xfrm>
            <a:off x="2893148"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2" name="Rectangle 6"/>
          <p:cNvSpPr>
            <a:spLocks noChangeAspect="1" noChangeArrowheads="1"/>
          </p:cNvSpPr>
          <p:nvPr/>
        </p:nvSpPr>
        <p:spPr bwMode="auto">
          <a:xfrm>
            <a:off x="2339752"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3" name="Rectangle 7"/>
          <p:cNvSpPr>
            <a:spLocks noChangeAspect="1" noChangeArrowheads="1"/>
          </p:cNvSpPr>
          <p:nvPr/>
        </p:nvSpPr>
        <p:spPr bwMode="auto">
          <a:xfrm>
            <a:off x="4071948"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4" name="Rectangle 8"/>
          <p:cNvSpPr>
            <a:spLocks noChangeAspect="1" noChangeArrowheads="1"/>
          </p:cNvSpPr>
          <p:nvPr/>
        </p:nvSpPr>
        <p:spPr bwMode="auto">
          <a:xfrm>
            <a:off x="4653915"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5" name="Rectangle 9"/>
          <p:cNvSpPr>
            <a:spLocks noChangeAspect="1" noChangeArrowheads="1"/>
          </p:cNvSpPr>
          <p:nvPr/>
        </p:nvSpPr>
        <p:spPr bwMode="auto">
          <a:xfrm>
            <a:off x="5246744"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6" name="Rectangle 10"/>
          <p:cNvSpPr>
            <a:spLocks noChangeAspect="1" noChangeArrowheads="1"/>
          </p:cNvSpPr>
          <p:nvPr/>
        </p:nvSpPr>
        <p:spPr bwMode="auto">
          <a:xfrm>
            <a:off x="5822808"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7" name="Rectangle 11"/>
          <p:cNvSpPr>
            <a:spLocks noChangeAspect="1" noChangeArrowheads="1"/>
          </p:cNvSpPr>
          <p:nvPr/>
        </p:nvSpPr>
        <p:spPr bwMode="auto">
          <a:xfrm>
            <a:off x="6444208"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8" name="Rectangle 12"/>
          <p:cNvSpPr>
            <a:spLocks noChangeAspect="1" noChangeArrowheads="1"/>
          </p:cNvSpPr>
          <p:nvPr/>
        </p:nvSpPr>
        <p:spPr bwMode="auto">
          <a:xfrm>
            <a:off x="7020272"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19" name="Rectangle 13"/>
          <p:cNvSpPr>
            <a:spLocks noChangeAspect="1" noChangeArrowheads="1"/>
          </p:cNvSpPr>
          <p:nvPr/>
        </p:nvSpPr>
        <p:spPr bwMode="auto">
          <a:xfrm>
            <a:off x="7596336" y="4077072"/>
            <a:ext cx="382708" cy="382708"/>
          </a:xfrm>
          <a:prstGeom prst="rect">
            <a:avLst/>
          </a:prstGeom>
          <a:solidFill>
            <a:schemeClr val="bg1"/>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bg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it-IT">
              <a:latin typeface="Calibri" pitchFamily="34" charset="0"/>
              <a:cs typeface="Calibri" pitchFamily="34" charset="0"/>
            </a:endParaRPr>
          </a:p>
        </p:txBody>
      </p:sp>
      <p:sp>
        <p:nvSpPr>
          <p:cNvPr id="20" name="Text Box 14"/>
          <p:cNvSpPr txBox="1">
            <a:spLocks noChangeAspect="1" noChangeArrowheads="1"/>
          </p:cNvSpPr>
          <p:nvPr/>
        </p:nvSpPr>
        <p:spPr bwMode="auto">
          <a:xfrm>
            <a:off x="1819498"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A</a:t>
            </a:r>
          </a:p>
        </p:txBody>
      </p:sp>
      <p:sp>
        <p:nvSpPr>
          <p:cNvPr id="21" name="Text Box 15"/>
          <p:cNvSpPr txBox="1">
            <a:spLocks noChangeAspect="1" noChangeArrowheads="1"/>
          </p:cNvSpPr>
          <p:nvPr/>
        </p:nvSpPr>
        <p:spPr bwMode="auto">
          <a:xfrm>
            <a:off x="2392757"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B</a:t>
            </a:r>
          </a:p>
        </p:txBody>
      </p:sp>
      <p:sp>
        <p:nvSpPr>
          <p:cNvPr id="22" name="Text Box 16"/>
          <p:cNvSpPr txBox="1">
            <a:spLocks noChangeAspect="1" noChangeArrowheads="1"/>
          </p:cNvSpPr>
          <p:nvPr/>
        </p:nvSpPr>
        <p:spPr bwMode="auto">
          <a:xfrm>
            <a:off x="2937126"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C</a:t>
            </a:r>
          </a:p>
        </p:txBody>
      </p:sp>
      <p:sp>
        <p:nvSpPr>
          <p:cNvPr id="23" name="Text Box 17"/>
          <p:cNvSpPr txBox="1">
            <a:spLocks noChangeAspect="1" noChangeArrowheads="1"/>
          </p:cNvSpPr>
          <p:nvPr/>
        </p:nvSpPr>
        <p:spPr bwMode="auto">
          <a:xfrm>
            <a:off x="3543582"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D</a:t>
            </a:r>
          </a:p>
        </p:txBody>
      </p:sp>
      <p:sp>
        <p:nvSpPr>
          <p:cNvPr id="24" name="Text Box 18"/>
          <p:cNvSpPr txBox="1">
            <a:spLocks noChangeAspect="1" noChangeArrowheads="1"/>
          </p:cNvSpPr>
          <p:nvPr/>
        </p:nvSpPr>
        <p:spPr bwMode="auto">
          <a:xfrm>
            <a:off x="4119646"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E</a:t>
            </a:r>
          </a:p>
        </p:txBody>
      </p:sp>
      <p:sp>
        <p:nvSpPr>
          <p:cNvPr id="25" name="Text Box 19"/>
          <p:cNvSpPr txBox="1">
            <a:spLocks noChangeAspect="1" noChangeArrowheads="1"/>
          </p:cNvSpPr>
          <p:nvPr/>
        </p:nvSpPr>
        <p:spPr bwMode="auto">
          <a:xfrm>
            <a:off x="4701613"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F</a:t>
            </a:r>
          </a:p>
        </p:txBody>
      </p:sp>
      <p:sp>
        <p:nvSpPr>
          <p:cNvPr id="26" name="Text Box 20"/>
          <p:cNvSpPr txBox="1">
            <a:spLocks noChangeAspect="1" noChangeArrowheads="1"/>
          </p:cNvSpPr>
          <p:nvPr/>
        </p:nvSpPr>
        <p:spPr bwMode="auto">
          <a:xfrm>
            <a:off x="5294442"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G</a:t>
            </a:r>
          </a:p>
        </p:txBody>
      </p:sp>
      <p:sp>
        <p:nvSpPr>
          <p:cNvPr id="27" name="Text Box 21"/>
          <p:cNvSpPr txBox="1">
            <a:spLocks noChangeAspect="1" noChangeArrowheads="1"/>
          </p:cNvSpPr>
          <p:nvPr/>
        </p:nvSpPr>
        <p:spPr bwMode="auto">
          <a:xfrm>
            <a:off x="5870506"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H</a:t>
            </a:r>
          </a:p>
        </p:txBody>
      </p:sp>
      <p:sp>
        <p:nvSpPr>
          <p:cNvPr id="28" name="Text Box 22"/>
          <p:cNvSpPr txBox="1">
            <a:spLocks noChangeAspect="1" noChangeArrowheads="1"/>
          </p:cNvSpPr>
          <p:nvPr/>
        </p:nvSpPr>
        <p:spPr bwMode="auto">
          <a:xfrm>
            <a:off x="6491906"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I</a:t>
            </a:r>
          </a:p>
        </p:txBody>
      </p:sp>
      <p:sp>
        <p:nvSpPr>
          <p:cNvPr id="29" name="Text Box 23"/>
          <p:cNvSpPr txBox="1">
            <a:spLocks noChangeAspect="1" noChangeArrowheads="1"/>
          </p:cNvSpPr>
          <p:nvPr/>
        </p:nvSpPr>
        <p:spPr bwMode="auto">
          <a:xfrm>
            <a:off x="7067970"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J</a:t>
            </a:r>
          </a:p>
        </p:txBody>
      </p:sp>
      <p:sp>
        <p:nvSpPr>
          <p:cNvPr id="30" name="Text Box 24"/>
          <p:cNvSpPr txBox="1">
            <a:spLocks noChangeAspect="1" noChangeArrowheads="1"/>
          </p:cNvSpPr>
          <p:nvPr/>
        </p:nvSpPr>
        <p:spPr bwMode="auto">
          <a:xfrm>
            <a:off x="7644034" y="4129605"/>
            <a:ext cx="255139"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it-IT" sz="1400">
                <a:solidFill>
                  <a:srgbClr val="000000"/>
                </a:solidFill>
                <a:latin typeface="Calibri" pitchFamily="34" charset="0"/>
                <a:cs typeface="Calibri" pitchFamily="34" charset="0"/>
              </a:rPr>
              <a:t>K</a:t>
            </a:r>
          </a:p>
        </p:txBody>
      </p:sp>
      <p:sp>
        <p:nvSpPr>
          <p:cNvPr id="31" name="Text Box 25"/>
          <p:cNvSpPr txBox="1">
            <a:spLocks noChangeAspect="1" noChangeArrowheads="1"/>
          </p:cNvSpPr>
          <p:nvPr/>
        </p:nvSpPr>
        <p:spPr bwMode="auto">
          <a:xfrm>
            <a:off x="1882220" y="4633661"/>
            <a:ext cx="1105604" cy="307777"/>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latin typeface="Calibri" pitchFamily="34" charset="0"/>
                <a:cs typeface="Calibri" pitchFamily="34" charset="0"/>
              </a:rPr>
              <a:t>contrario</a:t>
            </a:r>
          </a:p>
        </p:txBody>
      </p:sp>
      <p:sp>
        <p:nvSpPr>
          <p:cNvPr id="32" name="Text Box 26"/>
          <p:cNvSpPr txBox="1">
            <a:spLocks noChangeAspect="1" noChangeArrowheads="1"/>
          </p:cNvSpPr>
          <p:nvPr/>
        </p:nvSpPr>
        <p:spPr bwMode="auto">
          <a:xfrm>
            <a:off x="3824215" y="4633661"/>
            <a:ext cx="1998593" cy="307777"/>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latin typeface="Calibri" pitchFamily="34" charset="0"/>
                <a:cs typeface="Calibri" pitchFamily="34" charset="0"/>
              </a:rPr>
              <a:t>tendente al neutro</a:t>
            </a:r>
          </a:p>
        </p:txBody>
      </p:sp>
      <p:sp>
        <p:nvSpPr>
          <p:cNvPr id="33" name="Text Box 27"/>
          <p:cNvSpPr txBox="1">
            <a:spLocks noChangeAspect="1" noChangeArrowheads="1"/>
          </p:cNvSpPr>
          <p:nvPr/>
        </p:nvSpPr>
        <p:spPr bwMode="auto">
          <a:xfrm>
            <a:off x="6732240" y="4633661"/>
            <a:ext cx="1105604" cy="307777"/>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latin typeface="Calibri" pitchFamily="34" charset="0"/>
                <a:cs typeface="Calibri" pitchFamily="34" charset="0"/>
              </a:rPr>
              <a:t>a favore</a:t>
            </a:r>
          </a:p>
        </p:txBody>
      </p:sp>
      <p:sp>
        <p:nvSpPr>
          <p:cNvPr id="3" name="CasellaDiTesto 2"/>
          <p:cNvSpPr txBox="1"/>
          <p:nvPr/>
        </p:nvSpPr>
        <p:spPr>
          <a:xfrm>
            <a:off x="216025" y="5157192"/>
            <a:ext cx="8748463" cy="1508105"/>
          </a:xfrm>
          <a:prstGeom prst="rect">
            <a:avLst/>
          </a:prstGeom>
          <a:noFill/>
        </p:spPr>
        <p:txBody>
          <a:bodyPr wrap="square" rtlCol="0">
            <a:spAutoFit/>
          </a:bodyPr>
          <a:lstStyle/>
          <a:p>
            <a:r>
              <a:rPr lang="it-IT" sz="1700" b="0" dirty="0" smtClean="0">
                <a:latin typeface="Calibri" pitchFamily="34" charset="0"/>
                <a:cs typeface="Calibri" pitchFamily="34" charset="0"/>
              </a:rPr>
              <a:t>Completata la procedura si procede nel seguente modo:</a:t>
            </a:r>
          </a:p>
          <a:p>
            <a:pPr marL="342900" indent="-342900">
              <a:buAutoNum type="arabicParenR"/>
            </a:pPr>
            <a:r>
              <a:rPr lang="it-IT" sz="1500" i="1" dirty="0" smtClean="0">
                <a:latin typeface="Calibri" pitchFamily="34" charset="0"/>
                <a:cs typeface="Calibri" pitchFamily="34" charset="0"/>
              </a:rPr>
              <a:t>Si eliminano i giudici che hanno dimostrato scarsa attenzione e/o competenza</a:t>
            </a:r>
          </a:p>
          <a:p>
            <a:pPr marL="342900" indent="-342900">
              <a:buAutoNum type="arabicParenR"/>
            </a:pPr>
            <a:r>
              <a:rPr lang="it-IT" sz="1500" i="1" dirty="0" smtClean="0">
                <a:latin typeface="Calibri" pitchFamily="34" charset="0"/>
                <a:cs typeface="Calibri" pitchFamily="34" charset="0"/>
              </a:rPr>
              <a:t>Si eliminano i cartoncini degli item che hanno una forte dispersione</a:t>
            </a:r>
          </a:p>
          <a:p>
            <a:pPr marL="342900" indent="-342900">
              <a:buAutoNum type="arabicParenR"/>
            </a:pPr>
            <a:r>
              <a:rPr lang="it-IT" sz="1500" i="1" dirty="0" smtClean="0">
                <a:latin typeface="Calibri" pitchFamily="34" charset="0"/>
                <a:cs typeface="Calibri" pitchFamily="34" charset="0"/>
              </a:rPr>
              <a:t>Si assegna ad ogni urna un punteggio da 1 a 11 e ad ogni item la media (o la mediana) dei punteggi</a:t>
            </a:r>
          </a:p>
          <a:p>
            <a:pPr marL="342900" indent="-342900">
              <a:buAutoNum type="arabicParenR"/>
            </a:pPr>
            <a:r>
              <a:rPr lang="it-IT" sz="1500" i="1" dirty="0" smtClean="0">
                <a:latin typeface="Calibri" pitchFamily="34" charset="0"/>
                <a:cs typeface="Calibri" pitchFamily="34" charset="0"/>
              </a:rPr>
              <a:t>Si scelgono i 10-11 item disposti a intervalli il più possibile regolari</a:t>
            </a:r>
          </a:p>
          <a:p>
            <a:pPr marL="342900" indent="-342900">
              <a:buAutoNum type="arabicParenR"/>
            </a:pPr>
            <a:r>
              <a:rPr lang="it-IT" sz="1500" i="1" dirty="0" smtClean="0">
                <a:latin typeface="Calibri" pitchFamily="34" charset="0"/>
                <a:cs typeface="Calibri" pitchFamily="34" charset="0"/>
              </a:rPr>
              <a:t>La scala così ottenuta è sottoposta agli intervistati</a:t>
            </a:r>
            <a:endParaRPr lang="it-IT" sz="1500" i="1" dirty="0">
              <a:latin typeface="Calibri" pitchFamily="34" charset="0"/>
              <a:cs typeface="Calibri" pitchFamily="34" charset="0"/>
            </a:endParaRPr>
          </a:p>
        </p:txBody>
      </p:sp>
    </p:spTree>
    <p:extLst>
      <p:ext uri="{BB962C8B-B14F-4D97-AF65-F5344CB8AC3E}">
        <p14:creationId xmlns:p14="http://schemas.microsoft.com/office/powerpoint/2010/main" val="10933414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Line 2"/>
          <p:cNvSpPr>
            <a:spLocks noChangeShapeType="1"/>
          </p:cNvSpPr>
          <p:nvPr/>
        </p:nvSpPr>
        <p:spPr bwMode="auto">
          <a:xfrm>
            <a:off x="2831976" y="1988840"/>
            <a:ext cx="0" cy="453600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195" name="Line 3"/>
          <p:cNvSpPr>
            <a:spLocks noChangeShapeType="1"/>
          </p:cNvSpPr>
          <p:nvPr/>
        </p:nvSpPr>
        <p:spPr bwMode="auto">
          <a:xfrm>
            <a:off x="2831976" y="4311277"/>
            <a:ext cx="10668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196" name="Line 4"/>
          <p:cNvSpPr>
            <a:spLocks noChangeShapeType="1"/>
          </p:cNvSpPr>
          <p:nvPr/>
        </p:nvSpPr>
        <p:spPr bwMode="auto">
          <a:xfrm>
            <a:off x="2831976" y="6292477"/>
            <a:ext cx="10668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197" name="Line 5"/>
          <p:cNvSpPr>
            <a:spLocks noChangeShapeType="1"/>
          </p:cNvSpPr>
          <p:nvPr/>
        </p:nvSpPr>
        <p:spPr bwMode="auto">
          <a:xfrm>
            <a:off x="2831976" y="2253877"/>
            <a:ext cx="10668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1270" name="Text Box 6"/>
          <p:cNvSpPr txBox="1">
            <a:spLocks noChangeArrowheads="1"/>
          </p:cNvSpPr>
          <p:nvPr/>
        </p:nvSpPr>
        <p:spPr bwMode="auto">
          <a:xfrm>
            <a:off x="3898776" y="5987677"/>
            <a:ext cx="457200" cy="52322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800">
                <a:latin typeface="Calibri" pitchFamily="34" charset="0"/>
                <a:cs typeface="Calibri" pitchFamily="34" charset="0"/>
              </a:rPr>
              <a:t>6</a:t>
            </a:r>
            <a:endParaRPr lang="it-IT" sz="2800" b="0">
              <a:latin typeface="Calibri" pitchFamily="34" charset="0"/>
              <a:cs typeface="Calibri" pitchFamily="34" charset="0"/>
            </a:endParaRPr>
          </a:p>
        </p:txBody>
      </p:sp>
      <p:sp>
        <p:nvSpPr>
          <p:cNvPr id="11271" name="Text Box 7"/>
          <p:cNvSpPr txBox="1">
            <a:spLocks noChangeArrowheads="1"/>
          </p:cNvSpPr>
          <p:nvPr/>
        </p:nvSpPr>
        <p:spPr bwMode="auto">
          <a:xfrm>
            <a:off x="3898776" y="4006477"/>
            <a:ext cx="457200" cy="52322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800">
                <a:latin typeface="Calibri" pitchFamily="34" charset="0"/>
                <a:cs typeface="Calibri" pitchFamily="34" charset="0"/>
              </a:rPr>
              <a:t>5</a:t>
            </a:r>
            <a:endParaRPr lang="it-IT" sz="2800" b="0">
              <a:latin typeface="Calibri" pitchFamily="34" charset="0"/>
              <a:cs typeface="Calibri" pitchFamily="34" charset="0"/>
            </a:endParaRPr>
          </a:p>
        </p:txBody>
      </p:sp>
      <p:sp>
        <p:nvSpPr>
          <p:cNvPr id="11272" name="Text Box 8"/>
          <p:cNvSpPr txBox="1">
            <a:spLocks noChangeArrowheads="1"/>
          </p:cNvSpPr>
          <p:nvPr/>
        </p:nvSpPr>
        <p:spPr bwMode="auto">
          <a:xfrm>
            <a:off x="3898776" y="2025277"/>
            <a:ext cx="457200" cy="52322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800">
                <a:latin typeface="Calibri" pitchFamily="34" charset="0"/>
                <a:cs typeface="Calibri" pitchFamily="34" charset="0"/>
              </a:rPr>
              <a:t>4</a:t>
            </a:r>
            <a:endParaRPr lang="it-IT" sz="2800" b="0">
              <a:latin typeface="Calibri" pitchFamily="34" charset="0"/>
              <a:cs typeface="Calibri" pitchFamily="34" charset="0"/>
            </a:endParaRPr>
          </a:p>
        </p:txBody>
      </p:sp>
      <p:sp>
        <p:nvSpPr>
          <p:cNvPr id="136201" name="Text Box 9"/>
          <p:cNvSpPr txBox="1">
            <a:spLocks noChangeArrowheads="1"/>
          </p:cNvSpPr>
          <p:nvPr/>
        </p:nvSpPr>
        <p:spPr bwMode="auto">
          <a:xfrm>
            <a:off x="2824162" y="1588730"/>
            <a:ext cx="17478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defRPr/>
            </a:pPr>
            <a:r>
              <a:rPr lang="it-IT" sz="2000" dirty="0">
                <a:solidFill>
                  <a:srgbClr val="9A0000"/>
                </a:solidFill>
                <a:latin typeface="Calibri" pitchFamily="34" charset="0"/>
                <a:cs typeface="Calibri" pitchFamily="34" charset="0"/>
              </a:rPr>
              <a:t>valori di scala</a:t>
            </a:r>
          </a:p>
        </p:txBody>
      </p:sp>
      <p:sp>
        <p:nvSpPr>
          <p:cNvPr id="11276" name="Text Box 12"/>
          <p:cNvSpPr txBox="1">
            <a:spLocks noChangeArrowheads="1"/>
          </p:cNvSpPr>
          <p:nvPr/>
        </p:nvSpPr>
        <p:spPr bwMode="auto">
          <a:xfrm>
            <a:off x="1958824" y="6237352"/>
            <a:ext cx="648000" cy="360000"/>
          </a:xfrm>
          <a:prstGeom prst="rect">
            <a:avLst/>
          </a:prstGeom>
          <a:ln w="19050">
            <a:headEnd/>
            <a:tailEnd/>
          </a:ln>
          <a:extLst/>
        </p:spPr>
        <p:style>
          <a:lnRef idx="1">
            <a:schemeClr val="dk1"/>
          </a:lnRef>
          <a:fillRef idx="2">
            <a:schemeClr val="dk1"/>
          </a:fillRef>
          <a:effectRef idx="1">
            <a:schemeClr val="dk1"/>
          </a:effectRef>
          <a:fontRef idx="minor">
            <a:schemeClr val="dk1"/>
          </a:fontRef>
        </p:style>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dirty="0" smtClean="0">
                <a:latin typeface="Calibri" pitchFamily="34" charset="0"/>
                <a:cs typeface="Calibri" pitchFamily="34" charset="0"/>
              </a:rPr>
              <a:t>6,01</a:t>
            </a:r>
            <a:endParaRPr lang="it-IT" sz="2000" dirty="0">
              <a:latin typeface="Calibri" pitchFamily="34" charset="0"/>
              <a:cs typeface="Calibri" pitchFamily="34" charset="0"/>
            </a:endParaRPr>
          </a:p>
        </p:txBody>
      </p:sp>
      <p:sp>
        <p:nvSpPr>
          <p:cNvPr id="11277" name="Text Box 13"/>
          <p:cNvSpPr txBox="1">
            <a:spLocks noChangeArrowheads="1"/>
          </p:cNvSpPr>
          <p:nvPr/>
        </p:nvSpPr>
        <p:spPr bwMode="auto">
          <a:xfrm>
            <a:off x="1958824" y="5652056"/>
            <a:ext cx="648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a:latin typeface="Calibri" pitchFamily="34" charset="0"/>
                <a:cs typeface="Calibri" pitchFamily="34" charset="0"/>
              </a:rPr>
              <a:t>5,82</a:t>
            </a:r>
          </a:p>
        </p:txBody>
      </p:sp>
      <p:sp>
        <p:nvSpPr>
          <p:cNvPr id="11278" name="Text Box 14"/>
          <p:cNvSpPr txBox="1">
            <a:spLocks noChangeArrowheads="1"/>
          </p:cNvSpPr>
          <p:nvPr/>
        </p:nvSpPr>
        <p:spPr bwMode="auto">
          <a:xfrm>
            <a:off x="1958824" y="5076056"/>
            <a:ext cx="648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dirty="0" smtClean="0">
                <a:latin typeface="Calibri" pitchFamily="34" charset="0"/>
                <a:cs typeface="Calibri" pitchFamily="34" charset="0"/>
              </a:rPr>
              <a:t>5,58</a:t>
            </a:r>
            <a:endParaRPr lang="it-IT" sz="2000" dirty="0">
              <a:latin typeface="Calibri" pitchFamily="34" charset="0"/>
              <a:cs typeface="Calibri" pitchFamily="34" charset="0"/>
            </a:endParaRPr>
          </a:p>
        </p:txBody>
      </p:sp>
      <p:sp>
        <p:nvSpPr>
          <p:cNvPr id="11279" name="Text Box 15"/>
          <p:cNvSpPr txBox="1">
            <a:spLocks noChangeArrowheads="1"/>
          </p:cNvSpPr>
          <p:nvPr/>
        </p:nvSpPr>
        <p:spPr bwMode="auto">
          <a:xfrm>
            <a:off x="1958824" y="4365104"/>
            <a:ext cx="648000" cy="360000"/>
          </a:xfrm>
          <a:prstGeom prst="rect">
            <a:avLst/>
          </a:prstGeom>
          <a:ln w="19050">
            <a:headEnd/>
            <a:tailEnd/>
          </a:ln>
          <a:extLst/>
        </p:spPr>
        <p:style>
          <a:lnRef idx="1">
            <a:schemeClr val="dk1"/>
          </a:lnRef>
          <a:fillRef idx="2">
            <a:schemeClr val="dk1"/>
          </a:fillRef>
          <a:effectRef idx="1">
            <a:schemeClr val="dk1"/>
          </a:effectRef>
          <a:fontRef idx="minor">
            <a:schemeClr val="dk1"/>
          </a:fontRef>
        </p:style>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dirty="0">
                <a:latin typeface="Calibri" pitchFamily="34" charset="0"/>
                <a:cs typeface="Calibri" pitchFamily="34" charset="0"/>
              </a:rPr>
              <a:t>5,05</a:t>
            </a:r>
          </a:p>
        </p:txBody>
      </p:sp>
      <p:sp>
        <p:nvSpPr>
          <p:cNvPr id="11280" name="Text Box 16"/>
          <p:cNvSpPr txBox="1">
            <a:spLocks noChangeArrowheads="1"/>
          </p:cNvSpPr>
          <p:nvPr/>
        </p:nvSpPr>
        <p:spPr bwMode="auto">
          <a:xfrm>
            <a:off x="1958824" y="3668890"/>
            <a:ext cx="648000" cy="360000"/>
          </a:xfrm>
          <a:prstGeom prst="rect">
            <a:avLst/>
          </a:prstGeom>
          <a:ln w="19050">
            <a:headEnd/>
            <a:tailEnd/>
          </a:ln>
          <a:extLst/>
        </p:spPr>
        <p:style>
          <a:lnRef idx="2">
            <a:schemeClr val="dk1"/>
          </a:lnRef>
          <a:fillRef idx="1">
            <a:schemeClr val="lt1"/>
          </a:fillRef>
          <a:effectRef idx="0">
            <a:schemeClr val="dk1"/>
          </a:effectRef>
          <a:fontRef idx="minor">
            <a:schemeClr val="dk1"/>
          </a:fontRef>
        </p:style>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dirty="0" smtClean="0">
                <a:latin typeface="Calibri" pitchFamily="34" charset="0"/>
                <a:cs typeface="Calibri" pitchFamily="34" charset="0"/>
              </a:rPr>
              <a:t>4,85</a:t>
            </a:r>
            <a:endParaRPr lang="it-IT" sz="2000" dirty="0">
              <a:latin typeface="Calibri" pitchFamily="34" charset="0"/>
              <a:cs typeface="Calibri" pitchFamily="34" charset="0"/>
            </a:endParaRPr>
          </a:p>
        </p:txBody>
      </p:sp>
      <p:sp>
        <p:nvSpPr>
          <p:cNvPr id="11281" name="Text Box 17"/>
          <p:cNvSpPr txBox="1">
            <a:spLocks noChangeArrowheads="1"/>
          </p:cNvSpPr>
          <p:nvPr/>
        </p:nvSpPr>
        <p:spPr bwMode="auto">
          <a:xfrm>
            <a:off x="1958824" y="2948434"/>
            <a:ext cx="648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dirty="0" smtClean="0">
                <a:latin typeface="Calibri" pitchFamily="34" charset="0"/>
                <a:cs typeface="Calibri" pitchFamily="34" charset="0"/>
              </a:rPr>
              <a:t>4,55</a:t>
            </a:r>
            <a:endParaRPr lang="it-IT" sz="2000" dirty="0">
              <a:latin typeface="Calibri" pitchFamily="34" charset="0"/>
              <a:cs typeface="Calibri" pitchFamily="34" charset="0"/>
            </a:endParaRPr>
          </a:p>
        </p:txBody>
      </p:sp>
      <p:sp>
        <p:nvSpPr>
          <p:cNvPr id="11282" name="Text Box 18"/>
          <p:cNvSpPr txBox="1">
            <a:spLocks noChangeArrowheads="1"/>
          </p:cNvSpPr>
          <p:nvPr/>
        </p:nvSpPr>
        <p:spPr bwMode="auto">
          <a:xfrm>
            <a:off x="1958824" y="2228394"/>
            <a:ext cx="648000" cy="36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2000" dirty="0" smtClean="0">
                <a:latin typeface="Calibri" pitchFamily="34" charset="0"/>
                <a:cs typeface="Calibri" pitchFamily="34" charset="0"/>
              </a:rPr>
              <a:t>4,07</a:t>
            </a:r>
            <a:endParaRPr lang="it-IT" sz="2000" dirty="0">
              <a:latin typeface="Calibri" pitchFamily="34" charset="0"/>
              <a:cs typeface="Calibri" pitchFamily="34" charset="0"/>
            </a:endParaRPr>
          </a:p>
        </p:txBody>
      </p:sp>
      <p:sp>
        <p:nvSpPr>
          <p:cNvPr id="136211" name="Line 19"/>
          <p:cNvSpPr>
            <a:spLocks noChangeShapeType="1"/>
          </p:cNvSpPr>
          <p:nvPr/>
        </p:nvSpPr>
        <p:spPr bwMode="auto">
          <a:xfrm>
            <a:off x="2603376" y="2417274"/>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212" name="Line 20"/>
          <p:cNvSpPr>
            <a:spLocks noChangeShapeType="1"/>
          </p:cNvSpPr>
          <p:nvPr/>
        </p:nvSpPr>
        <p:spPr bwMode="auto">
          <a:xfrm>
            <a:off x="2603376" y="3132295"/>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213" name="Line 21"/>
          <p:cNvSpPr>
            <a:spLocks noChangeShapeType="1"/>
          </p:cNvSpPr>
          <p:nvPr/>
        </p:nvSpPr>
        <p:spPr bwMode="auto">
          <a:xfrm>
            <a:off x="2603376" y="3857914"/>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214" name="Line 22"/>
          <p:cNvSpPr>
            <a:spLocks noChangeShapeType="1"/>
          </p:cNvSpPr>
          <p:nvPr/>
        </p:nvSpPr>
        <p:spPr bwMode="auto">
          <a:xfrm>
            <a:off x="2603376" y="4554176"/>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215" name="Line 23"/>
          <p:cNvSpPr>
            <a:spLocks noChangeShapeType="1"/>
          </p:cNvSpPr>
          <p:nvPr/>
        </p:nvSpPr>
        <p:spPr bwMode="auto">
          <a:xfrm>
            <a:off x="2603376" y="5301877"/>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216" name="Line 24"/>
          <p:cNvSpPr>
            <a:spLocks noChangeShapeType="1"/>
          </p:cNvSpPr>
          <p:nvPr/>
        </p:nvSpPr>
        <p:spPr bwMode="auto">
          <a:xfrm>
            <a:off x="2603376" y="5835277"/>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36217" name="Line 25"/>
          <p:cNvSpPr>
            <a:spLocks noChangeShapeType="1"/>
          </p:cNvSpPr>
          <p:nvPr/>
        </p:nvSpPr>
        <p:spPr bwMode="auto">
          <a:xfrm>
            <a:off x="2603376" y="6426632"/>
            <a:ext cx="228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1290" name="Text Box 26"/>
          <p:cNvSpPr txBox="1">
            <a:spLocks noChangeArrowheads="1"/>
          </p:cNvSpPr>
          <p:nvPr/>
        </p:nvSpPr>
        <p:spPr bwMode="auto">
          <a:xfrm>
            <a:off x="446728" y="6236712"/>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Pt21</a:t>
            </a:r>
            <a:endParaRPr lang="it-IT" sz="2000" b="0" dirty="0">
              <a:latin typeface="Calibri" pitchFamily="34" charset="0"/>
              <a:cs typeface="Calibri" pitchFamily="34" charset="0"/>
            </a:endParaRPr>
          </a:p>
        </p:txBody>
      </p:sp>
      <p:sp>
        <p:nvSpPr>
          <p:cNvPr id="11291" name="Text Box 27"/>
          <p:cNvSpPr txBox="1">
            <a:spLocks noChangeArrowheads="1"/>
          </p:cNvSpPr>
          <p:nvPr/>
        </p:nvSpPr>
        <p:spPr bwMode="auto">
          <a:xfrm>
            <a:off x="446728" y="5652056"/>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Gt05</a:t>
            </a:r>
            <a:endParaRPr lang="it-IT" sz="2000" b="0" dirty="0">
              <a:latin typeface="Calibri" pitchFamily="34" charset="0"/>
              <a:cs typeface="Calibri" pitchFamily="34" charset="0"/>
            </a:endParaRPr>
          </a:p>
        </p:txBody>
      </p:sp>
      <p:sp>
        <p:nvSpPr>
          <p:cNvPr id="11292" name="Text Box 28"/>
          <p:cNvSpPr txBox="1">
            <a:spLocks noChangeArrowheads="1"/>
          </p:cNvSpPr>
          <p:nvPr/>
        </p:nvSpPr>
        <p:spPr bwMode="auto">
          <a:xfrm>
            <a:off x="446728" y="5076056"/>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Rs13</a:t>
            </a:r>
            <a:endParaRPr lang="it-IT" sz="2000" b="0" dirty="0">
              <a:latin typeface="Calibri" pitchFamily="34" charset="0"/>
              <a:cs typeface="Calibri" pitchFamily="34" charset="0"/>
            </a:endParaRPr>
          </a:p>
        </p:txBody>
      </p:sp>
      <p:sp>
        <p:nvSpPr>
          <p:cNvPr id="11293" name="Text Box 29"/>
          <p:cNvSpPr txBox="1">
            <a:spLocks noChangeArrowheads="1"/>
          </p:cNvSpPr>
          <p:nvPr/>
        </p:nvSpPr>
        <p:spPr bwMode="auto">
          <a:xfrm>
            <a:off x="446728" y="4364712"/>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Bf08</a:t>
            </a:r>
            <a:endParaRPr lang="it-IT" sz="2000" b="0" dirty="0">
              <a:latin typeface="Calibri" pitchFamily="34" charset="0"/>
              <a:cs typeface="Calibri" pitchFamily="34" charset="0"/>
            </a:endParaRPr>
          </a:p>
        </p:txBody>
      </p:sp>
      <p:sp>
        <p:nvSpPr>
          <p:cNvPr id="11294" name="Text Box 30"/>
          <p:cNvSpPr txBox="1">
            <a:spLocks noChangeArrowheads="1"/>
          </p:cNvSpPr>
          <p:nvPr/>
        </p:nvSpPr>
        <p:spPr bwMode="auto">
          <a:xfrm>
            <a:off x="446728" y="3668514"/>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Fy21</a:t>
            </a:r>
            <a:endParaRPr lang="it-IT" sz="2000" b="0" dirty="0">
              <a:latin typeface="Calibri" pitchFamily="34" charset="0"/>
              <a:cs typeface="Calibri" pitchFamily="34" charset="0"/>
            </a:endParaRPr>
          </a:p>
        </p:txBody>
      </p:sp>
      <p:sp>
        <p:nvSpPr>
          <p:cNvPr id="11295" name="Text Box 31"/>
          <p:cNvSpPr txBox="1">
            <a:spLocks noChangeArrowheads="1"/>
          </p:cNvSpPr>
          <p:nvPr/>
        </p:nvSpPr>
        <p:spPr bwMode="auto">
          <a:xfrm>
            <a:off x="446728" y="2950274"/>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Jh17</a:t>
            </a:r>
            <a:endParaRPr lang="it-IT" sz="2000" b="0" dirty="0">
              <a:latin typeface="Calibri" pitchFamily="34" charset="0"/>
              <a:cs typeface="Calibri" pitchFamily="34" charset="0"/>
            </a:endParaRPr>
          </a:p>
        </p:txBody>
      </p:sp>
      <p:sp>
        <p:nvSpPr>
          <p:cNvPr id="11296" name="Text Box 32"/>
          <p:cNvSpPr txBox="1">
            <a:spLocks noChangeArrowheads="1"/>
          </p:cNvSpPr>
          <p:nvPr/>
        </p:nvSpPr>
        <p:spPr bwMode="auto">
          <a:xfrm>
            <a:off x="446728" y="2228394"/>
            <a:ext cx="1296000" cy="36000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2000" dirty="0" smtClean="0">
                <a:latin typeface="Calibri" pitchFamily="34" charset="0"/>
                <a:cs typeface="Calibri" pitchFamily="34" charset="0"/>
              </a:rPr>
              <a:t>Item Kb12</a:t>
            </a:r>
            <a:endParaRPr lang="it-IT" sz="2000" b="0" dirty="0">
              <a:latin typeface="Calibri" pitchFamily="34" charset="0"/>
              <a:cs typeface="Calibri" pitchFamily="34" charset="0"/>
            </a:endParaRPr>
          </a:p>
        </p:txBody>
      </p:sp>
      <p:sp>
        <p:nvSpPr>
          <p:cNvPr id="51" name="Rettangolo 5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52"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B6D6D73F-93DF-4BBB-AB8F-1D90EF20AAC2}"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10</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Metodo di costruzione e limiti</a:t>
            </a:r>
            <a:endParaRPr lang="it-IT" sz="2000" b="1" kern="0" dirty="0">
              <a:solidFill>
                <a:sysClr val="window" lastClr="FFFFFF"/>
              </a:solidFill>
              <a:latin typeface="Calibri" pitchFamily="34" charset="0"/>
              <a:cs typeface="Calibri" pitchFamily="34" charset="0"/>
            </a:endParaRPr>
          </a:p>
        </p:txBody>
      </p:sp>
      <p:sp>
        <p:nvSpPr>
          <p:cNvPr id="2" name="CasellaDiTesto 1"/>
          <p:cNvSpPr txBox="1"/>
          <p:nvPr/>
        </p:nvSpPr>
        <p:spPr>
          <a:xfrm>
            <a:off x="4679528" y="2276872"/>
            <a:ext cx="4104456" cy="1508105"/>
          </a:xfrm>
          <a:prstGeom prst="rect">
            <a:avLst/>
          </a:prstGeom>
          <a:noFill/>
        </p:spPr>
        <p:txBody>
          <a:bodyPr wrap="square" rtlCol="0">
            <a:spAutoFit/>
          </a:bodyPr>
          <a:lstStyle/>
          <a:p>
            <a:r>
              <a:rPr lang="it-IT" sz="1700" b="0" dirty="0" smtClean="0">
                <a:latin typeface="Calibri" pitchFamily="34" charset="0"/>
                <a:cs typeface="Calibri" pitchFamily="34" charset="0"/>
              </a:rPr>
              <a:t>Si scelgono gli item con valore medio (o mediano) più vicino possibile ai valori della scala proposta</a:t>
            </a:r>
          </a:p>
          <a:p>
            <a:endParaRPr lang="it-IT" sz="700" b="0" dirty="0">
              <a:latin typeface="Calibri" pitchFamily="34" charset="0"/>
              <a:cs typeface="Calibri" pitchFamily="34" charset="0"/>
            </a:endParaRPr>
          </a:p>
          <a:p>
            <a:r>
              <a:rPr lang="it-IT" sz="1700" b="0" dirty="0" smtClean="0">
                <a:latin typeface="Calibri" pitchFamily="34" charset="0"/>
                <a:cs typeface="Calibri" pitchFamily="34" charset="0"/>
              </a:rPr>
              <a:t>Nell’esempio riportato vengono considerati gli item Kb12, Bf08 e Pt21</a:t>
            </a:r>
            <a:endParaRPr lang="it-IT" sz="1700" b="0" dirty="0">
              <a:latin typeface="Calibri" pitchFamily="34" charset="0"/>
              <a:cs typeface="Calibri" pitchFamily="34" charset="0"/>
            </a:endParaRPr>
          </a:p>
        </p:txBody>
      </p:sp>
      <p:sp>
        <p:nvSpPr>
          <p:cNvPr id="3" name="Rettangolo 2"/>
          <p:cNvSpPr/>
          <p:nvPr/>
        </p:nvSpPr>
        <p:spPr>
          <a:xfrm>
            <a:off x="4536504" y="4509120"/>
            <a:ext cx="4572000" cy="2000548"/>
          </a:xfrm>
          <a:prstGeom prst="rect">
            <a:avLst/>
          </a:prstGeom>
        </p:spPr>
        <p:txBody>
          <a:bodyPr wrap="square">
            <a:spAutoFit/>
          </a:bodyPr>
          <a:lstStyle/>
          <a:p>
            <a:r>
              <a:rPr lang="it-IT" sz="1600" b="0" i="1" dirty="0" smtClean="0">
                <a:latin typeface="Calibri" pitchFamily="34" charset="0"/>
                <a:cs typeface="Calibri" pitchFamily="34" charset="0"/>
              </a:rPr>
              <a:t>Il </a:t>
            </a:r>
            <a:r>
              <a:rPr lang="it-IT" sz="1600" b="0" i="1" dirty="0">
                <a:latin typeface="Calibri" pitchFamily="34" charset="0"/>
                <a:cs typeface="Calibri" pitchFamily="34" charset="0"/>
              </a:rPr>
              <a:t>punteggio attribuito dai giudici ad </a:t>
            </a:r>
            <a:r>
              <a:rPr lang="it-IT" sz="1600" b="0" i="1" dirty="0" smtClean="0">
                <a:latin typeface="Calibri" pitchFamily="34" charset="0"/>
                <a:cs typeface="Calibri" pitchFamily="34" charset="0"/>
              </a:rPr>
              <a:t>ogni singola </a:t>
            </a:r>
            <a:r>
              <a:rPr lang="it-IT" sz="1600" b="0" i="1" dirty="0">
                <a:latin typeface="Calibri" pitchFamily="34" charset="0"/>
                <a:cs typeface="Calibri" pitchFamily="34" charset="0"/>
              </a:rPr>
              <a:t>frase non è valido una volta </a:t>
            </a:r>
            <a:r>
              <a:rPr lang="it-IT" sz="1600" b="0" i="1" dirty="0" smtClean="0">
                <a:latin typeface="Calibri" pitchFamily="34" charset="0"/>
                <a:cs typeface="Calibri" pitchFamily="34" charset="0"/>
              </a:rPr>
              <a:t>per sempre</a:t>
            </a:r>
            <a:endParaRPr lang="it-IT" sz="1600" b="0" i="1" dirty="0">
              <a:latin typeface="Calibri" pitchFamily="34" charset="0"/>
              <a:cs typeface="Calibri" pitchFamily="34" charset="0"/>
            </a:endParaRPr>
          </a:p>
          <a:p>
            <a:endParaRPr lang="it-IT" sz="600" b="0" i="1" dirty="0" smtClean="0">
              <a:latin typeface="Calibri" pitchFamily="34" charset="0"/>
              <a:cs typeface="Calibri" pitchFamily="34" charset="0"/>
            </a:endParaRPr>
          </a:p>
          <a:p>
            <a:r>
              <a:rPr lang="it-IT" sz="1600" b="0" i="1" dirty="0" smtClean="0">
                <a:latin typeface="Calibri" pitchFamily="34" charset="0"/>
                <a:cs typeface="Calibri" pitchFamily="34" charset="0"/>
              </a:rPr>
              <a:t>Non </a:t>
            </a:r>
            <a:r>
              <a:rPr lang="it-IT" sz="1600" b="0" i="1" dirty="0">
                <a:latin typeface="Calibri" pitchFamily="34" charset="0"/>
                <a:cs typeface="Calibri" pitchFamily="34" charset="0"/>
              </a:rPr>
              <a:t>esiste nessuna garanzia che </a:t>
            </a:r>
            <a:r>
              <a:rPr lang="it-IT" sz="1600" b="0" i="1" dirty="0" smtClean="0">
                <a:latin typeface="Calibri" pitchFamily="34" charset="0"/>
                <a:cs typeface="Calibri" pitchFamily="34" charset="0"/>
              </a:rPr>
              <a:t>gli intervalli </a:t>
            </a:r>
            <a:r>
              <a:rPr lang="it-IT" sz="1600" b="0" i="1" dirty="0">
                <a:latin typeface="Calibri" pitchFamily="34" charset="0"/>
                <a:cs typeface="Calibri" pitchFamily="34" charset="0"/>
              </a:rPr>
              <a:t>percepiti uguali dai giudici </a:t>
            </a:r>
            <a:r>
              <a:rPr lang="it-IT" sz="1600" b="0" i="1" dirty="0" smtClean="0">
                <a:latin typeface="Calibri" pitchFamily="34" charset="0"/>
                <a:cs typeface="Calibri" pitchFamily="34" charset="0"/>
              </a:rPr>
              <a:t>siano percepiti </a:t>
            </a:r>
            <a:r>
              <a:rPr lang="it-IT" sz="1600" b="0" i="1" dirty="0">
                <a:latin typeface="Calibri" pitchFamily="34" charset="0"/>
                <a:cs typeface="Calibri" pitchFamily="34" charset="0"/>
              </a:rPr>
              <a:t>uguali anche dagli intervistati</a:t>
            </a:r>
          </a:p>
          <a:p>
            <a:endParaRPr lang="it-IT" sz="600" b="0" i="1" dirty="0" smtClean="0">
              <a:latin typeface="Calibri" pitchFamily="34" charset="0"/>
              <a:cs typeface="Calibri" pitchFamily="34" charset="0"/>
            </a:endParaRPr>
          </a:p>
          <a:p>
            <a:r>
              <a:rPr lang="it-IT" sz="1600" b="0" i="1" dirty="0" smtClean="0">
                <a:latin typeface="Calibri" pitchFamily="34" charset="0"/>
                <a:cs typeface="Calibri" pitchFamily="34" charset="0"/>
              </a:rPr>
              <a:t>L’ordine </a:t>
            </a:r>
            <a:r>
              <a:rPr lang="it-IT" sz="1600" b="0" i="1" dirty="0">
                <a:latin typeface="Calibri" pitchFamily="34" charset="0"/>
                <a:cs typeface="Calibri" pitchFamily="34" charset="0"/>
              </a:rPr>
              <a:t>delle </a:t>
            </a:r>
            <a:r>
              <a:rPr lang="it-IT" sz="1600" b="0" i="1" dirty="0" smtClean="0">
                <a:latin typeface="Calibri" pitchFamily="34" charset="0"/>
                <a:cs typeface="Calibri" pitchFamily="34" charset="0"/>
              </a:rPr>
              <a:t>affermazioni rispetto all’atteggiamento non </a:t>
            </a:r>
            <a:r>
              <a:rPr lang="it-IT" sz="1600" b="0" i="1" dirty="0">
                <a:latin typeface="Calibri" pitchFamily="34" charset="0"/>
                <a:cs typeface="Calibri" pitchFamily="34" charset="0"/>
              </a:rPr>
              <a:t>è garantito</a:t>
            </a:r>
            <a:endParaRPr lang="it-IT" sz="1600" i="1" dirty="0">
              <a:latin typeface="Calibri" pitchFamily="34" charset="0"/>
              <a:cs typeface="Calibri" pitchFamily="34"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ttangolo 3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3" name="Segnaposto numero diapositiva 9"/>
          <p:cNvSpPr>
            <a:spLocks noGrp="1"/>
          </p:cNvSpPr>
          <p:nvPr>
            <p:ph type="sldNum" sz="quarter" idx="12"/>
          </p:nvPr>
        </p:nvSpPr>
        <p:spPr>
          <a:xfrm>
            <a:off x="80962" y="1000125"/>
            <a:ext cx="7371357" cy="400050"/>
          </a:xfrm>
        </p:spPr>
        <p:txBody>
          <a:bodyPr/>
          <a:lstStyle/>
          <a:p>
            <a:pPr algn="l" fontAlgn="auto">
              <a:spcBef>
                <a:spcPts val="0"/>
              </a:spcBef>
              <a:spcAft>
                <a:spcPts val="0"/>
              </a:spcAft>
              <a:defRPr/>
            </a:pPr>
            <a:fld id="{D3FFAD50-FB76-472D-8458-06E31F92FE18}"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11</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Esempio: atteggiamento verso la procreazione assistita</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107504" y="1746682"/>
            <a:ext cx="4680000" cy="1754326"/>
          </a:xfrm>
          <a:prstGeom prst="rect">
            <a:avLst/>
          </a:prstGeom>
          <a:ln w="19050">
            <a:solidFill>
              <a:schemeClr val="tx1"/>
            </a:solidFill>
          </a:ln>
        </p:spPr>
        <p:txBody>
          <a:bodyPr wrap="square">
            <a:spAutoFit/>
          </a:bodyPr>
          <a:lstStyle/>
          <a:p>
            <a:pPr defTabSz="540000"/>
            <a:r>
              <a:rPr lang="it-IT" sz="1200" dirty="0" smtClean="0">
                <a:solidFill>
                  <a:srgbClr val="9A0000"/>
                </a:solidFill>
                <a:latin typeface="Calibri" pitchFamily="34" charset="0"/>
                <a:cs typeface="Calibri" pitchFamily="34" charset="0"/>
              </a:rPr>
              <a:t>D001</a:t>
            </a:r>
            <a:r>
              <a:rPr lang="it-IT" sz="1200" dirty="0" smtClean="0">
                <a:latin typeface="Calibri" pitchFamily="34" charset="0"/>
                <a:cs typeface="Calibri" pitchFamily="34" charset="0"/>
              </a:rPr>
              <a:t>	Sono </a:t>
            </a:r>
            <a:r>
              <a:rPr lang="it-IT" sz="1200" dirty="0">
                <a:latin typeface="Calibri" pitchFamily="34" charset="0"/>
                <a:cs typeface="Calibri" pitchFamily="34" charset="0"/>
              </a:rPr>
              <a:t>contrario ma accetto il cambiamento socio scientifico</a:t>
            </a:r>
          </a:p>
          <a:p>
            <a:pPr defTabSz="540000"/>
            <a:r>
              <a:rPr lang="it-IT" sz="1200" dirty="0" smtClean="0">
                <a:solidFill>
                  <a:srgbClr val="9A0000"/>
                </a:solidFill>
                <a:latin typeface="Calibri" pitchFamily="34" charset="0"/>
                <a:cs typeface="Calibri" pitchFamily="34" charset="0"/>
              </a:rPr>
              <a:t>D002</a:t>
            </a:r>
            <a:r>
              <a:rPr lang="it-IT" sz="1200" dirty="0">
                <a:latin typeface="Calibri" pitchFamily="34" charset="0"/>
                <a:cs typeface="Calibri" pitchFamily="34" charset="0"/>
              </a:rPr>
              <a:t>	</a:t>
            </a:r>
            <a:r>
              <a:rPr lang="it-IT" sz="1200" dirty="0" smtClean="0">
                <a:latin typeface="Calibri" pitchFamily="34" charset="0"/>
                <a:cs typeface="Calibri" pitchFamily="34" charset="0"/>
              </a:rPr>
              <a:t>So </a:t>
            </a:r>
            <a:r>
              <a:rPr lang="it-IT" sz="1200" dirty="0">
                <a:latin typeface="Calibri" pitchFamily="34" charset="0"/>
                <a:cs typeface="Calibri" pitchFamily="34" charset="0"/>
              </a:rPr>
              <a:t>che esiste ma non so cos’è</a:t>
            </a:r>
          </a:p>
          <a:p>
            <a:pPr defTabSz="540000"/>
            <a:r>
              <a:rPr lang="it-IT" sz="1200" dirty="0" smtClean="0">
                <a:solidFill>
                  <a:srgbClr val="9A0000"/>
                </a:solidFill>
                <a:latin typeface="Calibri" pitchFamily="34" charset="0"/>
                <a:cs typeface="Calibri" pitchFamily="34" charset="0"/>
              </a:rPr>
              <a:t>D003</a:t>
            </a:r>
            <a:r>
              <a:rPr lang="it-IT" sz="1200" dirty="0">
                <a:latin typeface="Calibri" pitchFamily="34" charset="0"/>
                <a:cs typeface="Calibri" pitchFamily="34" charset="0"/>
              </a:rPr>
              <a:t>	</a:t>
            </a:r>
            <a:r>
              <a:rPr lang="it-IT" sz="1200" dirty="0" smtClean="0">
                <a:latin typeface="Calibri" pitchFamily="34" charset="0"/>
                <a:cs typeface="Calibri" pitchFamily="34" charset="0"/>
              </a:rPr>
              <a:t>Sono </a:t>
            </a:r>
            <a:r>
              <a:rPr lang="it-IT" sz="1200" dirty="0">
                <a:latin typeface="Calibri" pitchFamily="34" charset="0"/>
                <a:cs typeface="Calibri" pitchFamily="34" charset="0"/>
              </a:rPr>
              <a:t>totalmente </a:t>
            </a:r>
            <a:r>
              <a:rPr lang="it-IT" sz="1200" dirty="0" smtClean="0">
                <a:latin typeface="Calibri" pitchFamily="34" charset="0"/>
                <a:cs typeface="Calibri" pitchFamily="34" charset="0"/>
              </a:rPr>
              <a:t>favorevole alla procreazione assistita</a:t>
            </a:r>
            <a:endParaRPr lang="it-IT" sz="1200" dirty="0">
              <a:latin typeface="Calibri" pitchFamily="34" charset="0"/>
              <a:cs typeface="Calibri" pitchFamily="34" charset="0"/>
            </a:endParaRPr>
          </a:p>
          <a:p>
            <a:pPr defTabSz="540000"/>
            <a:r>
              <a:rPr lang="it-IT" sz="1200" dirty="0" smtClean="0">
                <a:solidFill>
                  <a:srgbClr val="9A0000"/>
                </a:solidFill>
                <a:latin typeface="Calibri" pitchFamily="34" charset="0"/>
                <a:cs typeface="Calibri" pitchFamily="34" charset="0"/>
              </a:rPr>
              <a:t>D004</a:t>
            </a:r>
            <a:r>
              <a:rPr lang="it-IT" sz="1200" dirty="0">
                <a:latin typeface="Calibri" pitchFamily="34" charset="0"/>
                <a:cs typeface="Calibri" pitchFamily="34" charset="0"/>
              </a:rPr>
              <a:t>	</a:t>
            </a:r>
            <a:r>
              <a:rPr lang="it-IT" sz="1200" dirty="0" smtClean="0">
                <a:latin typeface="Calibri" pitchFamily="34" charset="0"/>
                <a:cs typeface="Calibri" pitchFamily="34" charset="0"/>
              </a:rPr>
              <a:t>Sono </a:t>
            </a:r>
            <a:r>
              <a:rPr lang="it-IT" sz="1200" dirty="0">
                <a:latin typeface="Calibri" pitchFamily="34" charset="0"/>
                <a:cs typeface="Calibri" pitchFamily="34" charset="0"/>
              </a:rPr>
              <a:t>assolutamente contrario alla procreazione assistita</a:t>
            </a:r>
          </a:p>
          <a:p>
            <a:pPr defTabSz="540000"/>
            <a:r>
              <a:rPr lang="it-IT" sz="1200" dirty="0" smtClean="0">
                <a:solidFill>
                  <a:srgbClr val="9A0000"/>
                </a:solidFill>
                <a:latin typeface="Calibri" pitchFamily="34" charset="0"/>
                <a:cs typeface="Calibri" pitchFamily="34" charset="0"/>
              </a:rPr>
              <a:t>D005</a:t>
            </a:r>
            <a:r>
              <a:rPr lang="it-IT" sz="1200" dirty="0">
                <a:latin typeface="Calibri" pitchFamily="34" charset="0"/>
                <a:cs typeface="Calibri" pitchFamily="34" charset="0"/>
              </a:rPr>
              <a:t>	</a:t>
            </a:r>
            <a:r>
              <a:rPr lang="it-IT" sz="1200" dirty="0" smtClean="0">
                <a:latin typeface="Calibri" pitchFamily="34" charset="0"/>
                <a:cs typeface="Calibri" pitchFamily="34" charset="0"/>
              </a:rPr>
              <a:t>Sono </a:t>
            </a:r>
            <a:r>
              <a:rPr lang="it-IT" sz="1200" dirty="0">
                <a:latin typeface="Calibri" pitchFamily="34" charset="0"/>
                <a:cs typeface="Calibri" pitchFamily="34" charset="0"/>
              </a:rPr>
              <a:t>contrario tranne nel caso di una coppia </a:t>
            </a:r>
            <a:r>
              <a:rPr lang="it-IT" sz="1200" dirty="0" smtClean="0">
                <a:latin typeface="Calibri" pitchFamily="34" charset="0"/>
                <a:cs typeface="Calibri" pitchFamily="34" charset="0"/>
              </a:rPr>
              <a:t>sposata</a:t>
            </a:r>
          </a:p>
          <a:p>
            <a:pPr defTabSz="540000"/>
            <a:r>
              <a:rPr lang="it-IT" sz="1200" dirty="0" smtClean="0">
                <a:solidFill>
                  <a:srgbClr val="9A0000"/>
                </a:solidFill>
                <a:latin typeface="Calibri" pitchFamily="34" charset="0"/>
                <a:cs typeface="Calibri" pitchFamily="34" charset="0"/>
              </a:rPr>
              <a:t>D006</a:t>
            </a:r>
            <a:r>
              <a:rPr lang="it-IT" sz="1200" dirty="0" smtClean="0">
                <a:latin typeface="Calibri" pitchFamily="34" charset="0"/>
                <a:cs typeface="Calibri" pitchFamily="34" charset="0"/>
              </a:rPr>
              <a:t>	Sono </a:t>
            </a:r>
            <a:r>
              <a:rPr lang="it-IT" sz="1200" dirty="0">
                <a:latin typeface="Calibri" pitchFamily="34" charset="0"/>
                <a:cs typeface="Calibri" pitchFamily="34" charset="0"/>
              </a:rPr>
              <a:t>contrario solo per il single e gli omosessuali</a:t>
            </a:r>
          </a:p>
          <a:p>
            <a:pPr defTabSz="540000"/>
            <a:r>
              <a:rPr lang="it-IT" sz="1200" dirty="0" smtClean="0">
                <a:solidFill>
                  <a:srgbClr val="9A0000"/>
                </a:solidFill>
                <a:latin typeface="Calibri" pitchFamily="34" charset="0"/>
                <a:cs typeface="Calibri" pitchFamily="34" charset="0"/>
              </a:rPr>
              <a:t>D007</a:t>
            </a:r>
            <a:r>
              <a:rPr lang="it-IT" sz="1200" dirty="0" smtClean="0">
                <a:latin typeface="Calibri" pitchFamily="34" charset="0"/>
                <a:cs typeface="Calibri" pitchFamily="34" charset="0"/>
              </a:rPr>
              <a:t>	Sono </a:t>
            </a:r>
            <a:r>
              <a:rPr lang="it-IT" sz="1200" dirty="0">
                <a:latin typeface="Calibri" pitchFamily="34" charset="0"/>
                <a:cs typeface="Calibri" pitchFamily="34" charset="0"/>
              </a:rPr>
              <a:t>favorevole tranne che per l’utero in prestito</a:t>
            </a:r>
          </a:p>
          <a:p>
            <a:pPr defTabSz="540000"/>
            <a:r>
              <a:rPr lang="it-IT" sz="1200" dirty="0" smtClean="0">
                <a:solidFill>
                  <a:srgbClr val="9A0000"/>
                </a:solidFill>
                <a:latin typeface="Calibri" pitchFamily="34" charset="0"/>
                <a:cs typeface="Calibri" pitchFamily="34" charset="0"/>
              </a:rPr>
              <a:t>D008</a:t>
            </a:r>
            <a:r>
              <a:rPr lang="it-IT" sz="1200" dirty="0" smtClean="0">
                <a:latin typeface="Calibri" pitchFamily="34" charset="0"/>
                <a:cs typeface="Calibri" pitchFamily="34" charset="0"/>
              </a:rPr>
              <a:t>	Sono </a:t>
            </a:r>
            <a:r>
              <a:rPr lang="it-IT" sz="1200" dirty="0">
                <a:latin typeface="Calibri" pitchFamily="34" charset="0"/>
                <a:cs typeface="Calibri" pitchFamily="34" charset="0"/>
              </a:rPr>
              <a:t>favorevole tranne che per gli omosessuali</a:t>
            </a:r>
          </a:p>
          <a:p>
            <a:pPr defTabSz="540000"/>
            <a:r>
              <a:rPr lang="it-IT" sz="1200" dirty="0" smtClean="0">
                <a:latin typeface="Calibri" pitchFamily="34" charset="0"/>
                <a:cs typeface="Calibri" pitchFamily="34" charset="0"/>
              </a:rPr>
              <a:t>	…</a:t>
            </a:r>
            <a:endParaRPr lang="it-IT" sz="1200" dirty="0">
              <a:latin typeface="Calibri" pitchFamily="34" charset="0"/>
              <a:cs typeface="Calibri" pitchFamily="34" charset="0"/>
            </a:endParaRPr>
          </a:p>
        </p:txBody>
      </p:sp>
      <p:graphicFrame>
        <p:nvGraphicFramePr>
          <p:cNvPr id="4" name="Tabella 3"/>
          <p:cNvGraphicFramePr>
            <a:graphicFrameLocks noGrp="1"/>
          </p:cNvGraphicFramePr>
          <p:nvPr>
            <p:extLst>
              <p:ext uri="{D42A27DB-BD31-4B8C-83A1-F6EECF244321}">
                <p14:modId xmlns:p14="http://schemas.microsoft.com/office/powerpoint/2010/main" val="4091620360"/>
              </p:ext>
            </p:extLst>
          </p:nvPr>
        </p:nvGraphicFramePr>
        <p:xfrm>
          <a:off x="4859512" y="1628800"/>
          <a:ext cx="4118455" cy="1920240"/>
        </p:xfrm>
        <a:graphic>
          <a:graphicData uri="http://schemas.openxmlformats.org/drawingml/2006/table">
            <a:tbl>
              <a:tblPr firstRow="1" bandRow="1">
                <a:tableStyleId>{073A0DAA-6AF3-43AB-8588-CEC1D06C72B9}</a:tableStyleId>
              </a:tblPr>
              <a:tblGrid>
                <a:gridCol w="540000"/>
                <a:gridCol w="540000"/>
                <a:gridCol w="540000"/>
                <a:gridCol w="540000"/>
                <a:gridCol w="540000"/>
                <a:gridCol w="540000"/>
                <a:gridCol w="540000"/>
                <a:gridCol w="338455"/>
              </a:tblGrid>
              <a:tr h="252000">
                <a:tc>
                  <a:txBody>
                    <a:bodyPr/>
                    <a:lstStyle/>
                    <a:p>
                      <a:r>
                        <a:rPr lang="it-IT" sz="1200" dirty="0" smtClean="0">
                          <a:latin typeface="Calibri" pitchFamily="34" charset="0"/>
                          <a:cs typeface="Calibri" pitchFamily="34" charset="0"/>
                        </a:rPr>
                        <a:t>item</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G1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G2</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G3</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G4</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G5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G6</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r h="252000">
                <a:tc>
                  <a:txBody>
                    <a:bodyPr/>
                    <a:lstStyle/>
                    <a:p>
                      <a:r>
                        <a:rPr lang="it-IT" sz="1200" dirty="0" smtClean="0">
                          <a:latin typeface="Calibri" pitchFamily="34" charset="0"/>
                          <a:cs typeface="Calibri" pitchFamily="34" charset="0"/>
                        </a:rPr>
                        <a:t>D001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2</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3</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4</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6</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r h="252000">
                <a:tc>
                  <a:txBody>
                    <a:bodyPr/>
                    <a:lstStyle/>
                    <a:p>
                      <a:r>
                        <a:rPr lang="it-IT" sz="1200" dirty="0" smtClean="0">
                          <a:latin typeface="Calibri" pitchFamily="34" charset="0"/>
                          <a:cs typeface="Calibri" pitchFamily="34" charset="0"/>
                        </a:rPr>
                        <a:t>D002</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2</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2</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9</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r h="252000">
                <a:tc>
                  <a:txBody>
                    <a:bodyPr/>
                    <a:lstStyle/>
                    <a:p>
                      <a:r>
                        <a:rPr lang="it-IT" sz="1200" dirty="0" smtClean="0">
                          <a:latin typeface="Calibri" pitchFamily="34" charset="0"/>
                          <a:cs typeface="Calibri" pitchFamily="34" charset="0"/>
                        </a:rPr>
                        <a:t>D003</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r h="252000">
                <a:tc>
                  <a:txBody>
                    <a:bodyPr/>
                    <a:lstStyle/>
                    <a:p>
                      <a:r>
                        <a:rPr lang="it-IT" sz="1200" dirty="0" smtClean="0">
                          <a:latin typeface="Calibri" pitchFamily="34" charset="0"/>
                          <a:cs typeface="Calibri" pitchFamily="34" charset="0"/>
                        </a:rPr>
                        <a:t>D004</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1</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r h="252000">
                <a:tc>
                  <a:txBody>
                    <a:bodyPr/>
                    <a:lstStyle/>
                    <a:p>
                      <a:r>
                        <a:rPr lang="it-IT" sz="1200" dirty="0" smtClean="0">
                          <a:latin typeface="Calibri" pitchFamily="34" charset="0"/>
                          <a:cs typeface="Calibri" pitchFamily="34" charset="0"/>
                        </a:rPr>
                        <a:t>D005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4</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5</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3</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r h="145544">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c>
                  <a:txBody>
                    <a:bodyPr/>
                    <a:lstStyle/>
                    <a:p>
                      <a:r>
                        <a:rPr lang="it-IT" sz="1200" dirty="0" smtClean="0">
                          <a:latin typeface="Calibri" pitchFamily="34" charset="0"/>
                          <a:cs typeface="Calibri" pitchFamily="34" charset="0"/>
                        </a:rPr>
                        <a:t>…</a:t>
                      </a:r>
                      <a:endParaRPr lang="it-IT" sz="1200" dirty="0">
                        <a:latin typeface="Calibri" pitchFamily="34" charset="0"/>
                        <a:cs typeface="Calibri" pitchFamily="34" charset="0"/>
                      </a:endParaRPr>
                    </a:p>
                  </a:txBody>
                  <a:tcPr anchor="ctr"/>
                </a:tc>
              </a:tr>
            </a:tbl>
          </a:graphicData>
        </a:graphic>
      </p:graphicFrame>
      <p:sp>
        <p:nvSpPr>
          <p:cNvPr id="5" name="Rettangolo 4"/>
          <p:cNvSpPr/>
          <p:nvPr/>
        </p:nvSpPr>
        <p:spPr>
          <a:xfrm>
            <a:off x="1043607" y="3847688"/>
            <a:ext cx="7344817" cy="2677656"/>
          </a:xfrm>
          <a:prstGeom prst="rect">
            <a:avLst/>
          </a:prstGeom>
        </p:spPr>
        <p:txBody>
          <a:bodyPr wrap="square">
            <a:spAutoFit/>
          </a:bodyPr>
          <a:lstStyle/>
          <a:p>
            <a:pPr defTabSz="720000"/>
            <a:r>
              <a:rPr lang="it-IT" dirty="0" smtClean="0">
                <a:latin typeface="Calibri" pitchFamily="34" charset="0"/>
                <a:cs typeface="Calibri" pitchFamily="34" charset="0"/>
              </a:rPr>
              <a:t>	Frase							           Posizione</a:t>
            </a:r>
            <a:endParaRPr lang="it-IT" dirty="0">
              <a:latin typeface="Calibri" pitchFamily="34" charset="0"/>
              <a:cs typeface="Calibri" pitchFamily="34" charset="0"/>
            </a:endParaRPr>
          </a:p>
          <a:p>
            <a:pPr defTabSz="720000"/>
            <a:r>
              <a:rPr lang="it-IT" dirty="0" smtClean="0">
                <a:solidFill>
                  <a:srgbClr val="9A0000"/>
                </a:solidFill>
                <a:latin typeface="Calibri" pitchFamily="34" charset="0"/>
                <a:cs typeface="Calibri" pitchFamily="34" charset="0"/>
              </a:rPr>
              <a:t>D004</a:t>
            </a:r>
            <a:r>
              <a:rPr lang="it-IT" dirty="0" smtClean="0">
                <a:latin typeface="Calibri" pitchFamily="34" charset="0"/>
                <a:cs typeface="Calibri" pitchFamily="34" charset="0"/>
              </a:rPr>
              <a:t>	Sono </a:t>
            </a:r>
            <a:r>
              <a:rPr lang="it-IT" dirty="0">
                <a:latin typeface="Calibri" pitchFamily="34" charset="0"/>
                <a:cs typeface="Calibri" pitchFamily="34" charset="0"/>
              </a:rPr>
              <a:t>assolutamente contrario alla procreazione </a:t>
            </a:r>
            <a:r>
              <a:rPr lang="it-IT" dirty="0" smtClean="0">
                <a:latin typeface="Calibri" pitchFamily="34" charset="0"/>
                <a:cs typeface="Calibri" pitchFamily="34" charset="0"/>
              </a:rPr>
              <a:t>assistita			  1</a:t>
            </a:r>
            <a:endParaRPr lang="it-IT" dirty="0">
              <a:latin typeface="Calibri" pitchFamily="34" charset="0"/>
              <a:cs typeface="Calibri" pitchFamily="34" charset="0"/>
            </a:endParaRPr>
          </a:p>
          <a:p>
            <a:pPr defTabSz="720000"/>
            <a:r>
              <a:rPr lang="it-IT" dirty="0" smtClean="0">
                <a:solidFill>
                  <a:srgbClr val="9A0000"/>
                </a:solidFill>
                <a:latin typeface="Calibri" pitchFamily="34" charset="0"/>
                <a:cs typeface="Calibri" pitchFamily="34" charset="0"/>
              </a:rPr>
              <a:t>D011</a:t>
            </a:r>
            <a:r>
              <a:rPr lang="it-IT" dirty="0" smtClean="0">
                <a:latin typeface="Calibri" pitchFamily="34" charset="0"/>
                <a:cs typeface="Calibri" pitchFamily="34" charset="0"/>
              </a:rPr>
              <a:t>	La </a:t>
            </a:r>
            <a:r>
              <a:rPr lang="it-IT" dirty="0">
                <a:latin typeface="Calibri" pitchFamily="34" charset="0"/>
                <a:cs typeface="Calibri" pitchFamily="34" charset="0"/>
              </a:rPr>
              <a:t>procreazione assistita è </a:t>
            </a:r>
            <a:r>
              <a:rPr lang="it-IT" dirty="0" smtClean="0">
                <a:latin typeface="Calibri" pitchFamily="34" charset="0"/>
                <a:cs typeface="Calibri" pitchFamily="34" charset="0"/>
              </a:rPr>
              <a:t>blasfema					  2</a:t>
            </a:r>
            <a:endParaRPr lang="it-IT" dirty="0">
              <a:latin typeface="Calibri" pitchFamily="34" charset="0"/>
              <a:cs typeface="Calibri" pitchFamily="34" charset="0"/>
            </a:endParaRPr>
          </a:p>
          <a:p>
            <a:pPr defTabSz="720000"/>
            <a:r>
              <a:rPr lang="it-IT" dirty="0" smtClean="0">
                <a:solidFill>
                  <a:srgbClr val="9A0000"/>
                </a:solidFill>
                <a:latin typeface="Calibri" pitchFamily="34" charset="0"/>
                <a:cs typeface="Calibri" pitchFamily="34" charset="0"/>
              </a:rPr>
              <a:t>D009</a:t>
            </a:r>
            <a:r>
              <a:rPr lang="it-IT" dirty="0" smtClean="0">
                <a:latin typeface="Calibri" pitchFamily="34" charset="0"/>
                <a:cs typeface="Calibri" pitchFamily="34" charset="0"/>
              </a:rPr>
              <a:t>	La procreazione assistita </a:t>
            </a:r>
            <a:r>
              <a:rPr lang="it-IT" dirty="0">
                <a:latin typeface="Calibri" pitchFamily="34" charset="0"/>
                <a:cs typeface="Calibri" pitchFamily="34" charset="0"/>
              </a:rPr>
              <a:t>esiste ma non è in linea con i miei </a:t>
            </a:r>
            <a:r>
              <a:rPr lang="it-IT" dirty="0" smtClean="0">
                <a:latin typeface="Calibri" pitchFamily="34" charset="0"/>
                <a:cs typeface="Calibri" pitchFamily="34" charset="0"/>
              </a:rPr>
              <a:t>valori		  3</a:t>
            </a:r>
            <a:endParaRPr lang="it-IT" dirty="0">
              <a:latin typeface="Calibri" pitchFamily="34" charset="0"/>
              <a:cs typeface="Calibri" pitchFamily="34" charset="0"/>
            </a:endParaRPr>
          </a:p>
          <a:p>
            <a:pPr defTabSz="720000"/>
            <a:r>
              <a:rPr lang="it-IT" dirty="0">
                <a:solidFill>
                  <a:srgbClr val="9A0000"/>
                </a:solidFill>
                <a:latin typeface="Calibri" pitchFamily="34" charset="0"/>
                <a:cs typeface="Calibri" pitchFamily="34" charset="0"/>
              </a:rPr>
              <a:t>D</a:t>
            </a:r>
            <a:r>
              <a:rPr lang="it-IT" dirty="0" smtClean="0">
                <a:solidFill>
                  <a:srgbClr val="9A0000"/>
                </a:solidFill>
                <a:latin typeface="Calibri" pitchFamily="34" charset="0"/>
                <a:cs typeface="Calibri" pitchFamily="34" charset="0"/>
              </a:rPr>
              <a:t>010</a:t>
            </a:r>
            <a:r>
              <a:rPr lang="it-IT" dirty="0" smtClean="0">
                <a:latin typeface="Calibri" pitchFamily="34" charset="0"/>
                <a:cs typeface="Calibri" pitchFamily="34" charset="0"/>
              </a:rPr>
              <a:t>	La procreazione assistita </a:t>
            </a:r>
            <a:r>
              <a:rPr lang="it-IT" dirty="0">
                <a:latin typeface="Calibri" pitchFamily="34" charset="0"/>
                <a:cs typeface="Calibri" pitchFamily="34" charset="0"/>
              </a:rPr>
              <a:t>deve essere applicabili solo ad </a:t>
            </a:r>
            <a:r>
              <a:rPr lang="it-IT" dirty="0" smtClean="0">
                <a:latin typeface="Calibri" pitchFamily="34" charset="0"/>
                <a:cs typeface="Calibri" pitchFamily="34" charset="0"/>
              </a:rPr>
              <a:t>alcune condizioni</a:t>
            </a:r>
            <a:r>
              <a:rPr lang="it-IT" dirty="0">
                <a:latin typeface="Calibri" pitchFamily="34" charset="0"/>
                <a:cs typeface="Calibri" pitchFamily="34" charset="0"/>
              </a:rPr>
              <a:t>	</a:t>
            </a:r>
            <a:r>
              <a:rPr lang="it-IT" dirty="0" smtClean="0">
                <a:latin typeface="Calibri" pitchFamily="34" charset="0"/>
                <a:cs typeface="Calibri" pitchFamily="34" charset="0"/>
              </a:rPr>
              <a:t>  4</a:t>
            </a:r>
            <a:endParaRPr lang="it-IT" dirty="0">
              <a:latin typeface="Calibri" pitchFamily="34" charset="0"/>
              <a:cs typeface="Calibri" pitchFamily="34" charset="0"/>
            </a:endParaRPr>
          </a:p>
          <a:p>
            <a:pPr defTabSz="720000"/>
            <a:r>
              <a:rPr lang="it-IT" dirty="0">
                <a:solidFill>
                  <a:srgbClr val="9A0000"/>
                </a:solidFill>
                <a:latin typeface="Calibri" pitchFamily="34" charset="0"/>
                <a:cs typeface="Calibri" pitchFamily="34" charset="0"/>
              </a:rPr>
              <a:t>D</a:t>
            </a:r>
            <a:r>
              <a:rPr lang="it-IT" dirty="0" smtClean="0">
                <a:solidFill>
                  <a:srgbClr val="9A0000"/>
                </a:solidFill>
                <a:latin typeface="Calibri" pitchFamily="34" charset="0"/>
                <a:cs typeface="Calibri" pitchFamily="34" charset="0"/>
              </a:rPr>
              <a:t>005</a:t>
            </a:r>
            <a:r>
              <a:rPr lang="it-IT" dirty="0" smtClean="0">
                <a:latin typeface="Calibri" pitchFamily="34" charset="0"/>
                <a:cs typeface="Calibri" pitchFamily="34" charset="0"/>
              </a:rPr>
              <a:t>	Sono </a:t>
            </a:r>
            <a:r>
              <a:rPr lang="it-IT" dirty="0">
                <a:latin typeface="Calibri" pitchFamily="34" charset="0"/>
                <a:cs typeface="Calibri" pitchFamily="34" charset="0"/>
              </a:rPr>
              <a:t>contrario tranne nel caso di una coppia </a:t>
            </a:r>
            <a:r>
              <a:rPr lang="it-IT" dirty="0" smtClean="0">
                <a:latin typeface="Calibri" pitchFamily="34" charset="0"/>
                <a:cs typeface="Calibri" pitchFamily="34" charset="0"/>
              </a:rPr>
              <a:t>sposata			  5</a:t>
            </a:r>
            <a:endParaRPr lang="it-IT" dirty="0">
              <a:latin typeface="Calibri" pitchFamily="34" charset="0"/>
              <a:cs typeface="Calibri" pitchFamily="34" charset="0"/>
            </a:endParaRPr>
          </a:p>
          <a:p>
            <a:pPr defTabSz="720000"/>
            <a:r>
              <a:rPr lang="it-IT" dirty="0">
                <a:solidFill>
                  <a:srgbClr val="9A0000"/>
                </a:solidFill>
                <a:latin typeface="Calibri" pitchFamily="34" charset="0"/>
                <a:cs typeface="Calibri" pitchFamily="34" charset="0"/>
              </a:rPr>
              <a:t>D</a:t>
            </a:r>
            <a:r>
              <a:rPr lang="it-IT" dirty="0" smtClean="0">
                <a:solidFill>
                  <a:srgbClr val="9A0000"/>
                </a:solidFill>
                <a:latin typeface="Calibri" pitchFamily="34" charset="0"/>
                <a:cs typeface="Calibri" pitchFamily="34" charset="0"/>
              </a:rPr>
              <a:t>006</a:t>
            </a:r>
            <a:r>
              <a:rPr lang="it-IT" dirty="0" smtClean="0">
                <a:latin typeface="Calibri" pitchFamily="34" charset="0"/>
                <a:cs typeface="Calibri" pitchFamily="34" charset="0"/>
              </a:rPr>
              <a:t>	Sono </a:t>
            </a:r>
            <a:r>
              <a:rPr lang="it-IT" dirty="0">
                <a:latin typeface="Calibri" pitchFamily="34" charset="0"/>
                <a:cs typeface="Calibri" pitchFamily="34" charset="0"/>
              </a:rPr>
              <a:t>contrario solo per il single e gli </a:t>
            </a:r>
            <a:r>
              <a:rPr lang="it-IT" dirty="0" smtClean="0">
                <a:latin typeface="Calibri" pitchFamily="34" charset="0"/>
                <a:cs typeface="Calibri" pitchFamily="34" charset="0"/>
              </a:rPr>
              <a:t>omosessuali			  6</a:t>
            </a:r>
            <a:endParaRPr lang="it-IT" dirty="0">
              <a:latin typeface="Calibri" pitchFamily="34" charset="0"/>
              <a:cs typeface="Calibri" pitchFamily="34" charset="0"/>
            </a:endParaRPr>
          </a:p>
          <a:p>
            <a:pPr defTabSz="720000"/>
            <a:r>
              <a:rPr lang="it-IT" dirty="0">
                <a:solidFill>
                  <a:srgbClr val="9A0000"/>
                </a:solidFill>
                <a:latin typeface="Calibri" pitchFamily="34" charset="0"/>
                <a:cs typeface="Calibri" pitchFamily="34" charset="0"/>
              </a:rPr>
              <a:t>D</a:t>
            </a:r>
            <a:r>
              <a:rPr lang="it-IT" dirty="0" smtClean="0">
                <a:solidFill>
                  <a:srgbClr val="9A0000"/>
                </a:solidFill>
                <a:latin typeface="Calibri" pitchFamily="34" charset="0"/>
                <a:cs typeface="Calibri" pitchFamily="34" charset="0"/>
              </a:rPr>
              <a:t>008</a:t>
            </a:r>
            <a:r>
              <a:rPr lang="it-IT" dirty="0" smtClean="0">
                <a:latin typeface="Calibri" pitchFamily="34" charset="0"/>
                <a:cs typeface="Calibri" pitchFamily="34" charset="0"/>
              </a:rPr>
              <a:t>	Sono </a:t>
            </a:r>
            <a:r>
              <a:rPr lang="it-IT" dirty="0">
                <a:latin typeface="Calibri" pitchFamily="34" charset="0"/>
                <a:cs typeface="Calibri" pitchFamily="34" charset="0"/>
              </a:rPr>
              <a:t>favorevole tranne che per gli </a:t>
            </a:r>
            <a:r>
              <a:rPr lang="it-IT" dirty="0" smtClean="0">
                <a:latin typeface="Calibri" pitchFamily="34" charset="0"/>
                <a:cs typeface="Calibri" pitchFamily="34" charset="0"/>
              </a:rPr>
              <a:t>omosessuali				  7</a:t>
            </a:r>
            <a:endParaRPr lang="it-IT" dirty="0">
              <a:latin typeface="Calibri" pitchFamily="34" charset="0"/>
              <a:cs typeface="Calibri" pitchFamily="34" charset="0"/>
            </a:endParaRPr>
          </a:p>
          <a:p>
            <a:pPr defTabSz="720000"/>
            <a:r>
              <a:rPr lang="it-IT" dirty="0">
                <a:solidFill>
                  <a:srgbClr val="9A0000"/>
                </a:solidFill>
                <a:latin typeface="Calibri" pitchFamily="34" charset="0"/>
                <a:cs typeface="Calibri" pitchFamily="34" charset="0"/>
              </a:rPr>
              <a:t>D</a:t>
            </a:r>
            <a:r>
              <a:rPr lang="it-IT" dirty="0" smtClean="0">
                <a:solidFill>
                  <a:srgbClr val="9A0000"/>
                </a:solidFill>
                <a:latin typeface="Calibri" pitchFamily="34" charset="0"/>
                <a:cs typeface="Calibri" pitchFamily="34" charset="0"/>
              </a:rPr>
              <a:t>007</a:t>
            </a:r>
            <a:r>
              <a:rPr lang="it-IT" dirty="0" smtClean="0">
                <a:latin typeface="Calibri" pitchFamily="34" charset="0"/>
                <a:cs typeface="Calibri" pitchFamily="34" charset="0"/>
              </a:rPr>
              <a:t>	Sono </a:t>
            </a:r>
            <a:r>
              <a:rPr lang="it-IT" dirty="0">
                <a:latin typeface="Calibri" pitchFamily="34" charset="0"/>
                <a:cs typeface="Calibri" pitchFamily="34" charset="0"/>
              </a:rPr>
              <a:t>favorevole tranne che per l’utero in </a:t>
            </a:r>
            <a:r>
              <a:rPr lang="it-IT" dirty="0" smtClean="0">
                <a:latin typeface="Calibri" pitchFamily="34" charset="0"/>
                <a:cs typeface="Calibri" pitchFamily="34" charset="0"/>
              </a:rPr>
              <a:t>prestito			  8</a:t>
            </a:r>
            <a:endParaRPr lang="it-IT" dirty="0">
              <a:latin typeface="Calibri" pitchFamily="34" charset="0"/>
              <a:cs typeface="Calibri" pitchFamily="34" charset="0"/>
            </a:endParaRPr>
          </a:p>
          <a:p>
            <a:pPr defTabSz="720000"/>
            <a:r>
              <a:rPr lang="it-IT" dirty="0" smtClean="0">
                <a:solidFill>
                  <a:srgbClr val="9A0000"/>
                </a:solidFill>
                <a:latin typeface="Calibri" pitchFamily="34" charset="0"/>
                <a:cs typeface="Calibri" pitchFamily="34" charset="0"/>
              </a:rPr>
              <a:t>D020</a:t>
            </a:r>
            <a:r>
              <a:rPr lang="it-IT" dirty="0" smtClean="0">
                <a:latin typeface="Calibri" pitchFamily="34" charset="0"/>
                <a:cs typeface="Calibri" pitchFamily="34" charset="0"/>
              </a:rPr>
              <a:t>	Anche </a:t>
            </a:r>
            <a:r>
              <a:rPr lang="it-IT" dirty="0">
                <a:latin typeface="Calibri" pitchFamily="34" charset="0"/>
                <a:cs typeface="Calibri" pitchFamily="34" charset="0"/>
              </a:rPr>
              <a:t>le coppie omosessuali donne hanno diritto </a:t>
            </a:r>
            <a:r>
              <a:rPr lang="it-IT" dirty="0" smtClean="0">
                <a:latin typeface="Calibri" pitchFamily="34" charset="0"/>
                <a:cs typeface="Calibri" pitchFamily="34" charset="0"/>
              </a:rPr>
              <a:t>ad avere figli		  9</a:t>
            </a:r>
            <a:endParaRPr lang="it-IT" dirty="0">
              <a:latin typeface="Calibri" pitchFamily="34" charset="0"/>
              <a:cs typeface="Calibri" pitchFamily="34" charset="0"/>
            </a:endParaRPr>
          </a:p>
          <a:p>
            <a:pPr defTabSz="720000"/>
            <a:r>
              <a:rPr lang="it-IT" dirty="0" smtClean="0">
                <a:solidFill>
                  <a:srgbClr val="9A0000"/>
                </a:solidFill>
                <a:latin typeface="Calibri" pitchFamily="34" charset="0"/>
                <a:cs typeface="Calibri" pitchFamily="34" charset="0"/>
              </a:rPr>
              <a:t>D018</a:t>
            </a:r>
            <a:r>
              <a:rPr lang="it-IT" dirty="0" smtClean="0">
                <a:latin typeface="Calibri" pitchFamily="34" charset="0"/>
                <a:cs typeface="Calibri" pitchFamily="34" charset="0"/>
              </a:rPr>
              <a:t>	Può </a:t>
            </a:r>
            <a:r>
              <a:rPr lang="it-IT" dirty="0">
                <a:latin typeface="Calibri" pitchFamily="34" charset="0"/>
                <a:cs typeface="Calibri" pitchFamily="34" charset="0"/>
              </a:rPr>
              <a:t>essere praticata sempre, anche col seme di </a:t>
            </a:r>
            <a:r>
              <a:rPr lang="it-IT" dirty="0" smtClean="0">
                <a:latin typeface="Calibri" pitchFamily="34" charset="0"/>
                <a:cs typeface="Calibri" pitchFamily="34" charset="0"/>
              </a:rPr>
              <a:t>persone decedute		10</a:t>
            </a:r>
            <a:endParaRPr lang="it-IT" dirty="0">
              <a:latin typeface="Calibri" pitchFamily="34" charset="0"/>
              <a:cs typeface="Calibri" pitchFamily="34" charset="0"/>
            </a:endParaRPr>
          </a:p>
          <a:p>
            <a:pPr defTabSz="720000"/>
            <a:r>
              <a:rPr lang="it-IT" dirty="0">
                <a:solidFill>
                  <a:srgbClr val="9A0000"/>
                </a:solidFill>
                <a:latin typeface="Calibri" pitchFamily="34" charset="0"/>
                <a:cs typeface="Calibri" pitchFamily="34" charset="0"/>
              </a:rPr>
              <a:t>D</a:t>
            </a:r>
            <a:r>
              <a:rPr lang="it-IT" dirty="0" smtClean="0">
                <a:solidFill>
                  <a:srgbClr val="9A0000"/>
                </a:solidFill>
                <a:latin typeface="Calibri" pitchFamily="34" charset="0"/>
                <a:cs typeface="Calibri" pitchFamily="34" charset="0"/>
              </a:rPr>
              <a:t>003</a:t>
            </a:r>
            <a:r>
              <a:rPr lang="it-IT" dirty="0" smtClean="0">
                <a:latin typeface="Calibri" pitchFamily="34" charset="0"/>
                <a:cs typeface="Calibri" pitchFamily="34" charset="0"/>
              </a:rPr>
              <a:t>	Sono </a:t>
            </a:r>
            <a:r>
              <a:rPr lang="it-IT" dirty="0">
                <a:latin typeface="Calibri" pitchFamily="34" charset="0"/>
                <a:cs typeface="Calibri" pitchFamily="34" charset="0"/>
              </a:rPr>
              <a:t>totalmente </a:t>
            </a:r>
            <a:r>
              <a:rPr lang="it-IT" dirty="0" smtClean="0">
                <a:latin typeface="Calibri" pitchFamily="34" charset="0"/>
                <a:cs typeface="Calibri" pitchFamily="34" charset="0"/>
              </a:rPr>
              <a:t>favorevole </a:t>
            </a:r>
            <a:r>
              <a:rPr lang="it-IT" dirty="0">
                <a:latin typeface="Calibri" pitchFamily="34" charset="0"/>
                <a:cs typeface="Calibri" pitchFamily="34" charset="0"/>
              </a:rPr>
              <a:t>alla procreazione assistita</a:t>
            </a:r>
            <a:r>
              <a:rPr lang="it-IT" dirty="0" smtClean="0">
                <a:latin typeface="Calibri" pitchFamily="34" charset="0"/>
                <a:cs typeface="Calibri" pitchFamily="34" charset="0"/>
              </a:rPr>
              <a:t>			11</a:t>
            </a:r>
            <a:endParaRPr lang="it-IT" dirty="0">
              <a:latin typeface="Calibri" pitchFamily="34" charset="0"/>
              <a:cs typeface="Calibri" pitchFamily="34" charset="0"/>
            </a:endParaRPr>
          </a:p>
        </p:txBody>
      </p:sp>
    </p:spTree>
    <p:extLst>
      <p:ext uri="{BB962C8B-B14F-4D97-AF65-F5344CB8AC3E}">
        <p14:creationId xmlns:p14="http://schemas.microsoft.com/office/powerpoint/2010/main" val="3949617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ttangolo 3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D3FFAD50-FB76-472D-8458-06E31F92FE18}"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12</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Scala di </a:t>
            </a:r>
            <a:r>
              <a:rPr lang="it-IT" sz="2000" b="1" kern="0" dirty="0" err="1" smtClean="0">
                <a:solidFill>
                  <a:sysClr val="window" lastClr="FFFFFF"/>
                </a:solidFill>
                <a:latin typeface="Calibri" pitchFamily="34" charset="0"/>
                <a:cs typeface="Calibri" pitchFamily="34" charset="0"/>
              </a:rPr>
              <a:t>Likert</a:t>
            </a:r>
            <a:endParaRPr lang="it-IT" sz="2000" b="1" kern="0" dirty="0">
              <a:solidFill>
                <a:sysClr val="window" lastClr="FFFFFF"/>
              </a:solidFill>
              <a:latin typeface="Calibri" pitchFamily="34" charset="0"/>
              <a:cs typeface="Calibri" pitchFamily="34" charset="0"/>
            </a:endParaRPr>
          </a:p>
        </p:txBody>
      </p:sp>
      <p:pic>
        <p:nvPicPr>
          <p:cNvPr id="1026" name="Picture 2"/>
          <p:cNvPicPr preferRelativeResize="0">
            <a:picLocks noChangeArrowheads="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180000" y="1548000"/>
            <a:ext cx="1584000" cy="2160000"/>
          </a:xfrm>
          <a:prstGeom prst="ellipse">
            <a:avLst/>
          </a:prstGeom>
          <a:ln w="63500"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asellaDiTesto 8"/>
          <p:cNvSpPr txBox="1"/>
          <p:nvPr/>
        </p:nvSpPr>
        <p:spPr>
          <a:xfrm>
            <a:off x="1921049" y="1628800"/>
            <a:ext cx="7187455" cy="5124480"/>
          </a:xfrm>
          <a:prstGeom prst="rect">
            <a:avLst/>
          </a:prstGeom>
          <a:noFill/>
        </p:spPr>
        <p:txBody>
          <a:bodyPr wrap="square" rtlCol="0">
            <a:spAutoFit/>
          </a:bodyPr>
          <a:lstStyle/>
          <a:p>
            <a:r>
              <a:rPr lang="it-IT" sz="1700" b="0" dirty="0">
                <a:latin typeface="Calibri" pitchFamily="34" charset="0"/>
                <a:cs typeface="Calibri" pitchFamily="34" charset="0"/>
              </a:rPr>
              <a:t>La </a:t>
            </a:r>
            <a:r>
              <a:rPr lang="it-IT" sz="1700" b="0" dirty="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7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Likert</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o </a:t>
            </a:r>
            <a:r>
              <a:rPr lang="it-IT" sz="1700" b="0" dirty="0">
                <a:ln>
                  <a:solidFill>
                    <a:sysClr val="windowText" lastClr="000000"/>
                  </a:solidFill>
                </a:ln>
                <a:solidFill>
                  <a:sysClr val="windowText" lastClr="000000"/>
                </a:solidFill>
                <a:latin typeface="Calibri" pitchFamily="34" charset="0"/>
                <a:cs typeface="Calibri" pitchFamily="34" charset="0"/>
              </a:rPr>
              <a:t>scala a </a:t>
            </a:r>
            <a:r>
              <a:rPr lang="it-IT" sz="1700" b="0" dirty="0" smtClean="0">
                <a:ln>
                  <a:solidFill>
                    <a:sysClr val="windowText" lastClr="000000"/>
                  </a:solidFill>
                </a:ln>
                <a:solidFill>
                  <a:sysClr val="windowText" lastClr="000000"/>
                </a:solidFill>
                <a:latin typeface="Calibri" pitchFamily="34" charset="0"/>
                <a:cs typeface="Calibri" pitchFamily="34" charset="0"/>
              </a:rPr>
              <a:t>somma di punteggi</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si basa </a:t>
            </a:r>
            <a:r>
              <a:rPr lang="it-IT" sz="1700" b="0" dirty="0" smtClean="0">
                <a:latin typeface="Calibri" pitchFamily="34" charset="0"/>
                <a:cs typeface="Calibri" pitchFamily="34" charset="0"/>
              </a:rPr>
              <a:t>sulla stessa idea di fondo della scala proposta da </a:t>
            </a:r>
            <a:r>
              <a:rPr lang="it-IT" sz="1700" b="0" dirty="0" err="1" smtClean="0">
                <a:latin typeface="Calibri" pitchFamily="34" charset="0"/>
                <a:cs typeface="Calibri" pitchFamily="34" charset="0"/>
              </a:rPr>
              <a:t>Thustone</a:t>
            </a:r>
            <a:r>
              <a:rPr lang="it-IT" sz="1700" b="0" dirty="0" smtClean="0">
                <a:latin typeface="Calibri" pitchFamily="34" charset="0"/>
                <a:cs typeface="Calibri" pitchFamily="34" charset="0"/>
              </a:rPr>
              <a:t>, con la differenza che i giudici sono sostituiti dagli stessi individui appartenenti al campione usato per l’indagine</a:t>
            </a:r>
          </a:p>
          <a:p>
            <a:endParaRPr lang="it-IT" sz="700" b="0" dirty="0">
              <a:latin typeface="Calibri" pitchFamily="34" charset="0"/>
              <a:cs typeface="Calibri" pitchFamily="34" charset="0"/>
            </a:endParaRPr>
          </a:p>
          <a:p>
            <a:r>
              <a:rPr lang="it-IT" sz="1700" b="0" dirty="0" smtClean="0">
                <a:latin typeface="Calibri" pitchFamily="34" charset="0"/>
                <a:cs typeface="Calibri" pitchFamily="34" charset="0"/>
              </a:rPr>
              <a:t>È </a:t>
            </a:r>
            <a:r>
              <a:rPr lang="it-IT" sz="1700" b="0" dirty="0">
                <a:latin typeface="Calibri" pitchFamily="34" charset="0"/>
                <a:cs typeface="Calibri" pitchFamily="34" charset="0"/>
              </a:rPr>
              <a:t>molto utilizzata perché di facile </a:t>
            </a:r>
            <a:r>
              <a:rPr lang="it-IT" sz="1700" b="0" dirty="0" smtClean="0">
                <a:latin typeface="Calibri" pitchFamily="34" charset="0"/>
                <a:cs typeface="Calibri" pitchFamily="34" charset="0"/>
              </a:rPr>
              <a:t>costruzione: vengono considerate </a:t>
            </a:r>
            <a:r>
              <a:rPr lang="it-IT" sz="1700" b="0" dirty="0">
                <a:latin typeface="Calibri" pitchFamily="34" charset="0"/>
                <a:cs typeface="Calibri" pitchFamily="34" charset="0"/>
              </a:rPr>
              <a:t>una serie di affermazioni (item) semanticamente collegate agli atteggiamenti </a:t>
            </a:r>
            <a:r>
              <a:rPr lang="it-IT" sz="1700" b="0" dirty="0" smtClean="0">
                <a:latin typeface="Calibri" pitchFamily="34" charset="0"/>
                <a:cs typeface="Calibri" pitchFamily="34" charset="0"/>
              </a:rPr>
              <a:t>da studiare, e si costruiscono delle batterie di domande sulle quali l’intervistato è chiamato ad esprimere il proprio accordo/disaccordo</a:t>
            </a: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700" b="0" dirty="0">
              <a:latin typeface="Calibri" pitchFamily="34" charset="0"/>
              <a:cs typeface="Calibri" pitchFamily="34" charset="0"/>
            </a:endParaRPr>
          </a:p>
          <a:p>
            <a:endParaRPr lang="it-IT" sz="700" b="0" dirty="0" smtClean="0">
              <a:latin typeface="Calibri" pitchFamily="34" charset="0"/>
              <a:cs typeface="Calibri" pitchFamily="34" charset="0"/>
            </a:endParaRPr>
          </a:p>
          <a:p>
            <a:r>
              <a:rPr lang="it-IT" sz="1700" b="0" dirty="0" smtClean="0">
                <a:latin typeface="Calibri" pitchFamily="34" charset="0"/>
                <a:cs typeface="Calibri" pitchFamily="34" charset="0"/>
              </a:rPr>
              <a:t>A ogni </a:t>
            </a:r>
            <a:r>
              <a:rPr lang="it-IT" sz="1700" b="0" dirty="0">
                <a:latin typeface="Calibri" pitchFamily="34" charset="0"/>
                <a:cs typeface="Calibri" pitchFamily="34" charset="0"/>
              </a:rPr>
              <a:t>modalità di risposta viene attribuito un punteggio </a:t>
            </a:r>
            <a:r>
              <a:rPr lang="it-IT" sz="1700" b="0" dirty="0" smtClean="0">
                <a:latin typeface="Calibri" pitchFamily="34" charset="0"/>
                <a:cs typeface="Calibri" pitchFamily="34" charset="0"/>
              </a:rPr>
              <a:t>(ES.: 5</a:t>
            </a:r>
            <a:r>
              <a:rPr lang="it-IT" sz="1700" b="0" dirty="0">
                <a:latin typeface="Calibri" pitchFamily="34" charset="0"/>
                <a:cs typeface="Calibri" pitchFamily="34" charset="0"/>
              </a:rPr>
              <a:t>, 4, 3, 2, </a:t>
            </a:r>
            <a:r>
              <a:rPr lang="it-IT" sz="1700" b="0" dirty="0" smtClean="0">
                <a:latin typeface="Calibri" pitchFamily="34" charset="0"/>
                <a:cs typeface="Calibri" pitchFamily="34" charset="0"/>
              </a:rPr>
              <a:t>1):</a:t>
            </a:r>
          </a:p>
          <a:p>
            <a:r>
              <a:rPr lang="it-IT" sz="1700" b="0" dirty="0" smtClean="0">
                <a:latin typeface="Calibri" pitchFamily="34" charset="0"/>
                <a:cs typeface="Calibri" pitchFamily="34" charset="0"/>
              </a:rPr>
              <a:t>la </a:t>
            </a:r>
            <a:r>
              <a:rPr lang="it-IT" sz="1700" b="0" dirty="0">
                <a:latin typeface="Calibri" pitchFamily="34" charset="0"/>
                <a:cs typeface="Calibri" pitchFamily="34" charset="0"/>
              </a:rPr>
              <a:t>somma </a:t>
            </a:r>
            <a:r>
              <a:rPr lang="it-IT" sz="1700" b="0" dirty="0" smtClean="0">
                <a:latin typeface="Calibri" pitchFamily="34" charset="0"/>
                <a:cs typeface="Calibri" pitchFamily="34" charset="0"/>
              </a:rPr>
              <a:t>(o la media</a:t>
            </a:r>
            <a:r>
              <a:rPr lang="it-IT" sz="1700" b="0" dirty="0">
                <a:latin typeface="Calibri" pitchFamily="34" charset="0"/>
                <a:cs typeface="Calibri" pitchFamily="34" charset="0"/>
              </a:rPr>
              <a:t>) dei punteggi alle risposte di ciascun individuo </a:t>
            </a:r>
            <a:r>
              <a:rPr lang="it-IT" sz="1700" b="0" dirty="0" smtClean="0">
                <a:latin typeface="Calibri" pitchFamily="34" charset="0"/>
                <a:cs typeface="Calibri" pitchFamily="34" charset="0"/>
              </a:rPr>
              <a:t>sulla </a:t>
            </a:r>
            <a:r>
              <a:rPr lang="it-IT" sz="1700" b="0" dirty="0">
                <a:latin typeface="Calibri" pitchFamily="34" charset="0"/>
                <a:cs typeface="Calibri" pitchFamily="34" charset="0"/>
              </a:rPr>
              <a:t>batteria rappresenta la posizione </a:t>
            </a:r>
            <a:r>
              <a:rPr lang="it-IT" sz="1700" b="0" dirty="0" smtClean="0">
                <a:latin typeface="Calibri" pitchFamily="34" charset="0"/>
                <a:cs typeface="Calibri" pitchFamily="34" charset="0"/>
              </a:rPr>
              <a:t>dello stesso sulla scala</a:t>
            </a:r>
          </a:p>
        </p:txBody>
      </p:sp>
      <p:sp>
        <p:nvSpPr>
          <p:cNvPr id="44" name="Text Box 19"/>
          <p:cNvSpPr txBox="1">
            <a:spLocks noChangeArrowheads="1"/>
          </p:cNvSpPr>
          <p:nvPr/>
        </p:nvSpPr>
        <p:spPr bwMode="auto">
          <a:xfrm>
            <a:off x="4143397" y="455810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1</a:t>
            </a:r>
          </a:p>
        </p:txBody>
      </p:sp>
      <p:sp>
        <p:nvSpPr>
          <p:cNvPr id="45" name="Text Box 20"/>
          <p:cNvSpPr txBox="1">
            <a:spLocks noChangeArrowheads="1"/>
          </p:cNvSpPr>
          <p:nvPr/>
        </p:nvSpPr>
        <p:spPr bwMode="auto">
          <a:xfrm>
            <a:off x="4863533" y="455810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2</a:t>
            </a:r>
          </a:p>
        </p:txBody>
      </p:sp>
      <p:sp>
        <p:nvSpPr>
          <p:cNvPr id="46" name="Text Box 27"/>
          <p:cNvSpPr txBox="1">
            <a:spLocks noChangeArrowheads="1"/>
          </p:cNvSpPr>
          <p:nvPr/>
        </p:nvSpPr>
        <p:spPr bwMode="auto">
          <a:xfrm>
            <a:off x="5583533" y="455810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3</a:t>
            </a:r>
            <a:endParaRPr lang="it-IT" sz="1400" dirty="0">
              <a:solidFill>
                <a:srgbClr val="000000"/>
              </a:solidFill>
              <a:latin typeface="Calibri" pitchFamily="34" charset="0"/>
              <a:cs typeface="Calibri" pitchFamily="34" charset="0"/>
            </a:endParaRPr>
          </a:p>
        </p:txBody>
      </p:sp>
      <p:sp>
        <p:nvSpPr>
          <p:cNvPr id="47" name="Text Box 31"/>
          <p:cNvSpPr txBox="1">
            <a:spLocks noChangeArrowheads="1"/>
          </p:cNvSpPr>
          <p:nvPr/>
        </p:nvSpPr>
        <p:spPr bwMode="auto">
          <a:xfrm>
            <a:off x="7023533" y="455810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5</a:t>
            </a:r>
            <a:endParaRPr lang="it-IT" sz="1400" dirty="0">
              <a:solidFill>
                <a:srgbClr val="000000"/>
              </a:solidFill>
              <a:latin typeface="Calibri" pitchFamily="34" charset="0"/>
              <a:cs typeface="Calibri" pitchFamily="34" charset="0"/>
            </a:endParaRPr>
          </a:p>
        </p:txBody>
      </p:sp>
      <p:sp>
        <p:nvSpPr>
          <p:cNvPr id="48" name="Text Box 35"/>
          <p:cNvSpPr txBox="1">
            <a:spLocks noChangeArrowheads="1"/>
          </p:cNvSpPr>
          <p:nvPr/>
        </p:nvSpPr>
        <p:spPr bwMode="auto">
          <a:xfrm>
            <a:off x="6303533" y="455810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4</a:t>
            </a:r>
            <a:endParaRPr lang="it-IT" sz="1400" dirty="0">
              <a:solidFill>
                <a:srgbClr val="000000"/>
              </a:solidFill>
              <a:latin typeface="Calibri" pitchFamily="34" charset="0"/>
              <a:cs typeface="Calibri" pitchFamily="34" charset="0"/>
            </a:endParaRPr>
          </a:p>
        </p:txBody>
      </p:sp>
      <p:sp>
        <p:nvSpPr>
          <p:cNvPr id="49" name="Text Box 19"/>
          <p:cNvSpPr txBox="1">
            <a:spLocks noChangeArrowheads="1"/>
          </p:cNvSpPr>
          <p:nvPr/>
        </p:nvSpPr>
        <p:spPr bwMode="auto">
          <a:xfrm>
            <a:off x="4143397" y="4937894"/>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1</a:t>
            </a:r>
          </a:p>
        </p:txBody>
      </p:sp>
      <p:sp>
        <p:nvSpPr>
          <p:cNvPr id="50" name="Text Box 20"/>
          <p:cNvSpPr txBox="1">
            <a:spLocks noChangeArrowheads="1"/>
          </p:cNvSpPr>
          <p:nvPr/>
        </p:nvSpPr>
        <p:spPr bwMode="auto">
          <a:xfrm>
            <a:off x="4863533" y="4937894"/>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2</a:t>
            </a:r>
          </a:p>
        </p:txBody>
      </p:sp>
      <p:sp>
        <p:nvSpPr>
          <p:cNvPr id="51" name="Text Box 27"/>
          <p:cNvSpPr txBox="1">
            <a:spLocks noChangeArrowheads="1"/>
          </p:cNvSpPr>
          <p:nvPr/>
        </p:nvSpPr>
        <p:spPr bwMode="auto">
          <a:xfrm>
            <a:off x="5583533" y="4937894"/>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3</a:t>
            </a:r>
            <a:endParaRPr lang="it-IT" sz="1400" dirty="0">
              <a:solidFill>
                <a:srgbClr val="000000"/>
              </a:solidFill>
              <a:latin typeface="Calibri" pitchFamily="34" charset="0"/>
              <a:cs typeface="Calibri" pitchFamily="34" charset="0"/>
            </a:endParaRPr>
          </a:p>
        </p:txBody>
      </p:sp>
      <p:sp>
        <p:nvSpPr>
          <p:cNvPr id="52" name="Text Box 31"/>
          <p:cNvSpPr txBox="1">
            <a:spLocks noChangeArrowheads="1"/>
          </p:cNvSpPr>
          <p:nvPr/>
        </p:nvSpPr>
        <p:spPr bwMode="auto">
          <a:xfrm>
            <a:off x="7023533" y="4937894"/>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5</a:t>
            </a:r>
            <a:endParaRPr lang="it-IT" sz="1400" dirty="0">
              <a:solidFill>
                <a:srgbClr val="000000"/>
              </a:solidFill>
              <a:latin typeface="Calibri" pitchFamily="34" charset="0"/>
              <a:cs typeface="Calibri" pitchFamily="34" charset="0"/>
            </a:endParaRPr>
          </a:p>
        </p:txBody>
      </p:sp>
      <p:sp>
        <p:nvSpPr>
          <p:cNvPr id="53" name="Text Box 35"/>
          <p:cNvSpPr txBox="1">
            <a:spLocks noChangeArrowheads="1"/>
          </p:cNvSpPr>
          <p:nvPr/>
        </p:nvSpPr>
        <p:spPr bwMode="auto">
          <a:xfrm>
            <a:off x="6303533" y="4937894"/>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4</a:t>
            </a:r>
            <a:endParaRPr lang="it-IT" sz="1400" dirty="0">
              <a:solidFill>
                <a:srgbClr val="000000"/>
              </a:solidFill>
              <a:latin typeface="Calibri" pitchFamily="34" charset="0"/>
              <a:cs typeface="Calibri" pitchFamily="34" charset="0"/>
            </a:endParaRPr>
          </a:p>
        </p:txBody>
      </p:sp>
      <p:sp>
        <p:nvSpPr>
          <p:cNvPr id="54" name="Text Box 19"/>
          <p:cNvSpPr txBox="1">
            <a:spLocks noChangeArrowheads="1"/>
          </p:cNvSpPr>
          <p:nvPr/>
        </p:nvSpPr>
        <p:spPr bwMode="auto">
          <a:xfrm>
            <a:off x="4143397" y="531767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1</a:t>
            </a:r>
          </a:p>
        </p:txBody>
      </p:sp>
      <p:sp>
        <p:nvSpPr>
          <p:cNvPr id="55" name="Text Box 20"/>
          <p:cNvSpPr txBox="1">
            <a:spLocks noChangeArrowheads="1"/>
          </p:cNvSpPr>
          <p:nvPr/>
        </p:nvSpPr>
        <p:spPr bwMode="auto">
          <a:xfrm>
            <a:off x="4863533" y="531767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a:solidFill>
                  <a:srgbClr val="000000"/>
                </a:solidFill>
                <a:latin typeface="Calibri" pitchFamily="34" charset="0"/>
                <a:cs typeface="Calibri" pitchFamily="34" charset="0"/>
              </a:rPr>
              <a:t>2</a:t>
            </a:r>
          </a:p>
        </p:txBody>
      </p:sp>
      <p:sp>
        <p:nvSpPr>
          <p:cNvPr id="56" name="Text Box 27"/>
          <p:cNvSpPr txBox="1">
            <a:spLocks noChangeArrowheads="1"/>
          </p:cNvSpPr>
          <p:nvPr/>
        </p:nvSpPr>
        <p:spPr bwMode="auto">
          <a:xfrm>
            <a:off x="5583533" y="531767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3</a:t>
            </a:r>
            <a:endParaRPr lang="it-IT" sz="1400" dirty="0">
              <a:solidFill>
                <a:srgbClr val="000000"/>
              </a:solidFill>
              <a:latin typeface="Calibri" pitchFamily="34" charset="0"/>
              <a:cs typeface="Calibri" pitchFamily="34" charset="0"/>
            </a:endParaRPr>
          </a:p>
        </p:txBody>
      </p:sp>
      <p:sp>
        <p:nvSpPr>
          <p:cNvPr id="57" name="Text Box 31"/>
          <p:cNvSpPr txBox="1">
            <a:spLocks noChangeArrowheads="1"/>
          </p:cNvSpPr>
          <p:nvPr/>
        </p:nvSpPr>
        <p:spPr bwMode="auto">
          <a:xfrm>
            <a:off x="7023533" y="531767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5</a:t>
            </a:r>
            <a:endParaRPr lang="it-IT" sz="1400" dirty="0">
              <a:solidFill>
                <a:srgbClr val="000000"/>
              </a:solidFill>
              <a:latin typeface="Calibri" pitchFamily="34" charset="0"/>
              <a:cs typeface="Calibri" pitchFamily="34" charset="0"/>
            </a:endParaRPr>
          </a:p>
        </p:txBody>
      </p:sp>
      <p:sp>
        <p:nvSpPr>
          <p:cNvPr id="58" name="Text Box 35"/>
          <p:cNvSpPr txBox="1">
            <a:spLocks noChangeArrowheads="1"/>
          </p:cNvSpPr>
          <p:nvPr/>
        </p:nvSpPr>
        <p:spPr bwMode="auto">
          <a:xfrm>
            <a:off x="6303533" y="5317679"/>
            <a:ext cx="320675" cy="307777"/>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4</a:t>
            </a:r>
            <a:endParaRPr lang="it-IT" sz="1400" dirty="0">
              <a:solidFill>
                <a:srgbClr val="000000"/>
              </a:solidFill>
              <a:latin typeface="Calibri" pitchFamily="34" charset="0"/>
              <a:cs typeface="Calibri" pitchFamily="34" charset="0"/>
            </a:endParaRPr>
          </a:p>
        </p:txBody>
      </p:sp>
      <p:sp>
        <p:nvSpPr>
          <p:cNvPr id="59" name="Text Box 19"/>
          <p:cNvSpPr txBox="1">
            <a:spLocks noChangeArrowheads="1"/>
          </p:cNvSpPr>
          <p:nvPr/>
        </p:nvSpPr>
        <p:spPr bwMode="auto">
          <a:xfrm>
            <a:off x="2699792" y="4545336"/>
            <a:ext cx="900000" cy="309600"/>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ITEM 1</a:t>
            </a:r>
            <a:endParaRPr lang="it-IT" sz="1400" dirty="0">
              <a:solidFill>
                <a:srgbClr val="000000"/>
              </a:solidFill>
              <a:latin typeface="Calibri" pitchFamily="34" charset="0"/>
              <a:cs typeface="Calibri" pitchFamily="34" charset="0"/>
            </a:endParaRPr>
          </a:p>
        </p:txBody>
      </p:sp>
      <p:sp>
        <p:nvSpPr>
          <p:cNvPr id="60" name="Text Box 19"/>
          <p:cNvSpPr txBox="1">
            <a:spLocks noChangeArrowheads="1"/>
          </p:cNvSpPr>
          <p:nvPr/>
        </p:nvSpPr>
        <p:spPr bwMode="auto">
          <a:xfrm>
            <a:off x="2699792" y="4925121"/>
            <a:ext cx="900000" cy="309600"/>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ITEM 2</a:t>
            </a:r>
          </a:p>
          <a:p>
            <a:pPr algn="ctr">
              <a:spcBef>
                <a:spcPct val="50000"/>
              </a:spcBef>
            </a:pPr>
            <a:endParaRPr lang="it-IT" sz="1400" dirty="0">
              <a:solidFill>
                <a:srgbClr val="000000"/>
              </a:solidFill>
              <a:latin typeface="Calibri" pitchFamily="34" charset="0"/>
              <a:cs typeface="Calibri" pitchFamily="34" charset="0"/>
            </a:endParaRPr>
          </a:p>
        </p:txBody>
      </p:sp>
      <p:sp>
        <p:nvSpPr>
          <p:cNvPr id="61" name="Text Box 19"/>
          <p:cNvSpPr txBox="1">
            <a:spLocks noChangeArrowheads="1"/>
          </p:cNvSpPr>
          <p:nvPr/>
        </p:nvSpPr>
        <p:spPr bwMode="auto">
          <a:xfrm>
            <a:off x="2699792" y="5304906"/>
            <a:ext cx="900000" cy="309600"/>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it-IT" sz="1400" dirty="0" smtClean="0">
                <a:solidFill>
                  <a:srgbClr val="000000"/>
                </a:solidFill>
                <a:latin typeface="Calibri" pitchFamily="34" charset="0"/>
                <a:cs typeface="Calibri" pitchFamily="34" charset="0"/>
              </a:rPr>
              <a:t>ITEM 3</a:t>
            </a:r>
            <a:endParaRPr lang="it-IT" sz="1400" dirty="0">
              <a:solidFill>
                <a:srgbClr val="000000"/>
              </a:solidFill>
              <a:latin typeface="Calibri" pitchFamily="34" charset="0"/>
              <a:cs typeface="Calibri" pitchFamily="34" charset="0"/>
            </a:endParaRPr>
          </a:p>
        </p:txBody>
      </p:sp>
      <p:sp>
        <p:nvSpPr>
          <p:cNvPr id="2" name="Rettangolo 1"/>
          <p:cNvSpPr/>
          <p:nvPr/>
        </p:nvSpPr>
        <p:spPr bwMode="auto">
          <a:xfrm rot="-1500000">
            <a:off x="4129117" y="4074305"/>
            <a:ext cx="1368000" cy="252000"/>
          </a:xfrm>
          <a:prstGeom prst="rect">
            <a:avLst/>
          </a:prstGeom>
          <a:noFill/>
          <a:ln>
            <a:noFill/>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latin typeface="Calibri" pitchFamily="34" charset="0"/>
                <a:cs typeface="Calibri" pitchFamily="34" charset="0"/>
              </a:rPr>
              <a:t>Molto</a:t>
            </a:r>
            <a:r>
              <a:rPr kumimoji="0" lang="it-IT" sz="1200" b="1" i="0" u="none" strike="noStrike" cap="none" normalizeH="0" dirty="0" smtClean="0">
                <a:ln>
                  <a:noFill/>
                </a:ln>
                <a:solidFill>
                  <a:schemeClr val="tx1"/>
                </a:solidFill>
                <a:latin typeface="Calibri" pitchFamily="34" charset="0"/>
                <a:cs typeface="Calibri" pitchFamily="34" charset="0"/>
              </a:rPr>
              <a:t> </a:t>
            </a:r>
            <a:r>
              <a:rPr kumimoji="0" lang="it-IT" sz="1200" b="1" i="0" u="none" strike="noStrike" cap="none" normalizeH="0" baseline="0" dirty="0" smtClean="0">
                <a:ln>
                  <a:noFill/>
                </a:ln>
                <a:solidFill>
                  <a:schemeClr val="tx1"/>
                </a:solidFill>
                <a:latin typeface="Calibri" pitchFamily="34" charset="0"/>
                <a:cs typeface="Calibri" pitchFamily="34" charset="0"/>
              </a:rPr>
              <a:t>favorevole</a:t>
            </a:r>
          </a:p>
        </p:txBody>
      </p:sp>
      <p:sp>
        <p:nvSpPr>
          <p:cNvPr id="62" name="Rettangolo 61"/>
          <p:cNvSpPr/>
          <p:nvPr/>
        </p:nvSpPr>
        <p:spPr bwMode="auto">
          <a:xfrm rot="-1500000">
            <a:off x="4849254" y="4075304"/>
            <a:ext cx="1368000" cy="252000"/>
          </a:xfrm>
          <a:prstGeom prst="rect">
            <a:avLst/>
          </a:prstGeom>
          <a:noFill/>
          <a:ln>
            <a:noFill/>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latin typeface="Calibri" pitchFamily="34" charset="0"/>
                <a:cs typeface="Calibri" pitchFamily="34" charset="0"/>
              </a:rPr>
              <a:t>Favorevole</a:t>
            </a:r>
          </a:p>
        </p:txBody>
      </p:sp>
      <p:sp>
        <p:nvSpPr>
          <p:cNvPr id="63" name="Rettangolo 62"/>
          <p:cNvSpPr/>
          <p:nvPr/>
        </p:nvSpPr>
        <p:spPr bwMode="auto">
          <a:xfrm rot="-1500000">
            <a:off x="5569254" y="4088077"/>
            <a:ext cx="1368000" cy="252000"/>
          </a:xfrm>
          <a:prstGeom prst="rect">
            <a:avLst/>
          </a:prstGeom>
          <a:noFill/>
          <a:ln>
            <a:noFill/>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latin typeface="Calibri" pitchFamily="34" charset="0"/>
                <a:cs typeface="Calibri" pitchFamily="34" charset="0"/>
              </a:rPr>
              <a:t>Non so</a:t>
            </a:r>
          </a:p>
        </p:txBody>
      </p:sp>
      <p:sp>
        <p:nvSpPr>
          <p:cNvPr id="64" name="Rettangolo 63"/>
          <p:cNvSpPr/>
          <p:nvPr/>
        </p:nvSpPr>
        <p:spPr bwMode="auto">
          <a:xfrm rot="-1500000">
            <a:off x="6289253" y="4088076"/>
            <a:ext cx="1368000" cy="252000"/>
          </a:xfrm>
          <a:prstGeom prst="rect">
            <a:avLst/>
          </a:prstGeom>
          <a:noFill/>
          <a:ln>
            <a:noFill/>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it-IT" sz="1200" dirty="0" smtClean="0">
                <a:solidFill>
                  <a:schemeClr val="tx1"/>
                </a:solidFill>
                <a:latin typeface="Calibri" pitchFamily="34" charset="0"/>
                <a:cs typeface="Calibri" pitchFamily="34" charset="0"/>
              </a:rPr>
              <a:t>Sfavorevole</a:t>
            </a:r>
            <a:endParaRPr kumimoji="0" lang="it-IT" sz="1200" b="1" i="0" u="none" strike="noStrike" cap="none" normalizeH="0" baseline="0" dirty="0" smtClean="0">
              <a:ln>
                <a:noFill/>
              </a:ln>
              <a:solidFill>
                <a:schemeClr val="tx1"/>
              </a:solidFill>
              <a:latin typeface="Calibri" pitchFamily="34" charset="0"/>
              <a:cs typeface="Calibri" pitchFamily="34" charset="0"/>
            </a:endParaRPr>
          </a:p>
        </p:txBody>
      </p:sp>
      <p:sp>
        <p:nvSpPr>
          <p:cNvPr id="65" name="Rettangolo 64"/>
          <p:cNvSpPr/>
          <p:nvPr/>
        </p:nvSpPr>
        <p:spPr bwMode="auto">
          <a:xfrm rot="-1500000">
            <a:off x="7009253" y="4088078"/>
            <a:ext cx="1368000" cy="252000"/>
          </a:xfrm>
          <a:prstGeom prst="rect">
            <a:avLst/>
          </a:prstGeom>
          <a:noFill/>
          <a:ln>
            <a:noFill/>
            <a:headEnd type="none" w="med" len="med"/>
            <a:tailEnd type="none" w="med" len="med"/>
          </a:ln>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latin typeface="Calibri" pitchFamily="34" charset="0"/>
                <a:cs typeface="Calibri" pitchFamily="34" charset="0"/>
              </a:rPr>
              <a:t>Molto sfavorevole</a:t>
            </a:r>
          </a:p>
        </p:txBody>
      </p:sp>
      <p:sp>
        <p:nvSpPr>
          <p:cNvPr id="3" name="Rettangolo 2"/>
          <p:cNvSpPr/>
          <p:nvPr/>
        </p:nvSpPr>
        <p:spPr bwMode="auto">
          <a:xfrm>
            <a:off x="2483768" y="3825256"/>
            <a:ext cx="6048672" cy="1908000"/>
          </a:xfrm>
          <a:prstGeom prst="rect">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4" name="Freccia a destra 3"/>
          <p:cNvSpPr/>
          <p:nvPr/>
        </p:nvSpPr>
        <p:spPr bwMode="auto">
          <a:xfrm>
            <a:off x="1691680" y="4711997"/>
            <a:ext cx="577651" cy="225897"/>
          </a:xfrm>
          <a:prstGeom prst="rightArrow">
            <a:avLst/>
          </a:prstGeom>
          <a:solidFill>
            <a:srgbClr val="9A0000"/>
          </a:solidFill>
          <a:ln w="127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5" name="CasellaDiTesto 4"/>
          <p:cNvSpPr txBox="1"/>
          <p:nvPr/>
        </p:nvSpPr>
        <p:spPr>
          <a:xfrm>
            <a:off x="683568" y="4572417"/>
            <a:ext cx="1007219" cy="584775"/>
          </a:xfrm>
          <a:prstGeom prst="rect">
            <a:avLst/>
          </a:prstGeom>
          <a:noFill/>
        </p:spPr>
        <p:txBody>
          <a:bodyPr wrap="square" rtlCol="0">
            <a:spAutoFit/>
          </a:bodyPr>
          <a:lstStyle/>
          <a:p>
            <a:pPr algn="ctr"/>
            <a:r>
              <a:rPr lang="it-IT" sz="1600" i="1" dirty="0" err="1" smtClean="0">
                <a:solidFill>
                  <a:srgbClr val="9A0000"/>
                </a:solidFill>
                <a:latin typeface="Calibri" pitchFamily="34" charset="0"/>
                <a:cs typeface="Calibri" pitchFamily="34" charset="0"/>
              </a:rPr>
              <a:t>question</a:t>
            </a:r>
            <a:r>
              <a:rPr lang="it-IT" sz="1600" i="1" dirty="0" smtClean="0">
                <a:solidFill>
                  <a:srgbClr val="9A0000"/>
                </a:solidFill>
                <a:latin typeface="Calibri" pitchFamily="34" charset="0"/>
                <a:cs typeface="Calibri" pitchFamily="34" charset="0"/>
              </a:rPr>
              <a:t> </a:t>
            </a:r>
            <a:r>
              <a:rPr lang="it-IT" sz="1600" i="1" dirty="0" err="1" smtClean="0">
                <a:solidFill>
                  <a:srgbClr val="9A0000"/>
                </a:solidFill>
                <a:latin typeface="Calibri" pitchFamily="34" charset="0"/>
                <a:cs typeface="Calibri" pitchFamily="34" charset="0"/>
              </a:rPr>
              <a:t>matrix</a:t>
            </a:r>
            <a:endParaRPr lang="it-IT" sz="1600" i="1" dirty="0">
              <a:solidFill>
                <a:srgbClr val="9A0000"/>
              </a:solidFill>
              <a:latin typeface="Calibri" pitchFamily="34" charset="0"/>
              <a:cs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ttangolo 2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1"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EA7CC381-FB4F-4A81-815A-38A2B5750697}"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13</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Potere discriminante di un item</a:t>
            </a:r>
            <a:endParaRPr lang="it-IT" sz="2000" b="1" kern="0" dirty="0">
              <a:solidFill>
                <a:sysClr val="window" lastClr="FFFFFF"/>
              </a:solidFill>
              <a:latin typeface="Calibri" pitchFamily="34" charset="0"/>
              <a:cs typeface="Calibri" pitchFamily="34" charset="0"/>
            </a:endParaRPr>
          </a:p>
        </p:txBody>
      </p:sp>
      <p:graphicFrame>
        <p:nvGraphicFramePr>
          <p:cNvPr id="42" name="Group 243"/>
          <p:cNvGraphicFramePr>
            <a:graphicFrameLocks noGrp="1"/>
          </p:cNvGraphicFramePr>
          <p:nvPr>
            <p:extLst>
              <p:ext uri="{D42A27DB-BD31-4B8C-83A1-F6EECF244321}">
                <p14:modId xmlns:p14="http://schemas.microsoft.com/office/powerpoint/2010/main" val="816331041"/>
              </p:ext>
            </p:extLst>
          </p:nvPr>
        </p:nvGraphicFramePr>
        <p:xfrm>
          <a:off x="251520" y="3187510"/>
          <a:ext cx="8662988" cy="2352944"/>
        </p:xfrm>
        <a:graphic>
          <a:graphicData uri="http://schemas.openxmlformats.org/drawingml/2006/table">
            <a:tbl>
              <a:tblPr/>
              <a:tblGrid>
                <a:gridCol w="696913"/>
                <a:gridCol w="630237"/>
                <a:gridCol w="539750"/>
                <a:gridCol w="539750"/>
                <a:gridCol w="539750"/>
                <a:gridCol w="539750"/>
                <a:gridCol w="539750"/>
                <a:gridCol w="2790825"/>
                <a:gridCol w="1846263"/>
              </a:tblGrid>
              <a:tr h="315467">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Gruppo</a:t>
                      </a:r>
                    </a:p>
                  </a:txBody>
                  <a:tcPr marL="90000" marR="90000" marT="46811" marB="46811" vert="eaVert"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ampiezza</a:t>
                      </a:r>
                    </a:p>
                  </a:txBody>
                  <a:tcPr marL="90000" marR="90000" marT="46811" marB="46811" vert="eaVert"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Categorie di risposta</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Totale Ponderato</a:t>
                      </a:r>
                    </a:p>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(categoria x frequenza)</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Media Ponderata</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653290">
                <a:tc vMerge="1">
                  <a:txBody>
                    <a:bodyPr/>
                    <a:lstStyle/>
                    <a:p>
                      <a:endParaRPr lang="it-IT"/>
                    </a:p>
                  </a:txBody>
                  <a:tcPr/>
                </a:tc>
                <a:tc vMerge="1">
                  <a:txBody>
                    <a:bodyPr/>
                    <a:lstStyle/>
                    <a:p>
                      <a:endParaRPr lang="it-IT"/>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1</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2</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3</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4</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5</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it-IT"/>
                    </a:p>
                  </a:txBody>
                  <a:tcPr/>
                </a:tc>
                <a:tc vMerge="1">
                  <a:txBody>
                    <a:bodyPr/>
                    <a:lstStyle/>
                    <a:p>
                      <a:endParaRPr lang="it-IT"/>
                    </a:p>
                  </a:txBody>
                  <a:tcPr/>
                </a:tc>
              </a:tr>
              <a:tr h="42154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25% inf.</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30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6</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24</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6 + 48 + 0 + 0 + 0 = 54</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54/30 = 1,80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2154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25% </a:t>
                      </a:r>
                      <a:r>
                        <a:rPr kumimoji="0" lang="it-IT" sz="1400" b="1" i="0" u="none" strike="noStrike" cap="none" normalizeH="0" baseline="0" dirty="0" err="1" smtClean="0">
                          <a:ln>
                            <a:noFill/>
                          </a:ln>
                          <a:solidFill>
                            <a:schemeClr val="tx1"/>
                          </a:solidFill>
                          <a:effectLst/>
                          <a:latin typeface="Calibri" pitchFamily="34" charset="0"/>
                          <a:cs typeface="Calibri" pitchFamily="34" charset="0"/>
                        </a:rPr>
                        <a:t>sup</a:t>
                      </a:r>
                      <a:r>
                        <a:rPr kumimoji="0" lang="it-IT" sz="1400" b="1" i="0" u="none" strike="noStrike" cap="none" normalizeH="0" baseline="0" dirty="0" smtClean="0">
                          <a:ln>
                            <a:noFill/>
                          </a:ln>
                          <a:solidFill>
                            <a:schemeClr val="tx1"/>
                          </a:solidFill>
                          <a:effectLst/>
                          <a:latin typeface="Calibri" pitchFamily="34" charset="0"/>
                          <a:cs typeface="Calibri" pitchFamily="34" charset="0"/>
                        </a:rPr>
                        <a:t>.</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30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2</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10</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9</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9</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0 + 4 + 30 + 36 + 45 = 115</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115/30 = 3,83</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347823">
                <a:tc gridSpan="9">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Potere discriminante dell’item -&gt; 3,83 – 1,80 = 2,03</a:t>
                      </a:r>
                    </a:p>
                  </a:txBody>
                  <a:tcPr marT="45731" marB="45731"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r>
            </a:tbl>
          </a:graphicData>
        </a:graphic>
      </p:graphicFrame>
      <p:sp>
        <p:nvSpPr>
          <p:cNvPr id="3" name="CasellaDiTesto 2"/>
          <p:cNvSpPr txBox="1"/>
          <p:nvPr/>
        </p:nvSpPr>
        <p:spPr>
          <a:xfrm>
            <a:off x="274441" y="1724030"/>
            <a:ext cx="8640067" cy="4801314"/>
          </a:xfrm>
          <a:prstGeom prst="rect">
            <a:avLst/>
          </a:prstGeom>
          <a:noFill/>
        </p:spPr>
        <p:txBody>
          <a:bodyPr wrap="square" rtlCol="0">
            <a:spAutoFit/>
          </a:bodyPr>
          <a:lstStyle/>
          <a:p>
            <a:r>
              <a:rPr lang="it-IT" sz="1700" b="0" dirty="0" smtClean="0">
                <a:latin typeface="Calibri" pitchFamily="34" charset="0"/>
                <a:cs typeface="Calibri" pitchFamily="34" charset="0"/>
              </a:rPr>
              <a:t>È possibile calcolare il </a:t>
            </a:r>
            <a:r>
              <a:rPr lang="it-IT" sz="1700" dirty="0" smtClean="0">
                <a:solidFill>
                  <a:srgbClr val="9A0000"/>
                </a:solidFill>
                <a:latin typeface="Calibri" pitchFamily="34" charset="0"/>
                <a:cs typeface="Calibri" pitchFamily="34" charset="0"/>
              </a:rPr>
              <a:t>potere discriminante</a:t>
            </a:r>
            <a:r>
              <a:rPr lang="it-IT" sz="1700" b="0" dirty="0" smtClean="0">
                <a:latin typeface="Calibri" pitchFamily="34" charset="0"/>
                <a:cs typeface="Calibri" pitchFamily="34" charset="0"/>
              </a:rPr>
              <a:t> di un item considerando la dispersione delle diverse modalità di risposta sul campione -&gt; calcolo della variabilità di risposta (in termini di punteggio)</a:t>
            </a:r>
          </a:p>
          <a:p>
            <a:endParaRPr lang="it-IT" sz="1700" b="0" dirty="0">
              <a:latin typeface="Calibri" pitchFamily="34" charset="0"/>
              <a:cs typeface="Calibri" pitchFamily="34" charset="0"/>
            </a:endParaRPr>
          </a:p>
          <a:p>
            <a:r>
              <a:rPr lang="it-IT" sz="1700" b="0" dirty="0">
                <a:latin typeface="Calibri" pitchFamily="34" charset="0"/>
                <a:cs typeface="Calibri" pitchFamily="34" charset="0"/>
              </a:rPr>
              <a:t>Si può ovviamente fare riferimento a misure statistiche più o meno </a:t>
            </a:r>
            <a:r>
              <a:rPr lang="it-IT" sz="1700" b="0" dirty="0" smtClean="0">
                <a:latin typeface="Calibri" pitchFamily="34" charset="0"/>
                <a:cs typeface="Calibri" pitchFamily="34" charset="0"/>
              </a:rPr>
              <a:t>sofisticate</a:t>
            </a: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smtClean="0">
              <a:latin typeface="Calibri" pitchFamily="34" charset="0"/>
              <a:cs typeface="Calibri" pitchFamily="34" charset="0"/>
            </a:endParaRPr>
          </a:p>
          <a:p>
            <a:endParaRPr lang="it-IT" sz="1700" b="0" dirty="0">
              <a:latin typeface="Calibri" pitchFamily="34" charset="0"/>
              <a:cs typeface="Calibri" pitchFamily="34" charset="0"/>
            </a:endParaRPr>
          </a:p>
          <a:p>
            <a:r>
              <a:rPr lang="it-IT" sz="1700" b="0" dirty="0" smtClean="0">
                <a:latin typeface="Calibri" pitchFamily="34" charset="0"/>
                <a:cs typeface="Calibri" pitchFamily="34" charset="0"/>
              </a:rPr>
              <a:t>La misura ovviamente dipende sia dal numero di categorie di risposta (solitamente da 5 a 7) che dallo schema di punteggio utilizzato per valutare le diverse modalità</a:t>
            </a:r>
          </a:p>
        </p:txBody>
      </p:sp>
    </p:spTree>
    <p:extLst>
      <p:ext uri="{BB962C8B-B14F-4D97-AF65-F5344CB8AC3E}">
        <p14:creationId xmlns:p14="http://schemas.microsoft.com/office/powerpoint/2010/main" val="8295239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3"/>
          <p:cNvGraphicFramePr>
            <a:graphicFrameLocks noGrp="1"/>
          </p:cNvGraphicFramePr>
          <p:nvPr>
            <p:ph type="chart" idx="1"/>
            <p:extLst>
              <p:ext uri="{D42A27DB-BD31-4B8C-83A1-F6EECF244321}">
                <p14:modId xmlns:p14="http://schemas.microsoft.com/office/powerpoint/2010/main" val="391380113"/>
              </p:ext>
            </p:extLst>
          </p:nvPr>
        </p:nvGraphicFramePr>
        <p:xfrm>
          <a:off x="467546" y="1996024"/>
          <a:ext cx="3960000" cy="2052000"/>
        </p:xfrm>
        <a:graphic>
          <a:graphicData uri="http://schemas.openxmlformats.org/drawingml/2006/chart">
            <c:chart xmlns:c="http://schemas.openxmlformats.org/drawingml/2006/chart" xmlns:r="http://schemas.openxmlformats.org/officeDocument/2006/relationships" r:id="rId2"/>
          </a:graphicData>
        </a:graphic>
      </p:graphicFrame>
      <p:sp>
        <p:nvSpPr>
          <p:cNvPr id="145416" name="Rectangle 8"/>
          <p:cNvSpPr>
            <a:spLocks noChangeArrowheads="1"/>
          </p:cNvSpPr>
          <p:nvPr/>
        </p:nvSpPr>
        <p:spPr bwMode="auto">
          <a:xfrm>
            <a:off x="1228200" y="1556792"/>
            <a:ext cx="2148280" cy="49244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spAutoFit/>
          </a:bodyPr>
          <a:lstStyle/>
          <a:p>
            <a:pPr algn="ctr">
              <a:defRPr/>
            </a:pPr>
            <a:r>
              <a:rPr lang="it-IT" sz="1300" dirty="0">
                <a:solidFill>
                  <a:srgbClr val="9A0000"/>
                </a:solidFill>
                <a:latin typeface="Calibri" pitchFamily="34" charset="0"/>
                <a:cs typeface="Calibri" pitchFamily="34" charset="0"/>
              </a:rPr>
              <a:t>distribuzione </a:t>
            </a:r>
            <a:r>
              <a:rPr lang="it-IT" sz="1300" dirty="0" smtClean="0">
                <a:solidFill>
                  <a:srgbClr val="9A0000"/>
                </a:solidFill>
                <a:latin typeface="Calibri" pitchFamily="34" charset="0"/>
                <a:cs typeface="Calibri" pitchFamily="34" charset="0"/>
              </a:rPr>
              <a:t>caratterizzante</a:t>
            </a:r>
          </a:p>
          <a:p>
            <a:pPr algn="ctr">
              <a:defRPr/>
            </a:pPr>
            <a:r>
              <a:rPr lang="it-IT" sz="1300" dirty="0" smtClean="0">
                <a:solidFill>
                  <a:srgbClr val="9A0000"/>
                </a:solidFill>
                <a:latin typeface="Calibri" pitchFamily="34" charset="0"/>
                <a:cs typeface="Calibri" pitchFamily="34" charset="0"/>
              </a:rPr>
              <a:t>un </a:t>
            </a:r>
            <a:r>
              <a:rPr lang="it-IT" sz="1300" dirty="0">
                <a:solidFill>
                  <a:srgbClr val="9A0000"/>
                </a:solidFill>
                <a:latin typeface="Calibri" pitchFamily="34" charset="0"/>
                <a:cs typeface="Calibri" pitchFamily="34" charset="0"/>
              </a:rPr>
              <a:t>item discriminante</a:t>
            </a:r>
          </a:p>
        </p:txBody>
      </p:sp>
      <p:sp>
        <p:nvSpPr>
          <p:cNvPr id="10" name="Rettangolo 9"/>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2" name="Segnaposto numero diapositiva 9"/>
          <p:cNvSpPr>
            <a:spLocks noGrp="1"/>
          </p:cNvSpPr>
          <p:nvPr>
            <p:ph type="sldNum" sz="quarter" idx="12"/>
          </p:nvPr>
        </p:nvSpPr>
        <p:spPr>
          <a:xfrm>
            <a:off x="80962" y="1000125"/>
            <a:ext cx="6795293" cy="400050"/>
          </a:xfrm>
        </p:spPr>
        <p:txBody>
          <a:bodyPr/>
          <a:lstStyle/>
          <a:p>
            <a:pPr algn="l" fontAlgn="auto">
              <a:spcBef>
                <a:spcPts val="0"/>
              </a:spcBef>
              <a:spcAft>
                <a:spcPts val="0"/>
              </a:spcAft>
              <a:defRPr/>
            </a:pPr>
            <a:fld id="{7B46CCF8-7C8B-4FFE-8CA9-69B52BA67FFD}"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14</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Come interpretare graficamente gli item</a:t>
            </a:r>
            <a:endParaRPr lang="it-IT" sz="2000" b="1" kern="0" dirty="0">
              <a:solidFill>
                <a:sysClr val="window" lastClr="FFFFFF"/>
              </a:solidFill>
              <a:latin typeface="Calibri" pitchFamily="34" charset="0"/>
              <a:cs typeface="Calibri" pitchFamily="34" charset="0"/>
            </a:endParaRPr>
          </a:p>
        </p:txBody>
      </p:sp>
      <p:graphicFrame>
        <p:nvGraphicFramePr>
          <p:cNvPr id="3" name="Object 3"/>
          <p:cNvGraphicFramePr>
            <a:graphicFrameLocks/>
          </p:cNvGraphicFramePr>
          <p:nvPr>
            <p:extLst>
              <p:ext uri="{D42A27DB-BD31-4B8C-83A1-F6EECF244321}">
                <p14:modId xmlns:p14="http://schemas.microsoft.com/office/powerpoint/2010/main" val="1445715793"/>
              </p:ext>
            </p:extLst>
          </p:nvPr>
        </p:nvGraphicFramePr>
        <p:xfrm>
          <a:off x="4643568" y="4689368"/>
          <a:ext cx="3960000" cy="2052000"/>
        </p:xfrm>
        <a:graphic>
          <a:graphicData uri="http://schemas.openxmlformats.org/drawingml/2006/chart">
            <c:chart xmlns:c="http://schemas.openxmlformats.org/drawingml/2006/chart" xmlns:r="http://schemas.openxmlformats.org/officeDocument/2006/relationships" r:id="rId3"/>
          </a:graphicData>
        </a:graphic>
      </p:graphicFrame>
      <p:sp>
        <p:nvSpPr>
          <p:cNvPr id="14" name="Rectangle 7"/>
          <p:cNvSpPr>
            <a:spLocks noChangeArrowheads="1"/>
          </p:cNvSpPr>
          <p:nvPr/>
        </p:nvSpPr>
        <p:spPr bwMode="auto">
          <a:xfrm>
            <a:off x="5150694" y="4247260"/>
            <a:ext cx="2815707" cy="49244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spAutoFit/>
          </a:bodyPr>
          <a:lstStyle/>
          <a:p>
            <a:pPr algn="ctr"/>
            <a:r>
              <a:rPr lang="it-IT" sz="1300" dirty="0">
                <a:solidFill>
                  <a:srgbClr val="9A0000"/>
                </a:solidFill>
                <a:latin typeface="Calibri" pitchFamily="34" charset="0"/>
                <a:cs typeface="Calibri" pitchFamily="34" charset="0"/>
              </a:rPr>
              <a:t>distribuzione di un item </a:t>
            </a:r>
            <a:r>
              <a:rPr lang="it-IT" sz="1300" dirty="0" smtClean="0">
                <a:solidFill>
                  <a:srgbClr val="9A0000"/>
                </a:solidFill>
                <a:latin typeface="Calibri" pitchFamily="34" charset="0"/>
                <a:cs typeface="Calibri" pitchFamily="34" charset="0"/>
              </a:rPr>
              <a:t>discriminante</a:t>
            </a:r>
          </a:p>
          <a:p>
            <a:pPr algn="ctr"/>
            <a:r>
              <a:rPr lang="it-IT" sz="1300" dirty="0" smtClean="0">
                <a:solidFill>
                  <a:srgbClr val="9A0000"/>
                </a:solidFill>
                <a:latin typeface="Calibri" pitchFamily="34" charset="0"/>
                <a:cs typeface="Calibri" pitchFamily="34" charset="0"/>
              </a:rPr>
              <a:t>che </a:t>
            </a:r>
            <a:r>
              <a:rPr lang="it-IT" sz="1300" dirty="0">
                <a:solidFill>
                  <a:srgbClr val="9A0000"/>
                </a:solidFill>
                <a:latin typeface="Calibri" pitchFamily="34" charset="0"/>
                <a:cs typeface="Calibri" pitchFamily="34" charset="0"/>
              </a:rPr>
              <a:t>sottende un conflitto</a:t>
            </a:r>
          </a:p>
        </p:txBody>
      </p:sp>
      <p:graphicFrame>
        <p:nvGraphicFramePr>
          <p:cNvPr id="4" name="Object 3"/>
          <p:cNvGraphicFramePr>
            <a:graphicFrameLocks/>
          </p:cNvGraphicFramePr>
          <p:nvPr>
            <p:extLst>
              <p:ext uri="{D42A27DB-BD31-4B8C-83A1-F6EECF244321}">
                <p14:modId xmlns:p14="http://schemas.microsoft.com/office/powerpoint/2010/main" val="683161926"/>
              </p:ext>
            </p:extLst>
          </p:nvPr>
        </p:nvGraphicFramePr>
        <p:xfrm>
          <a:off x="467544" y="4689368"/>
          <a:ext cx="3960000" cy="2052000"/>
        </p:xfrm>
        <a:graphic>
          <a:graphicData uri="http://schemas.openxmlformats.org/drawingml/2006/chart">
            <c:chart xmlns:c="http://schemas.openxmlformats.org/drawingml/2006/chart" xmlns:r="http://schemas.openxmlformats.org/officeDocument/2006/relationships" r:id="rId4"/>
          </a:graphicData>
        </a:graphic>
      </p:graphicFrame>
      <p:sp>
        <p:nvSpPr>
          <p:cNvPr id="16" name="Rectangle 7"/>
          <p:cNvSpPr>
            <a:spLocks noChangeArrowheads="1"/>
          </p:cNvSpPr>
          <p:nvPr/>
        </p:nvSpPr>
        <p:spPr bwMode="auto">
          <a:xfrm>
            <a:off x="888647" y="4247260"/>
            <a:ext cx="2815707" cy="49244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spAutoFit/>
          </a:bodyPr>
          <a:lstStyle/>
          <a:p>
            <a:pPr algn="ctr"/>
            <a:r>
              <a:rPr lang="it-IT" sz="1300" dirty="0">
                <a:solidFill>
                  <a:srgbClr val="9A0000"/>
                </a:solidFill>
                <a:latin typeface="Calibri" pitchFamily="34" charset="0"/>
                <a:cs typeface="Calibri" pitchFamily="34" charset="0"/>
              </a:rPr>
              <a:t>distribuzione di un item </a:t>
            </a:r>
            <a:r>
              <a:rPr lang="it-IT" sz="1300" dirty="0" smtClean="0">
                <a:solidFill>
                  <a:srgbClr val="9A0000"/>
                </a:solidFill>
                <a:latin typeface="Calibri" pitchFamily="34" charset="0"/>
                <a:cs typeface="Calibri" pitchFamily="34" charset="0"/>
              </a:rPr>
              <a:t>discriminante</a:t>
            </a:r>
          </a:p>
          <a:p>
            <a:pPr algn="ctr"/>
            <a:r>
              <a:rPr lang="it-IT" sz="1300" dirty="0" smtClean="0">
                <a:solidFill>
                  <a:srgbClr val="9A0000"/>
                </a:solidFill>
                <a:latin typeface="Calibri" pitchFamily="34" charset="0"/>
                <a:cs typeface="Calibri" pitchFamily="34" charset="0"/>
              </a:rPr>
              <a:t>che </a:t>
            </a:r>
            <a:r>
              <a:rPr lang="it-IT" sz="1300" dirty="0">
                <a:solidFill>
                  <a:srgbClr val="9A0000"/>
                </a:solidFill>
                <a:latin typeface="Calibri" pitchFamily="34" charset="0"/>
                <a:cs typeface="Calibri" pitchFamily="34" charset="0"/>
              </a:rPr>
              <a:t>sottende un valore</a:t>
            </a:r>
          </a:p>
        </p:txBody>
      </p:sp>
      <p:sp>
        <p:nvSpPr>
          <p:cNvPr id="17" name="Rectangle 2"/>
          <p:cNvSpPr>
            <a:spLocks noGrp="1" noChangeArrowheads="1"/>
          </p:cNvSpPr>
          <p:nvPr>
            <p:ph type="title"/>
          </p:nvPr>
        </p:nvSpPr>
        <p:spPr>
          <a:xfrm>
            <a:off x="5441048" y="1557403"/>
            <a:ext cx="2148280" cy="492443"/>
          </a:xfr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spAutoFit/>
          </a:bodyPr>
          <a:lstStyle/>
          <a:p>
            <a:r>
              <a:rPr lang="it-IT" sz="1300" b="1" kern="1200" dirty="0">
                <a:solidFill>
                  <a:srgbClr val="9A0000"/>
                </a:solidFill>
                <a:latin typeface="Calibri" pitchFamily="34" charset="0"/>
                <a:ea typeface="+mn-ea"/>
                <a:cs typeface="Calibri" pitchFamily="34" charset="0"/>
              </a:rPr>
              <a:t>distribuzione </a:t>
            </a:r>
            <a:r>
              <a:rPr lang="it-IT" sz="1300" b="1" kern="1200" dirty="0" smtClean="0">
                <a:solidFill>
                  <a:srgbClr val="9A0000"/>
                </a:solidFill>
                <a:latin typeface="Calibri" pitchFamily="34" charset="0"/>
                <a:ea typeface="+mn-ea"/>
                <a:cs typeface="Calibri" pitchFamily="34" charset="0"/>
              </a:rPr>
              <a:t>caratterizzante</a:t>
            </a:r>
            <a:br>
              <a:rPr lang="it-IT" sz="1300" b="1" kern="1200" dirty="0" smtClean="0">
                <a:solidFill>
                  <a:srgbClr val="9A0000"/>
                </a:solidFill>
                <a:latin typeface="Calibri" pitchFamily="34" charset="0"/>
                <a:ea typeface="+mn-ea"/>
                <a:cs typeface="Calibri" pitchFamily="34" charset="0"/>
              </a:rPr>
            </a:br>
            <a:r>
              <a:rPr lang="it-IT" sz="1300" b="1" kern="1200" dirty="0" smtClean="0">
                <a:solidFill>
                  <a:srgbClr val="9A0000"/>
                </a:solidFill>
                <a:latin typeface="Calibri" pitchFamily="34" charset="0"/>
                <a:ea typeface="+mn-ea"/>
                <a:cs typeface="Calibri" pitchFamily="34" charset="0"/>
              </a:rPr>
              <a:t>un </a:t>
            </a:r>
            <a:r>
              <a:rPr lang="it-IT" sz="1300" b="1" kern="1200" dirty="0">
                <a:solidFill>
                  <a:srgbClr val="9A0000"/>
                </a:solidFill>
                <a:latin typeface="Calibri" pitchFamily="34" charset="0"/>
                <a:ea typeface="+mn-ea"/>
                <a:cs typeface="Calibri" pitchFamily="34" charset="0"/>
              </a:rPr>
              <a:t>item non discriminante</a:t>
            </a:r>
          </a:p>
        </p:txBody>
      </p:sp>
      <p:graphicFrame>
        <p:nvGraphicFramePr>
          <p:cNvPr id="5" name="Object 3"/>
          <p:cNvGraphicFramePr>
            <a:graphicFrameLocks/>
          </p:cNvGraphicFramePr>
          <p:nvPr>
            <p:extLst>
              <p:ext uri="{D42A27DB-BD31-4B8C-83A1-F6EECF244321}">
                <p14:modId xmlns:p14="http://schemas.microsoft.com/office/powerpoint/2010/main" val="1622819057"/>
              </p:ext>
            </p:extLst>
          </p:nvPr>
        </p:nvGraphicFramePr>
        <p:xfrm>
          <a:off x="4643568" y="1996024"/>
          <a:ext cx="3960000" cy="205200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ttangolo 3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D3FFAD50-FB76-472D-8458-06E31F92FE18}"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15</a:t>
            </a:fld>
            <a:r>
              <a:rPr lang="it-IT" sz="2000" b="1" kern="0" dirty="0">
                <a:solidFill>
                  <a:sysClr val="window" lastClr="FFFFFF"/>
                </a:solidFill>
                <a:latin typeface="Calibri" pitchFamily="34" charset="0"/>
                <a:cs typeface="Calibri" pitchFamily="34" charset="0"/>
              </a:rPr>
              <a:t> – </a:t>
            </a:r>
            <a:r>
              <a:rPr lang="it-IT" sz="2000" b="1" kern="0" dirty="0" err="1" smtClean="0">
                <a:solidFill>
                  <a:sysClr val="window" lastClr="FFFFFF"/>
                </a:solidFill>
                <a:latin typeface="Calibri" pitchFamily="34" charset="0"/>
                <a:cs typeface="Calibri" pitchFamily="34" charset="0"/>
              </a:rPr>
              <a:t>Response</a:t>
            </a:r>
            <a:r>
              <a:rPr lang="it-IT" sz="2000" b="1" kern="0" dirty="0" smtClean="0">
                <a:solidFill>
                  <a:sysClr val="window" lastClr="FFFFFF"/>
                </a:solidFill>
                <a:latin typeface="Calibri" pitchFamily="34" charset="0"/>
                <a:cs typeface="Calibri" pitchFamily="34" charset="0"/>
              </a:rPr>
              <a:t> set</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179512" y="1861368"/>
            <a:ext cx="8856984" cy="4231928"/>
          </a:xfrm>
          <a:prstGeom prst="rect">
            <a:avLst/>
          </a:prstGeom>
        </p:spPr>
        <p:txBody>
          <a:bodyPr wrap="square">
            <a:spAutoFit/>
          </a:bodyPr>
          <a:lstStyle/>
          <a:p>
            <a:r>
              <a:rPr lang="it-IT" sz="1700" b="0" dirty="0" err="1"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Response</a:t>
            </a:r>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 set</a:t>
            </a:r>
            <a:endParaRPr lang="it-IT" sz="1700" b="0" dirty="0">
              <a:ln w="18415" cmpd="sng">
                <a:solidFill>
                  <a:sysClr val="windowText" lastClr="000000"/>
                </a:solidFill>
                <a:prstDash val="solid"/>
              </a:ln>
              <a:solidFill>
                <a:sysClr val="windowText" lastClr="000000"/>
              </a:solidFill>
              <a:latin typeface="Calibri" pitchFamily="34" charset="0"/>
              <a:cs typeface="Calibri" pitchFamily="34" charset="0"/>
            </a:endParaRPr>
          </a:p>
          <a:p>
            <a:r>
              <a:rPr lang="it-IT" sz="1700" b="0" dirty="0" smtClean="0">
                <a:latin typeface="Calibri" pitchFamily="34" charset="0"/>
                <a:cs typeface="Calibri" pitchFamily="34" charset="0"/>
              </a:rPr>
              <a:t>Gli item vengono </a:t>
            </a:r>
            <a:r>
              <a:rPr lang="it-IT" sz="1700" b="0" dirty="0">
                <a:latin typeface="Calibri" pitchFamily="34" charset="0"/>
                <a:cs typeface="Calibri" pitchFamily="34" charset="0"/>
              </a:rPr>
              <a:t>presentati agli intervistati non </a:t>
            </a:r>
            <a:r>
              <a:rPr lang="it-IT" sz="1700" b="0" dirty="0" smtClean="0">
                <a:latin typeface="Calibri" pitchFamily="34" charset="0"/>
                <a:cs typeface="Calibri" pitchFamily="34" charset="0"/>
              </a:rPr>
              <a:t>isolatamente, ma in batteria, così </a:t>
            </a:r>
            <a:r>
              <a:rPr lang="it-IT" sz="1700" b="0" dirty="0">
                <a:latin typeface="Calibri" pitchFamily="34" charset="0"/>
                <a:cs typeface="Calibri" pitchFamily="34" charset="0"/>
              </a:rPr>
              <a:t>da accelerare i tempi mediante l'uso ripetuto dello stesso schema di </a:t>
            </a:r>
            <a:r>
              <a:rPr lang="it-IT" sz="1700" b="0" dirty="0" smtClean="0">
                <a:latin typeface="Calibri" pitchFamily="34" charset="0"/>
                <a:cs typeface="Calibri" pitchFamily="34" charset="0"/>
              </a:rPr>
              <a:t>risposta: ciò </a:t>
            </a:r>
            <a:r>
              <a:rPr lang="it-IT" sz="1700" b="0" dirty="0">
                <a:latin typeface="Calibri" pitchFamily="34" charset="0"/>
                <a:cs typeface="Calibri" pitchFamily="34" charset="0"/>
              </a:rPr>
              <a:t>potrebbe indurre </a:t>
            </a:r>
            <a:r>
              <a:rPr lang="it-IT" sz="1700" b="0" dirty="0" smtClean="0">
                <a:latin typeface="Calibri" pitchFamily="34" charset="0"/>
                <a:cs typeface="Calibri" pitchFamily="34" charset="0"/>
              </a:rPr>
              <a:t>l'intervistato</a:t>
            </a:r>
          </a:p>
          <a:p>
            <a:r>
              <a:rPr lang="it-IT" sz="1700" b="0" dirty="0" smtClean="0">
                <a:latin typeface="Calibri" pitchFamily="34" charset="0"/>
                <a:cs typeface="Calibri" pitchFamily="34" charset="0"/>
              </a:rPr>
              <a:t>a </a:t>
            </a:r>
            <a:r>
              <a:rPr lang="it-IT" sz="1700" b="0" dirty="0">
                <a:latin typeface="Calibri" pitchFamily="34" charset="0"/>
                <a:cs typeface="Calibri" pitchFamily="34" charset="0"/>
              </a:rPr>
              <a:t>dare sempre la stessa risposta, in modo meccanico e sempre uguale, indipendentemente dal contenuto della </a:t>
            </a:r>
            <a:r>
              <a:rPr lang="it-IT" sz="1700" b="0" dirty="0" smtClean="0">
                <a:latin typeface="Calibri" pitchFamily="34" charset="0"/>
                <a:cs typeface="Calibri" pitchFamily="34" charset="0"/>
              </a:rPr>
              <a:t>domanda</a:t>
            </a:r>
          </a:p>
          <a:p>
            <a:endParaRPr lang="it-IT" sz="700" b="0" dirty="0">
              <a:latin typeface="Calibri" pitchFamily="34" charset="0"/>
              <a:cs typeface="Calibri" pitchFamily="34" charset="0"/>
            </a:endParaRPr>
          </a:p>
          <a:p>
            <a:r>
              <a:rPr lang="it-IT" sz="1700" b="0" i="1" dirty="0" smtClean="0">
                <a:latin typeface="Calibri" pitchFamily="34" charset="0"/>
                <a:cs typeface="Calibri" pitchFamily="34" charset="0"/>
              </a:rPr>
              <a:t>Per </a:t>
            </a:r>
            <a:r>
              <a:rPr lang="it-IT" sz="1700" b="0" i="1" dirty="0">
                <a:latin typeface="Calibri" pitchFamily="34" charset="0"/>
                <a:cs typeface="Calibri" pitchFamily="34" charset="0"/>
              </a:rPr>
              <a:t>evitarlo è necessario ridurre il numero di item in ciascuna </a:t>
            </a:r>
            <a:r>
              <a:rPr lang="it-IT" sz="1700" b="0" i="1" dirty="0" smtClean="0">
                <a:latin typeface="Calibri" pitchFamily="34" charset="0"/>
                <a:cs typeface="Calibri" pitchFamily="34" charset="0"/>
              </a:rPr>
              <a:t>batteria. Per </a:t>
            </a:r>
            <a:r>
              <a:rPr lang="it-IT" sz="1700" b="0" i="1" dirty="0">
                <a:latin typeface="Calibri" pitchFamily="34" charset="0"/>
                <a:cs typeface="Calibri" pitchFamily="34" charset="0"/>
              </a:rPr>
              <a:t>individuarlo è necessario invertire la polarità semantica degli item</a:t>
            </a:r>
          </a:p>
          <a:p>
            <a:endParaRPr lang="it-IT" sz="1700" b="0" dirty="0" smtClean="0">
              <a:latin typeface="Calibri" pitchFamily="34" charset="0"/>
              <a:cs typeface="Calibri" pitchFamily="34" charset="0"/>
            </a:endParaRPr>
          </a:p>
          <a:p>
            <a:endParaRPr lang="it-IT" sz="1700" b="0" dirty="0" smtClean="0">
              <a:latin typeface="Calibri" pitchFamily="34" charset="0"/>
              <a:cs typeface="Calibri" pitchFamily="34" charset="0"/>
            </a:endParaRPr>
          </a:p>
          <a:p>
            <a:r>
              <a:rPr lang="it-IT" sz="1700" b="0" dirty="0" err="1"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Acquiescent</a:t>
            </a:r>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 </a:t>
            </a:r>
            <a:r>
              <a:rPr lang="it-IT" sz="1700" b="0" dirty="0" err="1">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response</a:t>
            </a:r>
            <a:r>
              <a:rPr lang="it-IT" sz="1700" b="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 set </a:t>
            </a:r>
            <a:endParaRPr lang="it-IT" sz="1700" b="0" dirty="0">
              <a:ln w="18415" cmpd="sng">
                <a:solidFill>
                  <a:sysClr val="windowText" lastClr="000000"/>
                </a:solidFill>
                <a:prstDash val="solid"/>
              </a:ln>
              <a:solidFill>
                <a:sysClr val="windowText" lastClr="000000"/>
              </a:solidFill>
              <a:latin typeface="Calibri" pitchFamily="34" charset="0"/>
              <a:cs typeface="Calibri" pitchFamily="34" charset="0"/>
            </a:endParaRPr>
          </a:p>
          <a:p>
            <a:r>
              <a:rPr lang="it-IT" sz="1700" b="0" dirty="0">
                <a:latin typeface="Calibri" pitchFamily="34" charset="0"/>
                <a:cs typeface="Calibri" pitchFamily="34" charset="0"/>
              </a:rPr>
              <a:t>Consiste nella tendenza a dichiararsi sempre d'accordo con tutte le affermazioni che vengono </a:t>
            </a:r>
            <a:r>
              <a:rPr lang="it-IT" sz="1700" b="0" dirty="0" smtClean="0">
                <a:latin typeface="Calibri" pitchFamily="34" charset="0"/>
                <a:cs typeface="Calibri" pitchFamily="34" charset="0"/>
              </a:rPr>
              <a:t>sottoposte. In </a:t>
            </a:r>
            <a:r>
              <a:rPr lang="it-IT" sz="1700" b="0" dirty="0">
                <a:latin typeface="Calibri" pitchFamily="34" charset="0"/>
                <a:cs typeface="Calibri" pitchFamily="34" charset="0"/>
              </a:rPr>
              <a:t>pratica, l'intervistato, specie se ha un basso livello di istruzione, risponde agli item come pensa risponderebbe </a:t>
            </a:r>
            <a:r>
              <a:rPr lang="it-IT" sz="1700" b="0" dirty="0" smtClean="0">
                <a:latin typeface="Calibri" pitchFamily="34" charset="0"/>
                <a:cs typeface="Calibri" pitchFamily="34" charset="0"/>
              </a:rPr>
              <a:t>l'intervistatore: questo </a:t>
            </a:r>
            <a:r>
              <a:rPr lang="it-IT" sz="1700" b="0" dirty="0">
                <a:latin typeface="Calibri" pitchFamily="34" charset="0"/>
                <a:cs typeface="Calibri" pitchFamily="34" charset="0"/>
              </a:rPr>
              <a:t>accade perché l'intervistato considera le </a:t>
            </a:r>
            <a:r>
              <a:rPr lang="it-IT" sz="1700" b="0" dirty="0" smtClean="0">
                <a:latin typeface="Calibri" pitchFamily="34" charset="0"/>
                <a:cs typeface="Calibri" pitchFamily="34" charset="0"/>
              </a:rPr>
              <a:t>frasi </a:t>
            </a:r>
            <a:r>
              <a:rPr lang="it-IT" sz="1700" b="0" dirty="0">
                <a:latin typeface="Calibri" pitchFamily="34" charset="0"/>
                <a:cs typeface="Calibri" pitchFamily="34" charset="0"/>
              </a:rPr>
              <a:t>che gli vengono sottoposte come espressioni di verità e tendono a non </a:t>
            </a:r>
            <a:r>
              <a:rPr lang="it-IT" sz="1700" b="0" dirty="0" smtClean="0">
                <a:latin typeface="Calibri" pitchFamily="34" charset="0"/>
                <a:cs typeface="Calibri" pitchFamily="34" charset="0"/>
              </a:rPr>
              <a:t>disapprovarle</a:t>
            </a:r>
          </a:p>
          <a:p>
            <a:endParaRPr lang="it-IT" sz="700" b="0" dirty="0">
              <a:latin typeface="Calibri" pitchFamily="34" charset="0"/>
              <a:cs typeface="Calibri" pitchFamily="34" charset="0"/>
            </a:endParaRPr>
          </a:p>
          <a:p>
            <a:r>
              <a:rPr lang="it-IT" sz="1700" b="0" i="1" dirty="0" smtClean="0">
                <a:latin typeface="Calibri" pitchFamily="34" charset="0"/>
                <a:cs typeface="Calibri" pitchFamily="34" charset="0"/>
              </a:rPr>
              <a:t>In </a:t>
            </a:r>
            <a:r>
              <a:rPr lang="it-IT" sz="1700" b="0" i="1" dirty="0">
                <a:latin typeface="Calibri" pitchFamily="34" charset="0"/>
                <a:cs typeface="Calibri" pitchFamily="34" charset="0"/>
              </a:rPr>
              <a:t>questo caso la distorsione può essere evitata dall'azione </a:t>
            </a:r>
            <a:r>
              <a:rPr lang="it-IT" sz="1700" b="0" i="1" dirty="0" smtClean="0">
                <a:latin typeface="Calibri" pitchFamily="34" charset="0"/>
                <a:cs typeface="Calibri" pitchFamily="34" charset="0"/>
              </a:rPr>
              <a:t>dell'intervistatore</a:t>
            </a:r>
            <a:endParaRPr lang="it-IT" sz="1700" b="0" i="1" dirty="0">
              <a:latin typeface="Calibri" pitchFamily="34" charset="0"/>
              <a:cs typeface="Calibri" pitchFamily="34" charset="0"/>
            </a:endParaRPr>
          </a:p>
        </p:txBody>
      </p:sp>
    </p:spTree>
    <p:extLst>
      <p:ext uri="{BB962C8B-B14F-4D97-AF65-F5344CB8AC3E}">
        <p14:creationId xmlns:p14="http://schemas.microsoft.com/office/powerpoint/2010/main" val="818312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ttangolo 2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1"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EA7CC381-FB4F-4A81-815A-38A2B5750697}"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16</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Altre distorsioni</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72007" y="1567814"/>
            <a:ext cx="9036497" cy="4093428"/>
          </a:xfrm>
          <a:prstGeom prst="rect">
            <a:avLst/>
          </a:prstGeom>
        </p:spPr>
        <p:txBody>
          <a:bodyPr wrap="square">
            <a:spAutoFit/>
          </a:bodyPr>
          <a:lstStyle/>
          <a:p>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Reazione all'oggetto</a:t>
            </a:r>
            <a:endParaRPr lang="it-IT" sz="1700" b="0" dirty="0">
              <a:ln w="18415" cmpd="sng">
                <a:solidFill>
                  <a:sysClr val="windowText" lastClr="000000"/>
                </a:solidFill>
                <a:prstDash val="solid"/>
              </a:ln>
              <a:solidFill>
                <a:sysClr val="windowText" lastClr="000000"/>
              </a:solidFill>
              <a:latin typeface="Calibri" pitchFamily="34" charset="0"/>
              <a:cs typeface="Calibri" pitchFamily="34" charset="0"/>
            </a:endParaRPr>
          </a:p>
          <a:p>
            <a:r>
              <a:rPr lang="it-IT" sz="1700" b="0" dirty="0">
                <a:latin typeface="Calibri" pitchFamily="34" charset="0"/>
                <a:cs typeface="Calibri" pitchFamily="34" charset="0"/>
              </a:rPr>
              <a:t>Si verifica quando </a:t>
            </a:r>
            <a:r>
              <a:rPr lang="it-IT" sz="1700" b="0" dirty="0" smtClean="0">
                <a:latin typeface="Calibri" pitchFamily="34" charset="0"/>
                <a:cs typeface="Calibri" pitchFamily="34" charset="0"/>
              </a:rPr>
              <a:t>l'intervistato </a:t>
            </a:r>
            <a:r>
              <a:rPr lang="it-IT" sz="1700" b="0" dirty="0">
                <a:latin typeface="Calibri" pitchFamily="34" charset="0"/>
                <a:cs typeface="Calibri" pitchFamily="34" charset="0"/>
              </a:rPr>
              <a:t>non reagisce alle affermazioni, ma ai personaggi, alle azioni, alle situazioni menzionate dalle affermazioni </a:t>
            </a:r>
            <a:r>
              <a:rPr lang="it-IT" sz="1700" b="0" dirty="0" smtClean="0">
                <a:latin typeface="Calibri" pitchFamily="34" charset="0"/>
                <a:cs typeface="Calibri" pitchFamily="34" charset="0"/>
              </a:rPr>
              <a:t>stesse un </a:t>
            </a:r>
            <a:r>
              <a:rPr lang="it-IT" sz="1700" b="0" dirty="0">
                <a:latin typeface="Calibri" pitchFamily="34" charset="0"/>
                <a:cs typeface="Calibri" pitchFamily="34" charset="0"/>
              </a:rPr>
              <a:t>soggetto non riesce a separare </a:t>
            </a:r>
            <a:r>
              <a:rPr lang="it-IT" sz="1700" b="0" dirty="0" smtClean="0">
                <a:latin typeface="Calibri" pitchFamily="34" charset="0"/>
                <a:cs typeface="Calibri" pitchFamily="34" charset="0"/>
              </a:rPr>
              <a:t>l'affermazione</a:t>
            </a:r>
          </a:p>
          <a:p>
            <a:r>
              <a:rPr lang="it-IT" sz="1700" b="0" dirty="0" smtClean="0">
                <a:latin typeface="Calibri" pitchFamily="34" charset="0"/>
                <a:cs typeface="Calibri" pitchFamily="34" charset="0"/>
              </a:rPr>
              <a:t>(che </a:t>
            </a:r>
            <a:r>
              <a:rPr lang="it-IT" sz="1700" b="0" dirty="0">
                <a:latin typeface="Calibri" pitchFamily="34" charset="0"/>
                <a:cs typeface="Calibri" pitchFamily="34" charset="0"/>
              </a:rPr>
              <a:t>può essere favorevole o contraria) dall'oggetto (che può essere accettato o rifiutato</a:t>
            </a:r>
            <a:r>
              <a:rPr lang="it-IT" sz="1700" b="0" dirty="0" smtClean="0">
                <a:latin typeface="Calibri" pitchFamily="34" charset="0"/>
                <a:cs typeface="Calibri" pitchFamily="34" charset="0"/>
              </a:rPr>
              <a:t>)</a:t>
            </a:r>
            <a:endParaRPr lang="it-IT" dirty="0">
              <a:solidFill>
                <a:srgbClr val="9A0000"/>
              </a:solidFill>
              <a:latin typeface="Calibri" pitchFamily="34" charset="0"/>
              <a:cs typeface="Calibri" pitchFamily="34" charset="0"/>
            </a:endParaRPr>
          </a:p>
          <a:p>
            <a:endParaRPr lang="it-IT" sz="700" b="0" dirty="0" smtClean="0">
              <a:latin typeface="Calibri" pitchFamily="34" charset="0"/>
              <a:cs typeface="Calibri" pitchFamily="34" charset="0"/>
            </a:endParaRPr>
          </a:p>
          <a:p>
            <a:r>
              <a:rPr lang="it-IT" sz="1700" b="0" i="1" dirty="0" smtClean="0">
                <a:latin typeface="Calibri" pitchFamily="34" charset="0"/>
                <a:cs typeface="Calibri" pitchFamily="34" charset="0"/>
              </a:rPr>
              <a:t>Un </a:t>
            </a:r>
            <a:r>
              <a:rPr lang="it-IT" sz="1700" b="0" i="1" dirty="0">
                <a:latin typeface="Calibri" pitchFamily="34" charset="0"/>
                <a:cs typeface="Calibri" pitchFamily="34" charset="0"/>
              </a:rPr>
              <a:t>modo per neutralizzare </a:t>
            </a:r>
            <a:r>
              <a:rPr lang="it-IT" sz="1700" b="0" i="1" dirty="0" smtClean="0">
                <a:latin typeface="Calibri" pitchFamily="34" charset="0"/>
                <a:cs typeface="Calibri" pitchFamily="34" charset="0"/>
              </a:rPr>
              <a:t>tale </a:t>
            </a:r>
            <a:r>
              <a:rPr lang="it-IT" sz="1700" b="0" i="1" dirty="0">
                <a:latin typeface="Calibri" pitchFamily="34" charset="0"/>
                <a:cs typeface="Calibri" pitchFamily="34" charset="0"/>
              </a:rPr>
              <a:t>fenomeno è sottoporre </a:t>
            </a:r>
            <a:r>
              <a:rPr lang="it-IT" sz="1700" b="0" i="1" dirty="0" smtClean="0">
                <a:latin typeface="Calibri" pitchFamily="34" charset="0"/>
                <a:cs typeface="Calibri" pitchFamily="34" charset="0"/>
              </a:rPr>
              <a:t>soltanto affermazioni positive, </a:t>
            </a:r>
            <a:r>
              <a:rPr lang="it-IT" sz="1700" b="0" i="1" dirty="0">
                <a:latin typeface="Calibri" pitchFamily="34" charset="0"/>
                <a:cs typeface="Calibri" pitchFamily="34" charset="0"/>
              </a:rPr>
              <a:t>in </a:t>
            </a:r>
            <a:r>
              <a:rPr lang="it-IT" sz="1700" b="0" i="1" dirty="0" smtClean="0">
                <a:latin typeface="Calibri" pitchFamily="34" charset="0"/>
                <a:cs typeface="Calibri" pitchFamily="34" charset="0"/>
              </a:rPr>
              <a:t>modo </a:t>
            </a:r>
            <a:r>
              <a:rPr lang="it-IT" sz="1700" b="0" i="1" dirty="0">
                <a:latin typeface="Calibri" pitchFamily="34" charset="0"/>
                <a:cs typeface="Calibri" pitchFamily="34" charset="0"/>
              </a:rPr>
              <a:t>che l'intervistato </a:t>
            </a:r>
            <a:r>
              <a:rPr lang="it-IT" sz="1700" b="0" i="1" dirty="0" smtClean="0">
                <a:latin typeface="Calibri" pitchFamily="34" charset="0"/>
                <a:cs typeface="Calibri" pitchFamily="34" charset="0"/>
              </a:rPr>
              <a:t>valuti l’item e reagisca </a:t>
            </a:r>
            <a:r>
              <a:rPr lang="it-IT" sz="1700" b="0" i="1" dirty="0">
                <a:latin typeface="Calibri" pitchFamily="34" charset="0"/>
                <a:cs typeface="Calibri" pitchFamily="34" charset="0"/>
              </a:rPr>
              <a:t>all'oggetto </a:t>
            </a:r>
            <a:r>
              <a:rPr lang="it-IT" sz="1700" b="0" i="1" dirty="0" smtClean="0">
                <a:latin typeface="Calibri" pitchFamily="34" charset="0"/>
                <a:cs typeface="Calibri" pitchFamily="34" charset="0"/>
              </a:rPr>
              <a:t>con una risposta di ugual segno</a:t>
            </a:r>
            <a:endParaRPr lang="it-IT" sz="1700" b="0" i="1" dirty="0">
              <a:latin typeface="Calibri" pitchFamily="34" charset="0"/>
              <a:cs typeface="Calibri" pitchFamily="34" charset="0"/>
            </a:endParaRPr>
          </a:p>
          <a:p>
            <a:endParaRPr lang="it-IT" sz="700" b="0" dirty="0" smtClean="0">
              <a:latin typeface="Calibri" pitchFamily="34" charset="0"/>
              <a:cs typeface="Calibri" pitchFamily="34" charset="0"/>
            </a:endParaRPr>
          </a:p>
          <a:p>
            <a:pPr lvl="0"/>
            <a:r>
              <a:rPr lang="it-IT" dirty="0">
                <a:solidFill>
                  <a:srgbClr val="9A0000"/>
                </a:solidFill>
                <a:latin typeface="Calibri" pitchFamily="34" charset="0"/>
                <a:cs typeface="Calibri" pitchFamily="34" charset="0"/>
              </a:rPr>
              <a:t>ES</a:t>
            </a:r>
            <a:r>
              <a:rPr lang="it-IT" dirty="0" smtClean="0">
                <a:solidFill>
                  <a:srgbClr val="9A0000"/>
                </a:solidFill>
                <a:latin typeface="Calibri" pitchFamily="34" charset="0"/>
                <a:cs typeface="Calibri" pitchFamily="34" charset="0"/>
              </a:rPr>
              <a:t>.: </a:t>
            </a:r>
            <a:r>
              <a:rPr lang="it-IT" dirty="0">
                <a:solidFill>
                  <a:srgbClr val="9A0000"/>
                </a:solidFill>
                <a:latin typeface="Calibri" pitchFamily="34" charset="0"/>
                <a:cs typeface="Calibri" pitchFamily="34" charset="0"/>
              </a:rPr>
              <a:t>(Marradi, 2007)</a:t>
            </a:r>
          </a:p>
          <a:p>
            <a:pPr lvl="0" algn="ctr"/>
            <a:r>
              <a:rPr lang="it-IT" dirty="0">
                <a:solidFill>
                  <a:srgbClr val="9A0000"/>
                </a:solidFill>
                <a:latin typeface="Calibri" pitchFamily="34" charset="0"/>
                <a:cs typeface="Calibri" pitchFamily="34" charset="0"/>
              </a:rPr>
              <a:t>«I politici si interessano solo al voto, non ai bisogni degli elettori»</a:t>
            </a:r>
          </a:p>
          <a:p>
            <a:pPr lvl="0" algn="ctr"/>
            <a:r>
              <a:rPr lang="it-IT" dirty="0">
                <a:solidFill>
                  <a:srgbClr val="9A0000"/>
                </a:solidFill>
                <a:latin typeface="Calibri" pitchFamily="34" charset="0"/>
                <a:cs typeface="Calibri" pitchFamily="34" charset="0"/>
              </a:rPr>
              <a:t>«Completamente in </a:t>
            </a:r>
            <a:r>
              <a:rPr lang="it-IT" dirty="0" smtClean="0">
                <a:solidFill>
                  <a:srgbClr val="9A0000"/>
                </a:solidFill>
                <a:latin typeface="Calibri" pitchFamily="34" charset="0"/>
                <a:cs typeface="Calibri" pitchFamily="34" charset="0"/>
              </a:rPr>
              <a:t>disaccordo! Dovrebbero </a:t>
            </a:r>
            <a:r>
              <a:rPr lang="it-IT" dirty="0">
                <a:solidFill>
                  <a:srgbClr val="9A0000"/>
                </a:solidFill>
                <a:latin typeface="Calibri" pitchFamily="34" charset="0"/>
                <a:cs typeface="Calibri" pitchFamily="34" charset="0"/>
              </a:rPr>
              <a:t>interessarsi anche ai bisogni, non solo al voto. Sono in disaccordo con loro»</a:t>
            </a:r>
            <a:endParaRPr lang="it-IT" sz="1700" b="0" dirty="0" smtClean="0">
              <a:latin typeface="Calibri" pitchFamily="34" charset="0"/>
              <a:cs typeface="Calibri" pitchFamily="34" charset="0"/>
            </a:endParaRPr>
          </a:p>
          <a:p>
            <a:endParaRPr lang="it-IT" sz="1700" b="0" dirty="0" smtClean="0">
              <a:latin typeface="Calibri" pitchFamily="34" charset="0"/>
              <a:cs typeface="Calibri" pitchFamily="34" charset="0"/>
            </a:endParaRPr>
          </a:p>
          <a:p>
            <a:r>
              <a:rPr lang="it-IT" sz="1700" b="0" dirty="0" err="1"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Curvilinearità</a:t>
            </a:r>
            <a:endParaRPr lang="it-IT" sz="1700" b="0" dirty="0" smtClean="0">
              <a:ln w="18415" cmpd="sng">
                <a:solidFill>
                  <a:sysClr val="windowText" lastClr="000000"/>
                </a:solidFill>
                <a:prstDash val="solid"/>
              </a:ln>
              <a:solidFill>
                <a:sysClr val="windowText" lastClr="000000"/>
              </a:solidFill>
              <a:latin typeface="Calibri" pitchFamily="34" charset="0"/>
              <a:cs typeface="Calibri" pitchFamily="34" charset="0"/>
            </a:endParaRPr>
          </a:p>
          <a:p>
            <a:r>
              <a:rPr lang="it-IT" sz="1700" b="0" dirty="0" smtClean="0">
                <a:latin typeface="Calibri" pitchFamily="34" charset="0"/>
                <a:cs typeface="Calibri" pitchFamily="34" charset="0"/>
              </a:rPr>
              <a:t>Può accadere </a:t>
            </a:r>
            <a:r>
              <a:rPr lang="it-IT" sz="1700" b="0" dirty="0">
                <a:latin typeface="Calibri" pitchFamily="34" charset="0"/>
                <a:cs typeface="Calibri" pitchFamily="34" charset="0"/>
              </a:rPr>
              <a:t>che la formulazione di un item produca la scelta della stessa alternativa di risposta da parte di due </a:t>
            </a:r>
            <a:r>
              <a:rPr lang="it-IT" sz="1700" b="0" dirty="0" smtClean="0">
                <a:latin typeface="Calibri" pitchFamily="34" charset="0"/>
                <a:cs typeface="Calibri" pitchFamily="34" charset="0"/>
              </a:rPr>
              <a:t>soggetti che hanno </a:t>
            </a:r>
            <a:r>
              <a:rPr lang="it-IT" sz="1700" b="0" dirty="0">
                <a:latin typeface="Calibri" pitchFamily="34" charset="0"/>
                <a:cs typeface="Calibri" pitchFamily="34" charset="0"/>
              </a:rPr>
              <a:t>un'opinione opposta sul tema in </a:t>
            </a:r>
            <a:r>
              <a:rPr lang="it-IT" sz="1700" b="0" dirty="0" smtClean="0">
                <a:latin typeface="Calibri" pitchFamily="34" charset="0"/>
                <a:cs typeface="Calibri" pitchFamily="34" charset="0"/>
              </a:rPr>
              <a:t>questione: questi </a:t>
            </a:r>
            <a:r>
              <a:rPr lang="it-IT" sz="1700" b="0" dirty="0">
                <a:latin typeface="Calibri" pitchFamily="34" charset="0"/>
                <a:cs typeface="Calibri" pitchFamily="34" charset="0"/>
              </a:rPr>
              <a:t>soggetti, </a:t>
            </a:r>
            <a:r>
              <a:rPr lang="it-IT" sz="1700" b="0" dirty="0" smtClean="0">
                <a:latin typeface="Calibri" pitchFamily="34" charset="0"/>
                <a:cs typeface="Calibri" pitchFamily="34" charset="0"/>
              </a:rPr>
              <a:t>dando</a:t>
            </a:r>
          </a:p>
          <a:p>
            <a:r>
              <a:rPr lang="it-IT" sz="1700" b="0" dirty="0" smtClean="0">
                <a:latin typeface="Calibri" pitchFamily="34" charset="0"/>
                <a:cs typeface="Calibri" pitchFamily="34" charset="0"/>
              </a:rPr>
              <a:t>la </a:t>
            </a:r>
            <a:r>
              <a:rPr lang="it-IT" sz="1700" b="0" dirty="0">
                <a:latin typeface="Calibri" pitchFamily="34" charset="0"/>
                <a:cs typeface="Calibri" pitchFamily="34" charset="0"/>
              </a:rPr>
              <a:t>medesima risposta, ottengano lo stesso punteggio che evidentemente non corrisponde al loro </a:t>
            </a:r>
            <a:r>
              <a:rPr lang="it-IT" sz="1700" b="0" i="1" dirty="0" smtClean="0">
                <a:latin typeface="Calibri" pitchFamily="34" charset="0"/>
                <a:cs typeface="Calibri" pitchFamily="34" charset="0"/>
              </a:rPr>
              <a:t>stato</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reale. Tutto ciò porta a trasformare il continuum in una U </a:t>
            </a:r>
            <a:r>
              <a:rPr lang="it-IT" sz="1700" b="0" dirty="0" smtClean="0">
                <a:latin typeface="Calibri" pitchFamily="34" charset="0"/>
                <a:cs typeface="Calibri" pitchFamily="34" charset="0"/>
              </a:rPr>
              <a:t>coricata</a:t>
            </a:r>
          </a:p>
        </p:txBody>
      </p:sp>
      <p:sp>
        <p:nvSpPr>
          <p:cNvPr id="3" name="Rettangolo 2"/>
          <p:cNvSpPr/>
          <p:nvPr/>
        </p:nvSpPr>
        <p:spPr>
          <a:xfrm>
            <a:off x="251520" y="5661248"/>
            <a:ext cx="8640960" cy="307777"/>
          </a:xfrm>
          <a:prstGeom prst="rect">
            <a:avLst/>
          </a:prstGeom>
        </p:spPr>
        <p:txBody>
          <a:bodyPr wrap="square">
            <a:spAutoFit/>
          </a:bodyPr>
          <a:lstStyle/>
          <a:p>
            <a:pPr algn="ctr"/>
            <a:r>
              <a:rPr lang="it-IT" dirty="0" smtClean="0">
                <a:solidFill>
                  <a:srgbClr val="9A0000"/>
                </a:solidFill>
                <a:latin typeface="Calibri" pitchFamily="34" charset="0"/>
                <a:cs typeface="Calibri" pitchFamily="34" charset="0"/>
              </a:rPr>
              <a:t>«Si </a:t>
            </a:r>
            <a:r>
              <a:rPr lang="it-IT" dirty="0">
                <a:solidFill>
                  <a:srgbClr val="9A0000"/>
                </a:solidFill>
                <a:latin typeface="Calibri" pitchFamily="34" charset="0"/>
                <a:cs typeface="Calibri" pitchFamily="34" charset="0"/>
              </a:rPr>
              <a:t>deve sempre fare un prestito ad un amico se siamo </a:t>
            </a:r>
            <a:r>
              <a:rPr lang="it-IT" dirty="0" smtClean="0">
                <a:solidFill>
                  <a:srgbClr val="9A0000"/>
                </a:solidFill>
                <a:latin typeface="Calibri" pitchFamily="34" charset="0"/>
                <a:cs typeface="Calibri" pitchFamily="34" charset="0"/>
              </a:rPr>
              <a:t>certi che </a:t>
            </a:r>
            <a:r>
              <a:rPr lang="it-IT" dirty="0">
                <a:solidFill>
                  <a:srgbClr val="9A0000"/>
                </a:solidFill>
                <a:latin typeface="Calibri" pitchFamily="34" charset="0"/>
                <a:cs typeface="Calibri" pitchFamily="34" charset="0"/>
              </a:rPr>
              <a:t>ce lo </a:t>
            </a:r>
            <a:r>
              <a:rPr lang="it-IT" dirty="0" smtClean="0">
                <a:solidFill>
                  <a:srgbClr val="9A0000"/>
                </a:solidFill>
                <a:latin typeface="Calibri" pitchFamily="34" charset="0"/>
                <a:cs typeface="Calibri" pitchFamily="34" charset="0"/>
              </a:rPr>
              <a:t>renda»</a:t>
            </a:r>
            <a:endParaRPr lang="it-IT" dirty="0">
              <a:solidFill>
                <a:srgbClr val="9A0000"/>
              </a:solidFill>
              <a:latin typeface="Calibri" pitchFamily="34" charset="0"/>
              <a:cs typeface="Calibri" pitchFamily="34" charset="0"/>
            </a:endParaRPr>
          </a:p>
        </p:txBody>
      </p:sp>
      <p:sp>
        <p:nvSpPr>
          <p:cNvPr id="5" name="Rettangolo 4"/>
          <p:cNvSpPr/>
          <p:nvPr/>
        </p:nvSpPr>
        <p:spPr>
          <a:xfrm>
            <a:off x="146298" y="5941851"/>
            <a:ext cx="3705622" cy="794000"/>
          </a:xfrm>
          <a:prstGeom prst="rect">
            <a:avLst/>
          </a:prstGeom>
        </p:spPr>
        <p:txBody>
          <a:bodyPr wrap="square">
            <a:spAutoFit/>
          </a:bodyPr>
          <a:lstStyle/>
          <a:p>
            <a:pPr>
              <a:lnSpc>
                <a:spcPct val="114000"/>
              </a:lnSpc>
            </a:pPr>
            <a:r>
              <a:rPr lang="it-IT" dirty="0">
                <a:solidFill>
                  <a:srgbClr val="9A0000"/>
                </a:solidFill>
                <a:latin typeface="Calibri" pitchFamily="34" charset="0"/>
                <a:cs typeface="Calibri" pitchFamily="34" charset="0"/>
              </a:rPr>
              <a:t>No/in disaccordo</a:t>
            </a:r>
            <a:endParaRPr lang="it-IT" dirty="0"/>
          </a:p>
          <a:p>
            <a:pPr>
              <a:lnSpc>
                <a:spcPct val="114000"/>
              </a:lnSpc>
            </a:pPr>
            <a:r>
              <a:rPr lang="it-IT" b="0" i="1" dirty="0" smtClean="0">
                <a:latin typeface="Calibri" pitchFamily="34" charset="0"/>
                <a:cs typeface="Calibri" pitchFamily="34" charset="0"/>
              </a:rPr>
              <a:t>(</a:t>
            </a:r>
            <a:r>
              <a:rPr lang="it-IT" b="0" i="1" dirty="0">
                <a:latin typeface="Calibri" pitchFamily="34" charset="0"/>
                <a:cs typeface="Calibri" pitchFamily="34" charset="0"/>
              </a:rPr>
              <a:t>agli amici i prestiti si fanno senza condizioni</a:t>
            </a:r>
            <a:r>
              <a:rPr lang="it-IT" b="0" i="1" dirty="0" smtClean="0">
                <a:latin typeface="Calibri" pitchFamily="34" charset="0"/>
                <a:cs typeface="Calibri" pitchFamily="34" charset="0"/>
              </a:rPr>
              <a:t>)</a:t>
            </a:r>
          </a:p>
          <a:p>
            <a:pPr>
              <a:lnSpc>
                <a:spcPct val="114000"/>
              </a:lnSpc>
            </a:pPr>
            <a:r>
              <a:rPr lang="it-IT" sz="1200" dirty="0" smtClean="0">
                <a:latin typeface="Calibri" pitchFamily="34" charset="0"/>
                <a:cs typeface="Calibri" pitchFamily="34" charset="0"/>
              </a:rPr>
              <a:t>MASSIMA GENEROSITA’</a:t>
            </a:r>
            <a:endParaRPr lang="it-IT" sz="1200" dirty="0"/>
          </a:p>
        </p:txBody>
      </p:sp>
      <p:sp>
        <p:nvSpPr>
          <p:cNvPr id="6" name="Rettangolo 5"/>
          <p:cNvSpPr/>
          <p:nvPr/>
        </p:nvSpPr>
        <p:spPr>
          <a:xfrm>
            <a:off x="4427984" y="5941851"/>
            <a:ext cx="4572000" cy="794000"/>
          </a:xfrm>
          <a:prstGeom prst="rect">
            <a:avLst/>
          </a:prstGeom>
        </p:spPr>
        <p:txBody>
          <a:bodyPr>
            <a:spAutoFit/>
          </a:bodyPr>
          <a:lstStyle/>
          <a:p>
            <a:pPr algn="r">
              <a:lnSpc>
                <a:spcPct val="114000"/>
              </a:lnSpc>
            </a:pPr>
            <a:r>
              <a:rPr lang="it-IT" dirty="0">
                <a:solidFill>
                  <a:srgbClr val="9A0000"/>
                </a:solidFill>
                <a:latin typeface="Calibri" pitchFamily="34" charset="0"/>
                <a:cs typeface="Calibri" pitchFamily="34" charset="0"/>
              </a:rPr>
              <a:t>No/in disaccordo</a:t>
            </a:r>
          </a:p>
          <a:p>
            <a:pPr algn="r">
              <a:lnSpc>
                <a:spcPct val="114000"/>
              </a:lnSpc>
            </a:pPr>
            <a:r>
              <a:rPr lang="it-IT" dirty="0">
                <a:solidFill>
                  <a:srgbClr val="9A0000"/>
                </a:solidFill>
                <a:latin typeface="Calibri" pitchFamily="34" charset="0"/>
                <a:cs typeface="Calibri" pitchFamily="34" charset="0"/>
              </a:rPr>
              <a:t>	</a:t>
            </a:r>
            <a:r>
              <a:rPr lang="it-IT" b="0" i="1" dirty="0" smtClean="0">
                <a:latin typeface="Calibri" pitchFamily="34" charset="0"/>
                <a:cs typeface="Calibri" pitchFamily="34" charset="0"/>
              </a:rPr>
              <a:t>(</a:t>
            </a:r>
            <a:r>
              <a:rPr lang="it-IT" b="0" i="1" dirty="0">
                <a:latin typeface="Calibri" pitchFamily="34" charset="0"/>
                <a:cs typeface="Calibri" pitchFamily="34" charset="0"/>
              </a:rPr>
              <a:t>non si deve fare prestiti a nessuno</a:t>
            </a:r>
            <a:r>
              <a:rPr lang="it-IT" b="0" i="1" dirty="0" smtClean="0">
                <a:latin typeface="Calibri" pitchFamily="34" charset="0"/>
                <a:cs typeface="Calibri" pitchFamily="34" charset="0"/>
              </a:rPr>
              <a:t>)</a:t>
            </a:r>
          </a:p>
          <a:p>
            <a:pPr algn="r">
              <a:lnSpc>
                <a:spcPct val="114000"/>
              </a:lnSpc>
            </a:pPr>
            <a:r>
              <a:rPr lang="it-IT" sz="1200" dirty="0" smtClean="0">
                <a:latin typeface="Calibri" pitchFamily="34" charset="0"/>
                <a:cs typeface="Calibri" pitchFamily="34" charset="0"/>
              </a:rPr>
              <a:t>MINIMA GENEROSITA’</a:t>
            </a:r>
            <a:endParaRPr lang="it-IT" sz="1200" dirty="0">
              <a:latin typeface="Calibri" pitchFamily="34" charset="0"/>
              <a:cs typeface="Calibri" pitchFamily="34" charset="0"/>
            </a:endParaRPr>
          </a:p>
        </p:txBody>
      </p:sp>
      <p:sp>
        <p:nvSpPr>
          <p:cNvPr id="42" name="Rettangolo 41"/>
          <p:cNvSpPr/>
          <p:nvPr/>
        </p:nvSpPr>
        <p:spPr>
          <a:xfrm>
            <a:off x="3987315" y="5941851"/>
            <a:ext cx="1205880" cy="307777"/>
          </a:xfrm>
          <a:prstGeom prst="rect">
            <a:avLst/>
          </a:prstGeom>
        </p:spPr>
        <p:txBody>
          <a:bodyPr wrap="square">
            <a:spAutoFit/>
          </a:bodyPr>
          <a:lstStyle/>
          <a:p>
            <a:pPr algn="ctr"/>
            <a:r>
              <a:rPr lang="it-IT" dirty="0" smtClean="0">
                <a:solidFill>
                  <a:srgbClr val="9A0000"/>
                </a:solidFill>
                <a:latin typeface="Calibri" pitchFamily="34" charset="0"/>
                <a:cs typeface="Calibri" pitchFamily="34" charset="0"/>
              </a:rPr>
              <a:t>D’accordo</a:t>
            </a:r>
            <a:endParaRPr lang="it-IT" dirty="0">
              <a:solidFill>
                <a:srgbClr val="9A0000"/>
              </a:solidFill>
              <a:latin typeface="Calibri" pitchFamily="34" charset="0"/>
              <a:cs typeface="Calibri" pitchFamily="34" charset="0"/>
            </a:endParaRPr>
          </a:p>
        </p:txBody>
      </p:sp>
      <p:cxnSp>
        <p:nvCxnSpPr>
          <p:cNvPr id="44" name="Connettore 2 43"/>
          <p:cNvCxnSpPr/>
          <p:nvPr/>
        </p:nvCxnSpPr>
        <p:spPr bwMode="auto">
          <a:xfrm>
            <a:off x="395536" y="6237312"/>
            <a:ext cx="8424936" cy="0"/>
          </a:xfrm>
          <a:prstGeom prst="straightConnector1">
            <a:avLst/>
          </a:prstGeom>
          <a:ln>
            <a:solidFill>
              <a:srgbClr val="9A0000"/>
            </a:solidFill>
            <a:headEnd type="triangle" w="med" len="med"/>
            <a:tailEnd type="triangle" w="med" len="med"/>
          </a:ln>
          <a:extLst/>
        </p:spPr>
        <p:style>
          <a:lnRef idx="2">
            <a:schemeClr val="dk1"/>
          </a:lnRef>
          <a:fillRef idx="0">
            <a:schemeClr val="dk1"/>
          </a:fillRef>
          <a:effectRef idx="1">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ttangolo 2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1"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EA7CC381-FB4F-4A81-815A-38A2B5750697}"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17</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Scala di </a:t>
            </a:r>
            <a:r>
              <a:rPr lang="it-IT" sz="2000" b="1" kern="0" dirty="0" err="1" smtClean="0">
                <a:solidFill>
                  <a:sysClr val="window" lastClr="FFFFFF"/>
                </a:solidFill>
                <a:latin typeface="Calibri" pitchFamily="34" charset="0"/>
                <a:cs typeface="Calibri" pitchFamily="34" charset="0"/>
              </a:rPr>
              <a:t>Guttman</a:t>
            </a:r>
            <a:endParaRPr lang="it-IT" sz="2000" b="1" kern="0" dirty="0">
              <a:solidFill>
                <a:sysClr val="window" lastClr="FFFFFF"/>
              </a:solidFill>
              <a:latin typeface="Calibri" pitchFamily="34" charset="0"/>
              <a:cs typeface="Calibri" pitchFamily="34" charset="0"/>
            </a:endParaRPr>
          </a:p>
        </p:txBody>
      </p:sp>
      <p:pic>
        <p:nvPicPr>
          <p:cNvPr id="2050" name="Picture 2"/>
          <p:cNvPicPr preferRelativeResize="0">
            <a:picLocks noChangeArrowheads="1"/>
          </p:cNvPicPr>
          <p:nvPr/>
        </p:nvPicPr>
        <p:blipFill>
          <a:blip r:embed="rId3" cstate="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180000" y="1548000"/>
            <a:ext cx="1584000" cy="2160000"/>
          </a:xfrm>
          <a:prstGeom prst="ellipse">
            <a:avLst/>
          </a:prstGeom>
          <a:ln w="63500"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CasellaDiTesto 9"/>
          <p:cNvSpPr txBox="1"/>
          <p:nvPr/>
        </p:nvSpPr>
        <p:spPr>
          <a:xfrm>
            <a:off x="1849041" y="1793428"/>
            <a:ext cx="7187455" cy="1923604"/>
          </a:xfrm>
          <a:prstGeom prst="rect">
            <a:avLst/>
          </a:prstGeom>
          <a:noFill/>
        </p:spPr>
        <p:txBody>
          <a:bodyPr wrap="square" rtlCol="0">
            <a:spAutoFit/>
          </a:bodyPr>
          <a:lstStyle/>
          <a:p>
            <a:r>
              <a:rPr lang="it-IT" sz="1700" b="0" dirty="0">
                <a:latin typeface="Calibri" pitchFamily="34" charset="0"/>
                <a:cs typeface="Calibri" pitchFamily="34" charset="0"/>
              </a:rPr>
              <a:t>La </a:t>
            </a:r>
            <a:r>
              <a:rPr lang="it-IT" sz="1700" b="0" dirty="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7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Guttman</a:t>
            </a:r>
            <a:r>
              <a:rPr lang="it-IT" sz="1700" b="0" dirty="0">
                <a:latin typeface="Calibri" pitchFamily="34" charset="0"/>
                <a:cs typeface="Calibri" pitchFamily="34" charset="0"/>
              </a:rPr>
              <a:t> è composta da un insieme di </a:t>
            </a:r>
            <a:r>
              <a:rPr lang="it-IT" sz="1700" b="0" dirty="0" smtClean="0">
                <a:latin typeface="Calibri" pitchFamily="34" charset="0"/>
                <a:cs typeface="Calibri" pitchFamily="34" charset="0"/>
              </a:rPr>
              <a:t>item </a:t>
            </a:r>
            <a:r>
              <a:rPr lang="it-IT" sz="1700" b="0" dirty="0">
                <a:latin typeface="Calibri" pitchFamily="34" charset="0"/>
                <a:cs typeface="Calibri" pitchFamily="34" charset="0"/>
              </a:rPr>
              <a:t>i cui contenuti sono tali da rappresentare </a:t>
            </a:r>
            <a:r>
              <a:rPr lang="it-IT" sz="1700" b="0" dirty="0" smtClean="0">
                <a:latin typeface="Calibri" pitchFamily="34" charset="0"/>
                <a:cs typeface="Calibri" pitchFamily="34" charset="0"/>
              </a:rPr>
              <a:t>un grado crescente </a:t>
            </a:r>
            <a:r>
              <a:rPr lang="it-IT" sz="1700" b="0" dirty="0">
                <a:latin typeface="Calibri" pitchFamily="34" charset="0"/>
                <a:cs typeface="Calibri" pitchFamily="34" charset="0"/>
              </a:rPr>
              <a:t>(o </a:t>
            </a:r>
            <a:r>
              <a:rPr lang="it-IT" sz="1700" b="0" dirty="0" smtClean="0">
                <a:latin typeface="Calibri" pitchFamily="34" charset="0"/>
                <a:cs typeface="Calibri" pitchFamily="34" charset="0"/>
              </a:rPr>
              <a:t>decrescente) </a:t>
            </a:r>
            <a:r>
              <a:rPr lang="it-IT" sz="1700" b="0" dirty="0">
                <a:latin typeface="Calibri" pitchFamily="34" charset="0"/>
                <a:cs typeface="Calibri" pitchFamily="34" charset="0"/>
              </a:rPr>
              <a:t>di un </a:t>
            </a:r>
            <a:r>
              <a:rPr lang="it-IT" sz="1700" b="0" dirty="0" smtClean="0">
                <a:latin typeface="Calibri" pitchFamily="34" charset="0"/>
                <a:cs typeface="Calibri" pitchFamily="34" charset="0"/>
              </a:rPr>
              <a:t>dato atteggiamento: gli </a:t>
            </a:r>
            <a:r>
              <a:rPr lang="it-IT" sz="1700" b="0" dirty="0">
                <a:latin typeface="Calibri" pitchFamily="34" charset="0"/>
                <a:cs typeface="Calibri" pitchFamily="34" charset="0"/>
              </a:rPr>
              <a:t>item rappresentano </a:t>
            </a:r>
            <a:r>
              <a:rPr lang="it-IT" sz="1700" b="0" dirty="0" smtClean="0">
                <a:latin typeface="Calibri" pitchFamily="34" charset="0"/>
                <a:cs typeface="Calibri" pitchFamily="34" charset="0"/>
              </a:rPr>
              <a:t>quindi una </a:t>
            </a:r>
            <a:r>
              <a:rPr lang="it-IT" sz="1700" b="0" dirty="0">
                <a:latin typeface="Calibri" pitchFamily="34" charset="0"/>
                <a:cs typeface="Calibri" pitchFamily="34" charset="0"/>
              </a:rPr>
              <a:t>sequenza di </a:t>
            </a:r>
            <a:r>
              <a:rPr lang="it-IT" sz="1700" b="0" i="1" dirty="0">
                <a:latin typeface="Calibri" pitchFamily="34" charset="0"/>
                <a:cs typeface="Calibri" pitchFamily="34" charset="0"/>
              </a:rPr>
              <a:t>gradini</a:t>
            </a:r>
            <a:r>
              <a:rPr lang="it-IT" sz="1700" b="0" dirty="0">
                <a:latin typeface="Calibri" pitchFamily="34" charset="0"/>
                <a:cs typeface="Calibri" pitchFamily="34" charset="0"/>
              </a:rPr>
              <a:t>, una successione </a:t>
            </a:r>
            <a:r>
              <a:rPr lang="it-IT" sz="1700" b="0" dirty="0" smtClean="0">
                <a:latin typeface="Calibri" pitchFamily="34" charset="0"/>
                <a:cs typeface="Calibri" pitchFamily="34" charset="0"/>
              </a:rPr>
              <a:t>cioè di </a:t>
            </a:r>
            <a:r>
              <a:rPr lang="it-IT" sz="1700" b="0" dirty="0">
                <a:latin typeface="Calibri" pitchFamily="34" charset="0"/>
                <a:cs typeface="Calibri" pitchFamily="34" charset="0"/>
              </a:rPr>
              <a:t>elementi aventi difficoltà </a:t>
            </a:r>
            <a:r>
              <a:rPr lang="it-IT" sz="1700" b="0" dirty="0" smtClean="0">
                <a:latin typeface="Calibri" pitchFamily="34" charset="0"/>
                <a:cs typeface="Calibri" pitchFamily="34" charset="0"/>
              </a:rPr>
              <a:t>(forza) via via crescente</a:t>
            </a:r>
          </a:p>
          <a:p>
            <a:endParaRPr lang="it-IT" sz="1700" b="0" dirty="0">
              <a:latin typeface="Calibri" pitchFamily="34" charset="0"/>
              <a:cs typeface="Calibri" pitchFamily="34" charset="0"/>
            </a:endParaRPr>
          </a:p>
          <a:p>
            <a:r>
              <a:rPr lang="it-IT" sz="1700" b="0" dirty="0" smtClean="0">
                <a:latin typeface="Calibri" pitchFamily="34" charset="0"/>
                <a:cs typeface="Calibri" pitchFamily="34" charset="0"/>
              </a:rPr>
              <a:t>Per </a:t>
            </a:r>
            <a:r>
              <a:rPr lang="it-IT" sz="1700" b="0" dirty="0">
                <a:latin typeface="Calibri" pitchFamily="34" charset="0"/>
                <a:cs typeface="Calibri" pitchFamily="34" charset="0"/>
              </a:rPr>
              <a:t>questo motivo la scala </a:t>
            </a:r>
            <a:r>
              <a:rPr lang="it-IT" sz="1700" b="0" dirty="0" err="1">
                <a:latin typeface="Calibri" pitchFamily="34" charset="0"/>
                <a:cs typeface="Calibri" pitchFamily="34" charset="0"/>
              </a:rPr>
              <a:t>Guttman</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ha natura </a:t>
            </a:r>
            <a:r>
              <a:rPr lang="it-IT" sz="1700" b="0" dirty="0">
                <a:latin typeface="Calibri" pitchFamily="34" charset="0"/>
                <a:cs typeface="Calibri" pitchFamily="34" charset="0"/>
              </a:rPr>
              <a:t>cumulativa </a:t>
            </a:r>
            <a:r>
              <a:rPr lang="it-IT" sz="1700" b="0" dirty="0" smtClean="0">
                <a:latin typeface="Calibri" pitchFamily="34" charset="0"/>
                <a:cs typeface="Calibri" pitchFamily="34" charset="0"/>
              </a:rPr>
              <a:t>ed in genere indicata con il nome di </a:t>
            </a:r>
            <a:r>
              <a:rPr lang="it-IT" sz="1700" b="0" dirty="0" err="1" smtClean="0">
                <a:ln>
                  <a:solidFill>
                    <a:sysClr val="windowText" lastClr="000000"/>
                  </a:solidFill>
                </a:ln>
                <a:solidFill>
                  <a:sysClr val="windowText" lastClr="000000"/>
                </a:solidFill>
                <a:latin typeface="Calibri" pitchFamily="34" charset="0"/>
                <a:cs typeface="Calibri" pitchFamily="34" charset="0"/>
              </a:rPr>
              <a:t>scalogramma</a:t>
            </a:r>
            <a:endParaRPr lang="it-IT" sz="1700" b="0" dirty="0" smtClean="0">
              <a:ln>
                <a:solidFill>
                  <a:sysClr val="windowText" lastClr="000000"/>
                </a:solidFill>
              </a:ln>
              <a:solidFill>
                <a:sysClr val="windowText" lastClr="000000"/>
              </a:solidFill>
              <a:latin typeface="Calibri" pitchFamily="34" charset="0"/>
              <a:cs typeface="Calibri" pitchFamily="34" charset="0"/>
            </a:endParaRPr>
          </a:p>
        </p:txBody>
      </p:sp>
      <p:sp>
        <p:nvSpPr>
          <p:cNvPr id="3" name="Rettangolo 2"/>
          <p:cNvSpPr/>
          <p:nvPr/>
        </p:nvSpPr>
        <p:spPr>
          <a:xfrm>
            <a:off x="252413" y="4088393"/>
            <a:ext cx="8784083" cy="2292935"/>
          </a:xfrm>
          <a:prstGeom prst="rect">
            <a:avLst/>
          </a:prstGeom>
        </p:spPr>
        <p:txBody>
          <a:bodyPr wrap="square">
            <a:spAutoFit/>
          </a:bodyPr>
          <a:lstStyle/>
          <a:p>
            <a:r>
              <a:rPr lang="it-IT" sz="1700" b="0" dirty="0">
                <a:latin typeface="Calibri" pitchFamily="34" charset="0"/>
                <a:cs typeface="Calibri" pitchFamily="34" charset="0"/>
              </a:rPr>
              <a:t>La tecnica prevede come modalità di risposta esclusivamente elementi dicotomici, in </a:t>
            </a:r>
            <a:r>
              <a:rPr lang="it-IT" sz="1700" b="0" dirty="0" smtClean="0">
                <a:latin typeface="Calibri" pitchFamily="34" charset="0"/>
                <a:cs typeface="Calibri" pitchFamily="34" charset="0"/>
              </a:rPr>
              <a:t>tal </a:t>
            </a:r>
            <a:r>
              <a:rPr lang="it-IT" sz="1700" b="0" dirty="0">
                <a:latin typeface="Calibri" pitchFamily="34" charset="0"/>
                <a:cs typeface="Calibri" pitchFamily="34" charset="0"/>
              </a:rPr>
              <a:t>modo ogni item può avere solo due risposte opposte e distinte (</a:t>
            </a:r>
            <a:r>
              <a:rPr lang="it-IT" sz="1700" b="0" dirty="0" smtClean="0">
                <a:latin typeface="Calibri" pitchFamily="34" charset="0"/>
                <a:cs typeface="Calibri" pitchFamily="34" charset="0"/>
              </a:rPr>
              <a:t>Si/No)</a:t>
            </a:r>
            <a:endParaRPr lang="it-IT" sz="1700" b="0" dirty="0">
              <a:latin typeface="Calibri" pitchFamily="34" charset="0"/>
              <a:cs typeface="Calibri" pitchFamily="34" charset="0"/>
            </a:endParaRPr>
          </a:p>
          <a:p>
            <a:endParaRPr lang="it-IT" sz="700" b="0" dirty="0" smtClean="0">
              <a:latin typeface="Calibri" pitchFamily="34" charset="0"/>
              <a:cs typeface="Calibri" pitchFamily="34" charset="0"/>
            </a:endParaRPr>
          </a:p>
          <a:p>
            <a:r>
              <a:rPr lang="it-IT" sz="1700" b="0" dirty="0">
                <a:latin typeface="Calibri" pitchFamily="34" charset="0"/>
                <a:cs typeface="Calibri" pitchFamily="34" charset="0"/>
              </a:rPr>
              <a:t>Il risultato finale è un ordinamento interdipendente di risposte e individui, dove gli individui sono ordinati in base alle risposte date e le risposte in base agli </a:t>
            </a:r>
            <a:r>
              <a:rPr lang="it-IT" sz="1700" b="0" dirty="0" smtClean="0">
                <a:latin typeface="Calibri" pitchFamily="34" charset="0"/>
                <a:cs typeface="Calibri" pitchFamily="34" charset="0"/>
              </a:rPr>
              <a:t>individui</a:t>
            </a:r>
          </a:p>
          <a:p>
            <a:endParaRPr lang="it-IT" sz="1700" b="0" dirty="0">
              <a:latin typeface="Calibri" pitchFamily="34" charset="0"/>
              <a:cs typeface="Calibri" pitchFamily="34" charset="0"/>
            </a:endParaRPr>
          </a:p>
          <a:p>
            <a:r>
              <a:rPr lang="it-IT" sz="1700" b="0" dirty="0" smtClean="0">
                <a:latin typeface="Calibri" pitchFamily="34" charset="0"/>
                <a:cs typeface="Calibri" pitchFamily="34" charset="0"/>
              </a:rPr>
              <a:t>Per rendere la scala più affidabile si esclude chi alterna risposte positive e negative; al contempo se un individuo ha in una sequenza di risposte positive una risposta di segno opposto (o viceversa) questa è imputata ad effetti non sistematici (errore o distorsione casuale)</a:t>
            </a:r>
            <a:endParaRPr lang="it-IT" sz="1700" b="0" dirty="0">
              <a:latin typeface="Calibri" pitchFamily="34" charset="0"/>
              <a:cs typeface="Calibri" pitchFamily="34" charset="0"/>
            </a:endParaRPr>
          </a:p>
        </p:txBody>
      </p:sp>
    </p:spTree>
    <p:extLst>
      <p:ext uri="{BB962C8B-B14F-4D97-AF65-F5344CB8AC3E}">
        <p14:creationId xmlns:p14="http://schemas.microsoft.com/office/powerpoint/2010/main" val="4058461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Line 41"/>
          <p:cNvSpPr>
            <a:spLocks noChangeShapeType="1"/>
          </p:cNvSpPr>
          <p:nvPr/>
        </p:nvSpPr>
        <p:spPr bwMode="auto">
          <a:xfrm>
            <a:off x="7292280" y="5188080"/>
            <a:ext cx="6096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177159" name="Line 7"/>
          <p:cNvSpPr>
            <a:spLocks noChangeShapeType="1"/>
          </p:cNvSpPr>
          <p:nvPr/>
        </p:nvSpPr>
        <p:spPr bwMode="auto">
          <a:xfrm>
            <a:off x="445144" y="1778378"/>
            <a:ext cx="4644000" cy="0"/>
          </a:xfrm>
          <a:prstGeom prst="line">
            <a:avLst/>
          </a:prstGeom>
          <a:noFill/>
          <a:ln w="38100">
            <a:solidFill>
              <a:srgbClr val="9A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177160" name="Text Box 8"/>
          <p:cNvSpPr txBox="1">
            <a:spLocks noChangeArrowheads="1"/>
          </p:cNvSpPr>
          <p:nvPr/>
        </p:nvSpPr>
        <p:spPr bwMode="auto">
          <a:xfrm>
            <a:off x="422448" y="1469560"/>
            <a:ext cx="4630688" cy="32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spcBef>
                <a:spcPct val="50000"/>
              </a:spcBef>
              <a:defRPr/>
            </a:pPr>
            <a:r>
              <a:rPr lang="it-IT" sz="1500" dirty="0">
                <a:solidFill>
                  <a:srgbClr val="9A0000"/>
                </a:solidFill>
                <a:latin typeface="Calibri" pitchFamily="34" charset="0"/>
                <a:cs typeface="Calibri" pitchFamily="34" charset="0"/>
              </a:rPr>
              <a:t>Quantità crescente di </a:t>
            </a:r>
            <a:r>
              <a:rPr lang="it-IT" sz="1500" dirty="0" smtClean="0">
                <a:solidFill>
                  <a:srgbClr val="9A0000"/>
                </a:solidFill>
                <a:latin typeface="Calibri" pitchFamily="34" charset="0"/>
                <a:cs typeface="Calibri" pitchFamily="34" charset="0"/>
              </a:rPr>
              <a:t>+ </a:t>
            </a:r>
            <a:r>
              <a:rPr lang="it-IT" sz="1500" dirty="0">
                <a:solidFill>
                  <a:srgbClr val="9A0000"/>
                </a:solidFill>
                <a:latin typeface="Calibri" pitchFamily="34" charset="0"/>
                <a:cs typeface="Calibri" pitchFamily="34" charset="0"/>
              </a:rPr>
              <a:t>nei soggetti osservati</a:t>
            </a:r>
            <a:endParaRPr lang="it-IT" sz="1500" b="0" dirty="0">
              <a:solidFill>
                <a:srgbClr val="9A0000"/>
              </a:solidFill>
              <a:latin typeface="Calibri" pitchFamily="34" charset="0"/>
              <a:cs typeface="Calibri" pitchFamily="34" charset="0"/>
            </a:endParaRPr>
          </a:p>
        </p:txBody>
      </p:sp>
      <p:sp>
        <p:nvSpPr>
          <p:cNvPr id="177161" name="Line 9"/>
          <p:cNvSpPr>
            <a:spLocks noChangeShapeType="1"/>
          </p:cNvSpPr>
          <p:nvPr/>
        </p:nvSpPr>
        <p:spPr bwMode="auto">
          <a:xfrm flipV="1">
            <a:off x="5269160" y="1973856"/>
            <a:ext cx="0" cy="2160000"/>
          </a:xfrm>
          <a:prstGeom prst="line">
            <a:avLst/>
          </a:prstGeom>
          <a:noFill/>
          <a:ln w="38100">
            <a:solidFill>
              <a:srgbClr val="9A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177162" name="Text Box 10"/>
          <p:cNvSpPr txBox="1">
            <a:spLocks noChangeArrowheads="1"/>
          </p:cNvSpPr>
          <p:nvPr/>
        </p:nvSpPr>
        <p:spPr bwMode="auto">
          <a:xfrm rot="-5400000">
            <a:off x="4350772" y="2805485"/>
            <a:ext cx="239077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defRPr/>
            </a:pPr>
            <a:r>
              <a:rPr lang="it-IT" sz="1500" dirty="0">
                <a:solidFill>
                  <a:srgbClr val="9A0000"/>
                </a:solidFill>
                <a:latin typeface="Calibri" pitchFamily="34" charset="0"/>
                <a:cs typeface="Calibri" pitchFamily="34" charset="0"/>
              </a:rPr>
              <a:t>Quantità crescente </a:t>
            </a:r>
          </a:p>
          <a:p>
            <a:pPr algn="ctr" eaLnBrk="0" hangingPunct="0">
              <a:defRPr/>
            </a:pPr>
            <a:r>
              <a:rPr lang="it-IT" sz="1500" dirty="0">
                <a:solidFill>
                  <a:srgbClr val="9A0000"/>
                </a:solidFill>
                <a:latin typeface="Calibri" pitchFamily="34" charset="0"/>
                <a:cs typeface="Calibri" pitchFamily="34" charset="0"/>
              </a:rPr>
              <a:t>di </a:t>
            </a:r>
            <a:r>
              <a:rPr lang="it-IT" sz="1500" dirty="0" smtClean="0">
                <a:solidFill>
                  <a:srgbClr val="9A0000"/>
                </a:solidFill>
                <a:latin typeface="Calibri" pitchFamily="34" charset="0"/>
                <a:cs typeface="Calibri" pitchFamily="34" charset="0"/>
              </a:rPr>
              <a:t>+ </a:t>
            </a:r>
            <a:r>
              <a:rPr lang="it-IT" sz="1500" dirty="0">
                <a:solidFill>
                  <a:srgbClr val="9A0000"/>
                </a:solidFill>
                <a:latin typeface="Calibri" pitchFamily="34" charset="0"/>
                <a:cs typeface="Calibri" pitchFamily="34" charset="0"/>
              </a:rPr>
              <a:t>negli item</a:t>
            </a:r>
          </a:p>
        </p:txBody>
      </p:sp>
      <p:graphicFrame>
        <p:nvGraphicFramePr>
          <p:cNvPr id="177239" name="Group 87"/>
          <p:cNvGraphicFramePr>
            <a:graphicFrameLocks noGrp="1"/>
          </p:cNvGraphicFramePr>
          <p:nvPr>
            <p:extLst>
              <p:ext uri="{D42A27DB-BD31-4B8C-83A1-F6EECF244321}">
                <p14:modId xmlns:p14="http://schemas.microsoft.com/office/powerpoint/2010/main" val="1087009874"/>
              </p:ext>
            </p:extLst>
          </p:nvPr>
        </p:nvGraphicFramePr>
        <p:xfrm>
          <a:off x="335657" y="1901608"/>
          <a:ext cx="4789487" cy="2268000"/>
        </p:xfrm>
        <a:graphic>
          <a:graphicData uri="http://schemas.openxmlformats.org/drawingml/2006/table">
            <a:tbl>
              <a:tblPr/>
              <a:tblGrid>
                <a:gridCol w="860425"/>
                <a:gridCol w="785812"/>
                <a:gridCol w="785813"/>
                <a:gridCol w="785812"/>
                <a:gridCol w="785813"/>
                <a:gridCol w="785812"/>
              </a:tblGrid>
              <a:tr h="324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t-IT" sz="14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Item1</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Item2</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Item3</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Item4</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Item5</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r h="324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Sogg 6</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r h="324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Sogg 5</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r h="324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Sogg 4</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r h="324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Sogg 3</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r h="324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Sogg 2</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r h="324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err="1" smtClean="0">
                          <a:ln>
                            <a:noFill/>
                          </a:ln>
                          <a:solidFill>
                            <a:schemeClr val="tx1"/>
                          </a:solidFill>
                          <a:effectLst/>
                          <a:latin typeface="Calibri" pitchFamily="34" charset="0"/>
                          <a:cs typeface="Calibri" pitchFamily="34" charset="0"/>
                        </a:rPr>
                        <a:t>Sogg</a:t>
                      </a:r>
                      <a:r>
                        <a:rPr kumimoji="0" lang="it-IT" sz="1400" b="1" i="0" u="none" strike="noStrike" cap="none" normalizeH="0" baseline="0" dirty="0" smtClean="0">
                          <a:ln>
                            <a:noFill/>
                          </a:ln>
                          <a:solidFill>
                            <a:schemeClr val="tx1"/>
                          </a:solidFill>
                          <a:effectLst/>
                          <a:latin typeface="Calibri" pitchFamily="34" charset="0"/>
                          <a:cs typeface="Calibri" pitchFamily="34" charset="0"/>
                        </a:rPr>
                        <a:t> 1</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a:t>
                      </a: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79" name="Rettangolo 7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81" name="Segnaposto numero diapositiva 9"/>
          <p:cNvSpPr>
            <a:spLocks noGrp="1"/>
          </p:cNvSpPr>
          <p:nvPr>
            <p:ph type="sldNum" sz="quarter" idx="12"/>
          </p:nvPr>
        </p:nvSpPr>
        <p:spPr>
          <a:xfrm>
            <a:off x="80962" y="1000125"/>
            <a:ext cx="6147221" cy="400050"/>
          </a:xfrm>
        </p:spPr>
        <p:txBody>
          <a:bodyPr/>
          <a:lstStyle/>
          <a:p>
            <a:pPr algn="l" fontAlgn="auto">
              <a:spcBef>
                <a:spcPts val="0"/>
              </a:spcBef>
              <a:spcAft>
                <a:spcPts val="0"/>
              </a:spcAft>
              <a:defRPr/>
            </a:pPr>
            <a:fld id="{589411CA-1643-4281-B00F-8EA13E4743D9}" type="slidenum">
              <a:rPr lang="it-IT" sz="2000" b="1" kern="0" smtClean="0">
                <a:solidFill>
                  <a:sysClr val="window" lastClr="FFFFFF"/>
                </a:solidFill>
                <a:latin typeface="Calibri" pitchFamily="34" charset="0"/>
                <a:cs typeface="Calibri" pitchFamily="34" charset="0"/>
              </a:rPr>
              <a:pPr algn="l" fontAlgn="auto">
                <a:spcBef>
                  <a:spcPts val="0"/>
                </a:spcBef>
                <a:spcAft>
                  <a:spcPts val="0"/>
                </a:spcAft>
                <a:defRPr/>
              </a:pPr>
              <a:t>18</a:t>
            </a:fld>
            <a:r>
              <a:rPr lang="it-IT" sz="2000" b="1" kern="0" dirty="0">
                <a:solidFill>
                  <a:sysClr val="window" lastClr="FFFFFF"/>
                </a:solidFill>
                <a:latin typeface="Calibri" pitchFamily="34" charset="0"/>
                <a:cs typeface="Calibri" pitchFamily="34" charset="0"/>
              </a:rPr>
              <a:t> – </a:t>
            </a:r>
            <a:r>
              <a:rPr lang="it-IT" sz="2000" b="1" kern="0" dirty="0" err="1" smtClean="0">
                <a:solidFill>
                  <a:sysClr val="window" lastClr="FFFFFF"/>
                </a:solidFill>
                <a:latin typeface="Calibri" pitchFamily="34" charset="0"/>
                <a:cs typeface="Calibri" pitchFamily="34" charset="0"/>
              </a:rPr>
              <a:t>Scalogramma</a:t>
            </a:r>
            <a:r>
              <a:rPr lang="it-IT" sz="2000" b="1" kern="0" dirty="0" smtClean="0">
                <a:solidFill>
                  <a:sysClr val="window" lastClr="FFFFFF"/>
                </a:solidFill>
                <a:latin typeface="Calibri" pitchFamily="34" charset="0"/>
                <a:cs typeface="Calibri" pitchFamily="34" charset="0"/>
              </a:rPr>
              <a:t> </a:t>
            </a:r>
            <a:r>
              <a:rPr lang="it-IT" sz="2000" b="1" kern="0" dirty="0">
                <a:solidFill>
                  <a:sysClr val="window" lastClr="FFFFFF"/>
                </a:solidFill>
                <a:latin typeface="Calibri" pitchFamily="34" charset="0"/>
                <a:cs typeface="Calibri" pitchFamily="34" charset="0"/>
              </a:rPr>
              <a:t>a </a:t>
            </a:r>
            <a:r>
              <a:rPr lang="it-IT" sz="2000" b="1" kern="0" dirty="0" smtClean="0">
                <a:solidFill>
                  <a:sysClr val="window" lastClr="FFFFFF"/>
                </a:solidFill>
                <a:latin typeface="Calibri" pitchFamily="34" charset="0"/>
                <a:cs typeface="Calibri" pitchFamily="34" charset="0"/>
              </a:rPr>
              <a:t>matrice </a:t>
            </a:r>
            <a:r>
              <a:rPr lang="it-IT" sz="2000" b="1" kern="0" dirty="0">
                <a:solidFill>
                  <a:sysClr val="window" lastClr="FFFFFF"/>
                </a:solidFill>
                <a:latin typeface="Calibri" pitchFamily="34" charset="0"/>
                <a:cs typeface="Calibri" pitchFamily="34" charset="0"/>
              </a:rPr>
              <a:t>di </a:t>
            </a:r>
            <a:r>
              <a:rPr lang="it-IT" sz="2000" b="1" kern="0" dirty="0" smtClean="0">
                <a:solidFill>
                  <a:sysClr val="window" lastClr="FFFFFF"/>
                </a:solidFill>
                <a:latin typeface="Calibri" pitchFamily="34" charset="0"/>
                <a:cs typeface="Calibri" pitchFamily="34" charset="0"/>
              </a:rPr>
              <a:t>pattern </a:t>
            </a:r>
            <a:r>
              <a:rPr lang="it-IT" sz="2000" b="1" kern="0" dirty="0">
                <a:solidFill>
                  <a:sysClr val="window" lastClr="FFFFFF"/>
                </a:solidFill>
                <a:latin typeface="Calibri" pitchFamily="34" charset="0"/>
                <a:cs typeface="Calibri" pitchFamily="34" charset="0"/>
              </a:rPr>
              <a:t>di risposta</a:t>
            </a:r>
          </a:p>
        </p:txBody>
      </p:sp>
      <p:sp>
        <p:nvSpPr>
          <p:cNvPr id="16" name="Line 5"/>
          <p:cNvSpPr>
            <a:spLocks noChangeShapeType="1"/>
          </p:cNvSpPr>
          <p:nvPr/>
        </p:nvSpPr>
        <p:spPr bwMode="auto">
          <a:xfrm>
            <a:off x="205680" y="5492880"/>
            <a:ext cx="8686800" cy="0"/>
          </a:xfrm>
          <a:prstGeom prst="line">
            <a:avLst/>
          </a:prstGeom>
          <a:noFill/>
          <a:ln w="57150">
            <a:solidFill>
              <a:srgbClr val="9A0000"/>
            </a:solidFill>
            <a:round/>
            <a:headEnd type="non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17" name="Oval 6"/>
          <p:cNvSpPr>
            <a:spLocks noChangeArrowheads="1"/>
          </p:cNvSpPr>
          <p:nvPr/>
        </p:nvSpPr>
        <p:spPr bwMode="auto">
          <a:xfrm>
            <a:off x="1816224" y="6237360"/>
            <a:ext cx="1295400" cy="4320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defRPr/>
            </a:pPr>
            <a:r>
              <a:rPr lang="it-IT" sz="1800" dirty="0">
                <a:latin typeface="Calibri" pitchFamily="34" charset="0"/>
                <a:cs typeface="Calibri" pitchFamily="34" charset="0"/>
              </a:rPr>
              <a:t>item </a:t>
            </a:r>
            <a:r>
              <a:rPr lang="it-IT" sz="1800" dirty="0" smtClean="0">
                <a:latin typeface="Calibri" pitchFamily="34" charset="0"/>
                <a:cs typeface="Calibri" pitchFamily="34" charset="0"/>
              </a:rPr>
              <a:t>4</a:t>
            </a:r>
            <a:endParaRPr lang="it-IT" sz="1800" dirty="0">
              <a:latin typeface="Calibri" pitchFamily="34" charset="0"/>
              <a:cs typeface="Calibri" pitchFamily="34" charset="0"/>
            </a:endParaRPr>
          </a:p>
        </p:txBody>
      </p:sp>
      <p:sp>
        <p:nvSpPr>
          <p:cNvPr id="18" name="Oval 7"/>
          <p:cNvSpPr>
            <a:spLocks noChangeArrowheads="1"/>
          </p:cNvSpPr>
          <p:nvPr/>
        </p:nvSpPr>
        <p:spPr bwMode="auto">
          <a:xfrm>
            <a:off x="444624" y="6237360"/>
            <a:ext cx="1295400" cy="4320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defRPr/>
            </a:pPr>
            <a:r>
              <a:rPr lang="it-IT" sz="1800" dirty="0">
                <a:latin typeface="Calibri" pitchFamily="34" charset="0"/>
                <a:cs typeface="Calibri" pitchFamily="34" charset="0"/>
              </a:rPr>
              <a:t>item </a:t>
            </a:r>
            <a:r>
              <a:rPr lang="it-IT" sz="1800" dirty="0" smtClean="0">
                <a:latin typeface="Calibri" pitchFamily="34" charset="0"/>
                <a:cs typeface="Calibri" pitchFamily="34" charset="0"/>
              </a:rPr>
              <a:t>5</a:t>
            </a:r>
            <a:endParaRPr lang="it-IT" sz="1800" dirty="0">
              <a:latin typeface="Calibri" pitchFamily="34" charset="0"/>
              <a:cs typeface="Calibri" pitchFamily="34" charset="0"/>
            </a:endParaRPr>
          </a:p>
        </p:txBody>
      </p:sp>
      <p:sp>
        <p:nvSpPr>
          <p:cNvPr id="19" name="Oval 8"/>
          <p:cNvSpPr>
            <a:spLocks noChangeArrowheads="1"/>
          </p:cNvSpPr>
          <p:nvPr/>
        </p:nvSpPr>
        <p:spPr bwMode="auto">
          <a:xfrm>
            <a:off x="3685728" y="6237360"/>
            <a:ext cx="1295400" cy="4320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defRPr/>
            </a:pPr>
            <a:r>
              <a:rPr lang="it-IT" sz="1800">
                <a:latin typeface="Calibri" pitchFamily="34" charset="0"/>
                <a:cs typeface="Calibri" pitchFamily="34" charset="0"/>
              </a:rPr>
              <a:t>item 3</a:t>
            </a:r>
          </a:p>
        </p:txBody>
      </p:sp>
      <p:sp>
        <p:nvSpPr>
          <p:cNvPr id="20" name="Oval 9"/>
          <p:cNvSpPr>
            <a:spLocks noChangeArrowheads="1"/>
          </p:cNvSpPr>
          <p:nvPr/>
        </p:nvSpPr>
        <p:spPr bwMode="auto">
          <a:xfrm>
            <a:off x="5053136" y="6237360"/>
            <a:ext cx="1295400" cy="4320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defRPr/>
            </a:pPr>
            <a:r>
              <a:rPr lang="it-IT" sz="1800" dirty="0">
                <a:latin typeface="Calibri" pitchFamily="34" charset="0"/>
                <a:cs typeface="Calibri" pitchFamily="34" charset="0"/>
              </a:rPr>
              <a:t>item </a:t>
            </a:r>
            <a:r>
              <a:rPr lang="it-IT" sz="1800" dirty="0" smtClean="0">
                <a:latin typeface="Calibri" pitchFamily="34" charset="0"/>
                <a:cs typeface="Calibri" pitchFamily="34" charset="0"/>
              </a:rPr>
              <a:t>2</a:t>
            </a:r>
            <a:endParaRPr lang="it-IT" sz="1800" dirty="0">
              <a:latin typeface="Calibri" pitchFamily="34" charset="0"/>
              <a:cs typeface="Calibri" pitchFamily="34" charset="0"/>
            </a:endParaRPr>
          </a:p>
        </p:txBody>
      </p:sp>
      <p:sp>
        <p:nvSpPr>
          <p:cNvPr id="21" name="Oval 10"/>
          <p:cNvSpPr>
            <a:spLocks noChangeArrowheads="1"/>
          </p:cNvSpPr>
          <p:nvPr/>
        </p:nvSpPr>
        <p:spPr bwMode="auto">
          <a:xfrm>
            <a:off x="7142112" y="6237360"/>
            <a:ext cx="1295400" cy="4320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defRPr/>
            </a:pPr>
            <a:r>
              <a:rPr lang="it-IT" sz="1800" dirty="0">
                <a:latin typeface="Calibri" pitchFamily="34" charset="0"/>
                <a:cs typeface="Calibri" pitchFamily="34" charset="0"/>
              </a:rPr>
              <a:t>item </a:t>
            </a:r>
            <a:r>
              <a:rPr lang="it-IT" sz="1800" dirty="0" smtClean="0">
                <a:latin typeface="Calibri" pitchFamily="34" charset="0"/>
                <a:cs typeface="Calibri" pitchFamily="34" charset="0"/>
              </a:rPr>
              <a:t>1</a:t>
            </a:r>
            <a:endParaRPr lang="it-IT" sz="1800" dirty="0">
              <a:latin typeface="Calibri" pitchFamily="34" charset="0"/>
              <a:cs typeface="Calibri" pitchFamily="34" charset="0"/>
            </a:endParaRPr>
          </a:p>
        </p:txBody>
      </p:sp>
      <p:sp>
        <p:nvSpPr>
          <p:cNvPr id="22" name="Line 11"/>
          <p:cNvSpPr>
            <a:spLocks noChangeShapeType="1"/>
          </p:cNvSpPr>
          <p:nvPr/>
        </p:nvSpPr>
        <p:spPr bwMode="auto">
          <a:xfrm>
            <a:off x="2491680" y="5492880"/>
            <a:ext cx="0" cy="684000"/>
          </a:xfrm>
          <a:prstGeom prst="line">
            <a:avLst/>
          </a:prstGeom>
          <a:noFill/>
          <a:ln w="38100">
            <a:solidFill>
              <a:schemeClr val="tx1"/>
            </a:solidFill>
            <a:round/>
            <a:headEnd type="diamond"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3" name="Line 12"/>
          <p:cNvSpPr>
            <a:spLocks noChangeShapeType="1"/>
          </p:cNvSpPr>
          <p:nvPr/>
        </p:nvSpPr>
        <p:spPr bwMode="auto">
          <a:xfrm>
            <a:off x="4320480" y="5492880"/>
            <a:ext cx="0" cy="684000"/>
          </a:xfrm>
          <a:prstGeom prst="line">
            <a:avLst/>
          </a:prstGeom>
          <a:noFill/>
          <a:ln w="38100">
            <a:solidFill>
              <a:schemeClr val="tx1"/>
            </a:solidFill>
            <a:round/>
            <a:headEnd type="diamond"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4" name="Line 13"/>
          <p:cNvSpPr>
            <a:spLocks noChangeShapeType="1"/>
          </p:cNvSpPr>
          <p:nvPr/>
        </p:nvSpPr>
        <p:spPr bwMode="auto">
          <a:xfrm>
            <a:off x="5692080" y="5492880"/>
            <a:ext cx="0" cy="684000"/>
          </a:xfrm>
          <a:prstGeom prst="line">
            <a:avLst/>
          </a:prstGeom>
          <a:noFill/>
          <a:ln w="38100">
            <a:solidFill>
              <a:schemeClr val="tx1"/>
            </a:solidFill>
            <a:round/>
            <a:headEnd type="diamond"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5" name="Line 14"/>
          <p:cNvSpPr>
            <a:spLocks noChangeShapeType="1"/>
          </p:cNvSpPr>
          <p:nvPr/>
        </p:nvSpPr>
        <p:spPr bwMode="auto">
          <a:xfrm>
            <a:off x="7749480" y="5492880"/>
            <a:ext cx="0" cy="684000"/>
          </a:xfrm>
          <a:prstGeom prst="line">
            <a:avLst/>
          </a:prstGeom>
          <a:noFill/>
          <a:ln w="38100">
            <a:solidFill>
              <a:schemeClr val="tx1"/>
            </a:solidFill>
            <a:round/>
            <a:headEnd type="diamond"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6" name="Line 15"/>
          <p:cNvSpPr>
            <a:spLocks noChangeShapeType="1"/>
          </p:cNvSpPr>
          <p:nvPr/>
        </p:nvSpPr>
        <p:spPr bwMode="auto">
          <a:xfrm>
            <a:off x="1120080" y="5492880"/>
            <a:ext cx="0" cy="684000"/>
          </a:xfrm>
          <a:prstGeom prst="line">
            <a:avLst/>
          </a:prstGeom>
          <a:noFill/>
          <a:ln w="38100">
            <a:solidFill>
              <a:schemeClr val="tx1"/>
            </a:solidFill>
            <a:round/>
            <a:headEnd type="diamond"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7" name="Line 16"/>
          <p:cNvSpPr>
            <a:spLocks noChangeShapeType="1"/>
          </p:cNvSpPr>
          <p:nvPr/>
        </p:nvSpPr>
        <p:spPr bwMode="auto">
          <a:xfrm>
            <a:off x="1196280" y="5817896"/>
            <a:ext cx="11430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8" name="Line 17"/>
          <p:cNvSpPr>
            <a:spLocks noChangeShapeType="1"/>
          </p:cNvSpPr>
          <p:nvPr/>
        </p:nvSpPr>
        <p:spPr bwMode="auto">
          <a:xfrm>
            <a:off x="4396680" y="5817896"/>
            <a:ext cx="11430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29" name="Line 18"/>
          <p:cNvSpPr>
            <a:spLocks noChangeShapeType="1"/>
          </p:cNvSpPr>
          <p:nvPr/>
        </p:nvSpPr>
        <p:spPr bwMode="auto">
          <a:xfrm>
            <a:off x="2644080" y="5817896"/>
            <a:ext cx="15240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30" name="Line 19"/>
          <p:cNvSpPr>
            <a:spLocks noChangeShapeType="1"/>
          </p:cNvSpPr>
          <p:nvPr/>
        </p:nvSpPr>
        <p:spPr bwMode="auto">
          <a:xfrm>
            <a:off x="5844480" y="5817896"/>
            <a:ext cx="17526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32" name="Oval 21"/>
          <p:cNvSpPr>
            <a:spLocks noChangeArrowheads="1"/>
          </p:cNvSpPr>
          <p:nvPr/>
        </p:nvSpPr>
        <p:spPr bwMode="auto">
          <a:xfrm>
            <a:off x="1612336" y="5661336"/>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dirty="0">
                <a:solidFill>
                  <a:schemeClr val="bg1"/>
                </a:solidFill>
                <a:latin typeface="Calibri" pitchFamily="34" charset="0"/>
                <a:cs typeface="Calibri" pitchFamily="34" charset="0"/>
              </a:rPr>
              <a:t>?</a:t>
            </a:r>
            <a:endParaRPr lang="it-IT" sz="1800" b="0" dirty="0">
              <a:latin typeface="Calibri" pitchFamily="34" charset="0"/>
              <a:cs typeface="Calibri" pitchFamily="34" charset="0"/>
            </a:endParaRPr>
          </a:p>
        </p:txBody>
      </p:sp>
      <p:sp>
        <p:nvSpPr>
          <p:cNvPr id="33" name="Oval 22"/>
          <p:cNvSpPr>
            <a:spLocks noChangeArrowheads="1"/>
          </p:cNvSpPr>
          <p:nvPr/>
        </p:nvSpPr>
        <p:spPr bwMode="auto">
          <a:xfrm>
            <a:off x="3212536" y="5661336"/>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a:solidFill>
                  <a:schemeClr val="bg1"/>
                </a:solidFill>
                <a:latin typeface="Calibri" pitchFamily="34" charset="0"/>
                <a:cs typeface="Calibri" pitchFamily="34" charset="0"/>
              </a:rPr>
              <a:t>?</a:t>
            </a:r>
            <a:endParaRPr lang="it-IT" sz="1800" b="0">
              <a:latin typeface="Calibri" pitchFamily="34" charset="0"/>
              <a:cs typeface="Calibri" pitchFamily="34" charset="0"/>
            </a:endParaRPr>
          </a:p>
        </p:txBody>
      </p:sp>
      <p:sp>
        <p:nvSpPr>
          <p:cNvPr id="34" name="Oval 23"/>
          <p:cNvSpPr>
            <a:spLocks noChangeArrowheads="1"/>
          </p:cNvSpPr>
          <p:nvPr/>
        </p:nvSpPr>
        <p:spPr bwMode="auto">
          <a:xfrm>
            <a:off x="4812736" y="5661336"/>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a:solidFill>
                  <a:schemeClr val="bg1"/>
                </a:solidFill>
                <a:latin typeface="Calibri" pitchFamily="34" charset="0"/>
                <a:cs typeface="Calibri" pitchFamily="34" charset="0"/>
              </a:rPr>
              <a:t>?</a:t>
            </a:r>
            <a:endParaRPr lang="it-IT" sz="1800" b="0">
              <a:latin typeface="Calibri" pitchFamily="34" charset="0"/>
              <a:cs typeface="Calibri" pitchFamily="34" charset="0"/>
            </a:endParaRPr>
          </a:p>
        </p:txBody>
      </p:sp>
      <p:sp>
        <p:nvSpPr>
          <p:cNvPr id="35" name="Oval 24"/>
          <p:cNvSpPr>
            <a:spLocks noChangeArrowheads="1"/>
          </p:cNvSpPr>
          <p:nvPr/>
        </p:nvSpPr>
        <p:spPr bwMode="auto">
          <a:xfrm>
            <a:off x="6565336" y="5661336"/>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a:solidFill>
                  <a:schemeClr val="bg1"/>
                </a:solidFill>
                <a:latin typeface="Calibri" pitchFamily="34" charset="0"/>
                <a:cs typeface="Calibri" pitchFamily="34" charset="0"/>
              </a:rPr>
              <a:t>?</a:t>
            </a:r>
            <a:endParaRPr lang="it-IT" sz="1800" b="0">
              <a:latin typeface="Calibri" pitchFamily="34" charset="0"/>
              <a:cs typeface="Calibri" pitchFamily="34" charset="0"/>
            </a:endParaRPr>
          </a:p>
        </p:txBody>
      </p:sp>
      <p:sp>
        <p:nvSpPr>
          <p:cNvPr id="31" name="Oval 20"/>
          <p:cNvSpPr>
            <a:spLocks noChangeArrowheads="1"/>
          </p:cNvSpPr>
          <p:nvPr/>
        </p:nvSpPr>
        <p:spPr bwMode="auto">
          <a:xfrm>
            <a:off x="7429432" y="5013264"/>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dirty="0">
                <a:solidFill>
                  <a:schemeClr val="bg1"/>
                </a:solidFill>
                <a:latin typeface="Calibri" pitchFamily="34" charset="0"/>
                <a:cs typeface="Calibri" pitchFamily="34" charset="0"/>
              </a:rPr>
              <a:t>?</a:t>
            </a:r>
            <a:endParaRPr lang="it-IT" sz="1800" b="0" dirty="0">
              <a:latin typeface="Calibri" pitchFamily="34" charset="0"/>
              <a:cs typeface="Calibri" pitchFamily="34" charset="0"/>
            </a:endParaRPr>
          </a:p>
        </p:txBody>
      </p:sp>
      <p:sp>
        <p:nvSpPr>
          <p:cNvPr id="36" name="Rectangle 25"/>
          <p:cNvSpPr>
            <a:spLocks noChangeArrowheads="1"/>
          </p:cNvSpPr>
          <p:nvPr/>
        </p:nvSpPr>
        <p:spPr bwMode="auto">
          <a:xfrm>
            <a:off x="358080" y="4493944"/>
            <a:ext cx="685800" cy="432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2000">
                <a:latin typeface="Calibri" pitchFamily="34" charset="0"/>
                <a:cs typeface="Calibri" pitchFamily="34" charset="0"/>
              </a:rPr>
              <a:t>S.1</a:t>
            </a:r>
            <a:endParaRPr lang="it-IT" sz="2000" b="0">
              <a:latin typeface="Calibri" pitchFamily="34" charset="0"/>
              <a:cs typeface="Calibri" pitchFamily="34" charset="0"/>
            </a:endParaRPr>
          </a:p>
        </p:txBody>
      </p:sp>
      <p:sp>
        <p:nvSpPr>
          <p:cNvPr id="37" name="Rectangle 26"/>
          <p:cNvSpPr>
            <a:spLocks noChangeArrowheads="1"/>
          </p:cNvSpPr>
          <p:nvPr/>
        </p:nvSpPr>
        <p:spPr bwMode="auto">
          <a:xfrm>
            <a:off x="1653480" y="4493944"/>
            <a:ext cx="685800" cy="432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2000">
                <a:latin typeface="Calibri" pitchFamily="34" charset="0"/>
                <a:cs typeface="Calibri" pitchFamily="34" charset="0"/>
              </a:rPr>
              <a:t>S.2</a:t>
            </a:r>
            <a:endParaRPr lang="it-IT" sz="2000" b="0">
              <a:latin typeface="Calibri" pitchFamily="34" charset="0"/>
              <a:cs typeface="Calibri" pitchFamily="34" charset="0"/>
            </a:endParaRPr>
          </a:p>
        </p:txBody>
      </p:sp>
      <p:sp>
        <p:nvSpPr>
          <p:cNvPr id="38" name="Rectangle 27"/>
          <p:cNvSpPr>
            <a:spLocks noChangeArrowheads="1"/>
          </p:cNvSpPr>
          <p:nvPr/>
        </p:nvSpPr>
        <p:spPr bwMode="auto">
          <a:xfrm>
            <a:off x="2796480" y="4493944"/>
            <a:ext cx="685800" cy="432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2000">
                <a:latin typeface="Calibri" pitchFamily="34" charset="0"/>
                <a:cs typeface="Calibri" pitchFamily="34" charset="0"/>
              </a:rPr>
              <a:t>S.3</a:t>
            </a:r>
            <a:endParaRPr lang="it-IT" sz="2000" b="0">
              <a:latin typeface="Calibri" pitchFamily="34" charset="0"/>
              <a:cs typeface="Calibri" pitchFamily="34" charset="0"/>
            </a:endParaRPr>
          </a:p>
        </p:txBody>
      </p:sp>
      <p:sp>
        <p:nvSpPr>
          <p:cNvPr id="39" name="Rectangle 28"/>
          <p:cNvSpPr>
            <a:spLocks noChangeArrowheads="1"/>
          </p:cNvSpPr>
          <p:nvPr/>
        </p:nvSpPr>
        <p:spPr bwMode="auto">
          <a:xfrm>
            <a:off x="4625280" y="4493944"/>
            <a:ext cx="685800" cy="432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2000">
                <a:latin typeface="Calibri" pitchFamily="34" charset="0"/>
                <a:cs typeface="Calibri" pitchFamily="34" charset="0"/>
              </a:rPr>
              <a:t>S.4</a:t>
            </a:r>
            <a:endParaRPr lang="it-IT" sz="2000" b="0">
              <a:latin typeface="Calibri" pitchFamily="34" charset="0"/>
              <a:cs typeface="Calibri" pitchFamily="34" charset="0"/>
            </a:endParaRPr>
          </a:p>
        </p:txBody>
      </p:sp>
      <p:sp>
        <p:nvSpPr>
          <p:cNvPr id="40" name="Rectangle 29"/>
          <p:cNvSpPr>
            <a:spLocks noChangeArrowheads="1"/>
          </p:cNvSpPr>
          <p:nvPr/>
        </p:nvSpPr>
        <p:spPr bwMode="auto">
          <a:xfrm>
            <a:off x="6758880" y="4493944"/>
            <a:ext cx="685800" cy="432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2000">
                <a:latin typeface="Calibri" pitchFamily="34" charset="0"/>
                <a:cs typeface="Calibri" pitchFamily="34" charset="0"/>
              </a:rPr>
              <a:t>S.5</a:t>
            </a:r>
            <a:endParaRPr lang="it-IT" sz="2000" b="0">
              <a:latin typeface="Calibri" pitchFamily="34" charset="0"/>
              <a:cs typeface="Calibri" pitchFamily="34" charset="0"/>
            </a:endParaRPr>
          </a:p>
        </p:txBody>
      </p:sp>
      <p:sp>
        <p:nvSpPr>
          <p:cNvPr id="41" name="Rectangle 30"/>
          <p:cNvSpPr>
            <a:spLocks noChangeArrowheads="1"/>
          </p:cNvSpPr>
          <p:nvPr/>
        </p:nvSpPr>
        <p:spPr bwMode="auto">
          <a:xfrm>
            <a:off x="7749480" y="4493944"/>
            <a:ext cx="685800" cy="432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2000">
                <a:latin typeface="Calibri" pitchFamily="34" charset="0"/>
                <a:cs typeface="Calibri" pitchFamily="34" charset="0"/>
              </a:rPr>
              <a:t>S.6</a:t>
            </a:r>
            <a:endParaRPr lang="it-IT" sz="2000" b="0">
              <a:latin typeface="Calibri" pitchFamily="34" charset="0"/>
              <a:cs typeface="Calibri" pitchFamily="34" charset="0"/>
            </a:endParaRPr>
          </a:p>
        </p:txBody>
      </p:sp>
      <p:sp>
        <p:nvSpPr>
          <p:cNvPr id="42" name="Line 31"/>
          <p:cNvSpPr>
            <a:spLocks noChangeShapeType="1"/>
          </p:cNvSpPr>
          <p:nvPr/>
        </p:nvSpPr>
        <p:spPr bwMode="auto">
          <a:xfrm flipV="1">
            <a:off x="510480" y="4959480"/>
            <a:ext cx="0" cy="533400"/>
          </a:xfrm>
          <a:prstGeom prst="line">
            <a:avLst/>
          </a:prstGeom>
          <a:noFill/>
          <a:ln w="38100">
            <a:solidFill>
              <a:schemeClr val="tx1"/>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3" name="Line 32"/>
          <p:cNvSpPr>
            <a:spLocks noChangeShapeType="1"/>
          </p:cNvSpPr>
          <p:nvPr/>
        </p:nvSpPr>
        <p:spPr bwMode="auto">
          <a:xfrm flipV="1">
            <a:off x="2186880" y="4959480"/>
            <a:ext cx="0" cy="533400"/>
          </a:xfrm>
          <a:prstGeom prst="line">
            <a:avLst/>
          </a:prstGeom>
          <a:noFill/>
          <a:ln w="38100">
            <a:solidFill>
              <a:schemeClr val="tx1"/>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4" name="Line 33"/>
          <p:cNvSpPr>
            <a:spLocks noChangeShapeType="1"/>
          </p:cNvSpPr>
          <p:nvPr/>
        </p:nvSpPr>
        <p:spPr bwMode="auto">
          <a:xfrm flipV="1">
            <a:off x="2948880" y="4959480"/>
            <a:ext cx="0" cy="533400"/>
          </a:xfrm>
          <a:prstGeom prst="line">
            <a:avLst/>
          </a:prstGeom>
          <a:noFill/>
          <a:ln w="38100">
            <a:solidFill>
              <a:schemeClr val="tx1"/>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5" name="Line 34"/>
          <p:cNvSpPr>
            <a:spLocks noChangeShapeType="1"/>
          </p:cNvSpPr>
          <p:nvPr/>
        </p:nvSpPr>
        <p:spPr bwMode="auto">
          <a:xfrm flipV="1">
            <a:off x="4930080" y="4959480"/>
            <a:ext cx="0" cy="533400"/>
          </a:xfrm>
          <a:prstGeom prst="line">
            <a:avLst/>
          </a:prstGeom>
          <a:noFill/>
          <a:ln w="38100">
            <a:solidFill>
              <a:schemeClr val="tx1"/>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6" name="Line 35"/>
          <p:cNvSpPr>
            <a:spLocks noChangeShapeType="1"/>
          </p:cNvSpPr>
          <p:nvPr/>
        </p:nvSpPr>
        <p:spPr bwMode="auto">
          <a:xfrm flipV="1">
            <a:off x="7216080" y="4959480"/>
            <a:ext cx="0" cy="533400"/>
          </a:xfrm>
          <a:prstGeom prst="line">
            <a:avLst/>
          </a:prstGeom>
          <a:noFill/>
          <a:ln w="38100">
            <a:solidFill>
              <a:schemeClr val="tx1"/>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7" name="Line 36"/>
          <p:cNvSpPr>
            <a:spLocks noChangeShapeType="1"/>
          </p:cNvSpPr>
          <p:nvPr/>
        </p:nvSpPr>
        <p:spPr bwMode="auto">
          <a:xfrm flipV="1">
            <a:off x="7978080" y="4959480"/>
            <a:ext cx="0" cy="533400"/>
          </a:xfrm>
          <a:prstGeom prst="line">
            <a:avLst/>
          </a:prstGeom>
          <a:noFill/>
          <a:ln w="38100">
            <a:solidFill>
              <a:schemeClr val="tx1"/>
            </a:solidFill>
            <a:round/>
            <a:headEnd type="oval"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8" name="Line 37"/>
          <p:cNvSpPr>
            <a:spLocks noChangeShapeType="1"/>
          </p:cNvSpPr>
          <p:nvPr/>
        </p:nvSpPr>
        <p:spPr bwMode="auto">
          <a:xfrm>
            <a:off x="586680" y="5188080"/>
            <a:ext cx="14478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49" name="Line 38"/>
          <p:cNvSpPr>
            <a:spLocks noChangeShapeType="1"/>
          </p:cNvSpPr>
          <p:nvPr/>
        </p:nvSpPr>
        <p:spPr bwMode="auto">
          <a:xfrm>
            <a:off x="3025080" y="5188080"/>
            <a:ext cx="17526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50" name="Line 39"/>
          <p:cNvSpPr>
            <a:spLocks noChangeShapeType="1"/>
          </p:cNvSpPr>
          <p:nvPr/>
        </p:nvSpPr>
        <p:spPr bwMode="auto">
          <a:xfrm>
            <a:off x="5082480" y="5188080"/>
            <a:ext cx="19050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51" name="Line 40"/>
          <p:cNvSpPr>
            <a:spLocks noChangeShapeType="1"/>
          </p:cNvSpPr>
          <p:nvPr/>
        </p:nvSpPr>
        <p:spPr bwMode="auto">
          <a:xfrm>
            <a:off x="2263080" y="5188080"/>
            <a:ext cx="609600"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latin typeface="Calibri" pitchFamily="34" charset="0"/>
              <a:cs typeface="Calibri" pitchFamily="34" charset="0"/>
            </a:endParaRPr>
          </a:p>
        </p:txBody>
      </p:sp>
      <p:sp>
        <p:nvSpPr>
          <p:cNvPr id="53" name="Oval 42"/>
          <p:cNvSpPr>
            <a:spLocks noChangeArrowheads="1"/>
          </p:cNvSpPr>
          <p:nvPr/>
        </p:nvSpPr>
        <p:spPr bwMode="auto">
          <a:xfrm>
            <a:off x="1120080" y="5013264"/>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dirty="0">
                <a:solidFill>
                  <a:schemeClr val="bg1"/>
                </a:solidFill>
                <a:latin typeface="Calibri" pitchFamily="34" charset="0"/>
                <a:cs typeface="Calibri" pitchFamily="34" charset="0"/>
              </a:rPr>
              <a:t>?</a:t>
            </a:r>
            <a:endParaRPr lang="it-IT" sz="1800" b="0" dirty="0">
              <a:latin typeface="Calibri" pitchFamily="34" charset="0"/>
              <a:cs typeface="Calibri" pitchFamily="34" charset="0"/>
            </a:endParaRPr>
          </a:p>
        </p:txBody>
      </p:sp>
      <p:sp>
        <p:nvSpPr>
          <p:cNvPr id="54" name="Oval 43"/>
          <p:cNvSpPr>
            <a:spLocks noChangeArrowheads="1"/>
          </p:cNvSpPr>
          <p:nvPr/>
        </p:nvSpPr>
        <p:spPr bwMode="auto">
          <a:xfrm>
            <a:off x="3757024" y="5013264"/>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a:solidFill>
                  <a:schemeClr val="bg1"/>
                </a:solidFill>
                <a:latin typeface="Calibri" pitchFamily="34" charset="0"/>
                <a:cs typeface="Calibri" pitchFamily="34" charset="0"/>
              </a:rPr>
              <a:t>?</a:t>
            </a:r>
            <a:endParaRPr lang="it-IT" sz="1800" b="0">
              <a:latin typeface="Calibri" pitchFamily="34" charset="0"/>
              <a:cs typeface="Calibri" pitchFamily="34" charset="0"/>
            </a:endParaRPr>
          </a:p>
        </p:txBody>
      </p:sp>
      <p:sp>
        <p:nvSpPr>
          <p:cNvPr id="55" name="Oval 44"/>
          <p:cNvSpPr>
            <a:spLocks noChangeArrowheads="1"/>
          </p:cNvSpPr>
          <p:nvPr/>
        </p:nvSpPr>
        <p:spPr bwMode="auto">
          <a:xfrm>
            <a:off x="5989272" y="5013264"/>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a:solidFill>
                  <a:schemeClr val="bg1"/>
                </a:solidFill>
                <a:latin typeface="Calibri" pitchFamily="34" charset="0"/>
                <a:cs typeface="Calibri" pitchFamily="34" charset="0"/>
              </a:rPr>
              <a:t>?</a:t>
            </a:r>
            <a:endParaRPr lang="it-IT" sz="1800" b="0">
              <a:latin typeface="Calibri" pitchFamily="34" charset="0"/>
              <a:cs typeface="Calibri" pitchFamily="34" charset="0"/>
            </a:endParaRPr>
          </a:p>
        </p:txBody>
      </p:sp>
      <p:sp>
        <p:nvSpPr>
          <p:cNvPr id="56" name="Oval 45"/>
          <p:cNvSpPr>
            <a:spLocks noChangeArrowheads="1"/>
          </p:cNvSpPr>
          <p:nvPr/>
        </p:nvSpPr>
        <p:spPr bwMode="auto">
          <a:xfrm>
            <a:off x="2460880" y="5013264"/>
            <a:ext cx="288000" cy="288000"/>
          </a:xfrm>
          <a:prstGeom prst="ellipse">
            <a:avLst/>
          </a:prstGeom>
          <a:solidFill>
            <a:srgbClr val="9A0000"/>
          </a:solidFill>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ctr" eaLnBrk="0" hangingPunct="0"/>
            <a:r>
              <a:rPr lang="it-IT" sz="1800">
                <a:solidFill>
                  <a:schemeClr val="bg1"/>
                </a:solidFill>
                <a:latin typeface="Calibri" pitchFamily="34" charset="0"/>
                <a:cs typeface="Calibri" pitchFamily="34" charset="0"/>
              </a:rPr>
              <a:t>?</a:t>
            </a:r>
            <a:endParaRPr lang="it-IT" sz="1800" b="0">
              <a:latin typeface="Calibri" pitchFamily="34" charset="0"/>
              <a:cs typeface="Calibri" pitchFamily="34" charset="0"/>
            </a:endParaRPr>
          </a:p>
        </p:txBody>
      </p:sp>
      <p:sp>
        <p:nvSpPr>
          <p:cNvPr id="2" name="Rettangolo 1"/>
          <p:cNvSpPr/>
          <p:nvPr/>
        </p:nvSpPr>
        <p:spPr>
          <a:xfrm>
            <a:off x="6156176" y="2708920"/>
            <a:ext cx="2687184" cy="830997"/>
          </a:xfrm>
          <a:prstGeom prst="rect">
            <a:avLst/>
          </a:prstGeom>
        </p:spPr>
        <p:txBody>
          <a:bodyPr wrap="square">
            <a:spAutoFit/>
          </a:bodyPr>
          <a:lstStyle/>
          <a:p>
            <a:r>
              <a:rPr lang="it-IT" sz="1600" dirty="0">
                <a:latin typeface="Calibri" pitchFamily="34" charset="0"/>
                <a:cs typeface="Calibri" pitchFamily="34" charset="0"/>
              </a:rPr>
              <a:t>rappresentazione </a:t>
            </a:r>
            <a:r>
              <a:rPr lang="it-IT" sz="1600" dirty="0" smtClean="0">
                <a:latin typeface="Calibri" pitchFamily="34" charset="0"/>
                <a:cs typeface="Calibri" pitchFamily="34" charset="0"/>
              </a:rPr>
              <a:t>ipotetica di </a:t>
            </a:r>
          </a:p>
          <a:p>
            <a:r>
              <a:rPr lang="it-IT" sz="1600" dirty="0" smtClean="0">
                <a:latin typeface="Calibri" pitchFamily="34" charset="0"/>
                <a:cs typeface="Calibri" pitchFamily="34" charset="0"/>
              </a:rPr>
              <a:t>5 </a:t>
            </a:r>
            <a:r>
              <a:rPr lang="it-IT" sz="1600" dirty="0" err="1">
                <a:latin typeface="Calibri" pitchFamily="34" charset="0"/>
                <a:cs typeface="Calibri" pitchFamily="34" charset="0"/>
              </a:rPr>
              <a:t>items</a:t>
            </a:r>
            <a:r>
              <a:rPr lang="it-IT" sz="1600" dirty="0">
                <a:latin typeface="Calibri" pitchFamily="34" charset="0"/>
                <a:cs typeface="Calibri" pitchFamily="34" charset="0"/>
              </a:rPr>
              <a:t> e 6 soggetti </a:t>
            </a:r>
            <a:r>
              <a:rPr lang="it-IT" sz="1600" dirty="0" smtClean="0">
                <a:latin typeface="Calibri" pitchFamily="34" charset="0"/>
                <a:cs typeface="Calibri" pitchFamily="34" charset="0"/>
              </a:rPr>
              <a:t>scalabili</a:t>
            </a:r>
          </a:p>
          <a:p>
            <a:r>
              <a:rPr lang="it-IT" sz="1600" dirty="0" smtClean="0">
                <a:latin typeface="Calibri" pitchFamily="34" charset="0"/>
                <a:cs typeface="Calibri" pitchFamily="34" charset="0"/>
              </a:rPr>
              <a:t>secondo </a:t>
            </a:r>
            <a:r>
              <a:rPr lang="it-IT" sz="1600" dirty="0">
                <a:latin typeface="Calibri" pitchFamily="34" charset="0"/>
                <a:cs typeface="Calibri" pitchFamily="34" charset="0"/>
              </a:rPr>
              <a:t>il criterio </a:t>
            </a:r>
            <a:r>
              <a:rPr lang="it-IT" sz="1600" dirty="0" err="1">
                <a:latin typeface="Calibri" pitchFamily="34" charset="0"/>
                <a:cs typeface="Calibri" pitchFamily="34" charset="0"/>
              </a:rPr>
              <a:t>Guttman</a:t>
            </a:r>
            <a:endParaRPr lang="it-IT" sz="1600" dirty="0">
              <a:latin typeface="Calibri" pitchFamily="34" charset="0"/>
              <a:cs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ttangolo 2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1" name="Segnaposto numero diapositiva 9"/>
          <p:cNvSpPr>
            <a:spLocks noGrp="1"/>
          </p:cNvSpPr>
          <p:nvPr>
            <p:ph type="sldNum" sz="quarter" idx="12"/>
          </p:nvPr>
        </p:nvSpPr>
        <p:spPr>
          <a:xfrm>
            <a:off x="80962" y="1000125"/>
            <a:ext cx="7227341" cy="400050"/>
          </a:xfrm>
        </p:spPr>
        <p:txBody>
          <a:bodyPr/>
          <a:lstStyle/>
          <a:p>
            <a:pPr algn="l" fontAlgn="auto">
              <a:spcBef>
                <a:spcPts val="0"/>
              </a:spcBef>
              <a:spcAft>
                <a:spcPts val="0"/>
              </a:spcAft>
              <a:defRPr/>
            </a:pPr>
            <a:fld id="{44F9FFE2-FC98-4330-A0A2-17000D21DF9F}"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19</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Esempio: scala di distanza sociale</a:t>
            </a:r>
            <a:endParaRPr lang="it-IT" sz="2000" b="1" kern="0" dirty="0">
              <a:solidFill>
                <a:sysClr val="window" lastClr="FFFFFF"/>
              </a:solidFill>
              <a:latin typeface="Calibri" pitchFamily="34" charset="0"/>
              <a:cs typeface="Calibri" pitchFamily="34" charset="0"/>
            </a:endParaRPr>
          </a:p>
        </p:txBody>
      </p:sp>
      <p:sp>
        <p:nvSpPr>
          <p:cNvPr id="3" name="Rettangolo 2"/>
          <p:cNvSpPr/>
          <p:nvPr/>
        </p:nvSpPr>
        <p:spPr>
          <a:xfrm>
            <a:off x="755576" y="1800664"/>
            <a:ext cx="8035206" cy="1268296"/>
          </a:xfrm>
          <a:prstGeom prst="rect">
            <a:avLst/>
          </a:prstGeom>
        </p:spPr>
        <p:txBody>
          <a:bodyPr wrap="square">
            <a:spAutoFit/>
          </a:bodyPr>
          <a:lstStyle/>
          <a:p>
            <a:pPr>
              <a:lnSpc>
                <a:spcPct val="114000"/>
              </a:lnSpc>
            </a:pPr>
            <a:r>
              <a:rPr lang="it-IT" sz="1700" b="0" i="1" dirty="0" smtClean="0">
                <a:latin typeface="Calibri" pitchFamily="34" charset="0"/>
                <a:cs typeface="Calibri" pitchFamily="34" charset="0"/>
              </a:rPr>
              <a:t>1) Sarebbe </a:t>
            </a:r>
            <a:r>
              <a:rPr lang="it-IT" sz="1700" b="0" i="1" dirty="0">
                <a:latin typeface="Calibri" pitchFamily="34" charset="0"/>
                <a:cs typeface="Calibri" pitchFamily="34" charset="0"/>
              </a:rPr>
              <a:t>disposto ad accettare </a:t>
            </a:r>
            <a:r>
              <a:rPr lang="it-IT" sz="1700" b="0" i="1" dirty="0" smtClean="0">
                <a:latin typeface="Calibri" pitchFamily="34" charset="0"/>
                <a:cs typeface="Calibri" pitchFamily="34" charset="0"/>
              </a:rPr>
              <a:t>un/una Africano/a come visitatore </a:t>
            </a:r>
            <a:r>
              <a:rPr lang="it-IT" sz="1700" b="0" i="1" dirty="0">
                <a:latin typeface="Calibri" pitchFamily="34" charset="0"/>
                <a:cs typeface="Calibri" pitchFamily="34" charset="0"/>
              </a:rPr>
              <a:t>nel suo paese?</a:t>
            </a:r>
          </a:p>
          <a:p>
            <a:pPr>
              <a:lnSpc>
                <a:spcPct val="114000"/>
              </a:lnSpc>
            </a:pPr>
            <a:r>
              <a:rPr lang="it-IT" sz="1700" b="0" i="1" dirty="0" smtClean="0">
                <a:latin typeface="Calibri" pitchFamily="34" charset="0"/>
                <a:cs typeface="Calibri" pitchFamily="34" charset="0"/>
              </a:rPr>
              <a:t>2) Sarebbe </a:t>
            </a:r>
            <a:r>
              <a:rPr lang="it-IT" sz="1700" b="0" i="1" dirty="0">
                <a:latin typeface="Calibri" pitchFamily="34" charset="0"/>
                <a:cs typeface="Calibri" pitchFamily="34" charset="0"/>
              </a:rPr>
              <a:t>disposto ad accettare </a:t>
            </a:r>
            <a:r>
              <a:rPr lang="it-IT" sz="1700" b="0" i="1" dirty="0" smtClean="0">
                <a:latin typeface="Calibri" pitchFamily="34" charset="0"/>
                <a:cs typeface="Calibri" pitchFamily="34" charset="0"/>
              </a:rPr>
              <a:t>un/una Africano</a:t>
            </a:r>
            <a:r>
              <a:rPr lang="it-IT" sz="1700" b="0" i="1" dirty="0">
                <a:latin typeface="Calibri" pitchFamily="34" charset="0"/>
                <a:cs typeface="Calibri" pitchFamily="34" charset="0"/>
              </a:rPr>
              <a:t>/a</a:t>
            </a:r>
            <a:r>
              <a:rPr lang="it-IT" sz="1700" b="0" i="1" dirty="0" smtClean="0">
                <a:latin typeface="Calibri" pitchFamily="34" charset="0"/>
                <a:cs typeface="Calibri" pitchFamily="34" charset="0"/>
              </a:rPr>
              <a:t> </a:t>
            </a:r>
            <a:r>
              <a:rPr lang="it-IT" sz="1700" b="0" i="1" dirty="0">
                <a:latin typeface="Calibri" pitchFamily="34" charset="0"/>
                <a:cs typeface="Calibri" pitchFamily="34" charset="0"/>
              </a:rPr>
              <a:t>come vicino </a:t>
            </a:r>
            <a:r>
              <a:rPr lang="it-IT" sz="1700" b="0" i="1" dirty="0" smtClean="0">
                <a:latin typeface="Calibri" pitchFamily="34" charset="0"/>
                <a:cs typeface="Calibri" pitchFamily="34" charset="0"/>
              </a:rPr>
              <a:t>di casa</a:t>
            </a:r>
            <a:r>
              <a:rPr lang="it-IT" sz="1700" b="0" i="1" dirty="0">
                <a:latin typeface="Calibri" pitchFamily="34" charset="0"/>
                <a:cs typeface="Calibri" pitchFamily="34" charset="0"/>
              </a:rPr>
              <a:t>?</a:t>
            </a:r>
          </a:p>
          <a:p>
            <a:pPr>
              <a:lnSpc>
                <a:spcPct val="114000"/>
              </a:lnSpc>
            </a:pPr>
            <a:r>
              <a:rPr lang="it-IT" sz="1700" b="0" i="1" dirty="0" smtClean="0">
                <a:latin typeface="Calibri" pitchFamily="34" charset="0"/>
                <a:cs typeface="Calibri" pitchFamily="34" charset="0"/>
              </a:rPr>
              <a:t>3) Sarebbe </a:t>
            </a:r>
            <a:r>
              <a:rPr lang="it-IT" sz="1700" b="0" i="1" dirty="0">
                <a:latin typeface="Calibri" pitchFamily="34" charset="0"/>
                <a:cs typeface="Calibri" pitchFamily="34" charset="0"/>
              </a:rPr>
              <a:t>disposto ad accettare </a:t>
            </a:r>
            <a:r>
              <a:rPr lang="it-IT" sz="1700" b="0" i="1" dirty="0" smtClean="0">
                <a:latin typeface="Calibri" pitchFamily="34" charset="0"/>
                <a:cs typeface="Calibri" pitchFamily="34" charset="0"/>
              </a:rPr>
              <a:t>un/una Africano</a:t>
            </a:r>
            <a:r>
              <a:rPr lang="it-IT" sz="1700" b="0" i="1" dirty="0">
                <a:latin typeface="Calibri" pitchFamily="34" charset="0"/>
                <a:cs typeface="Calibri" pitchFamily="34" charset="0"/>
              </a:rPr>
              <a:t>/a</a:t>
            </a:r>
            <a:r>
              <a:rPr lang="it-IT" sz="1700" b="0" i="1" dirty="0" smtClean="0">
                <a:latin typeface="Calibri" pitchFamily="34" charset="0"/>
                <a:cs typeface="Calibri" pitchFamily="34" charset="0"/>
              </a:rPr>
              <a:t> </a:t>
            </a:r>
            <a:r>
              <a:rPr lang="it-IT" sz="1700" b="0" i="1" dirty="0">
                <a:latin typeface="Calibri" pitchFamily="34" charset="0"/>
                <a:cs typeface="Calibri" pitchFamily="34" charset="0"/>
              </a:rPr>
              <a:t>come </a:t>
            </a:r>
            <a:r>
              <a:rPr lang="it-IT" sz="1700" b="0" i="1" dirty="0" smtClean="0">
                <a:latin typeface="Calibri" pitchFamily="34" charset="0"/>
                <a:cs typeface="Calibri" pitchFamily="34" charset="0"/>
              </a:rPr>
              <a:t>amico personale</a:t>
            </a:r>
            <a:r>
              <a:rPr lang="it-IT" sz="1700" b="0" i="1" dirty="0">
                <a:latin typeface="Calibri" pitchFamily="34" charset="0"/>
                <a:cs typeface="Calibri" pitchFamily="34" charset="0"/>
              </a:rPr>
              <a:t>?</a:t>
            </a:r>
          </a:p>
          <a:p>
            <a:pPr>
              <a:lnSpc>
                <a:spcPct val="114000"/>
              </a:lnSpc>
            </a:pPr>
            <a:r>
              <a:rPr lang="it-IT" sz="1700" b="0" i="1" dirty="0" smtClean="0">
                <a:latin typeface="Calibri" pitchFamily="34" charset="0"/>
                <a:cs typeface="Calibri" pitchFamily="34" charset="0"/>
              </a:rPr>
              <a:t>4) Sarebbe </a:t>
            </a:r>
            <a:r>
              <a:rPr lang="it-IT" sz="1700" b="0" i="1" dirty="0">
                <a:latin typeface="Calibri" pitchFamily="34" charset="0"/>
                <a:cs typeface="Calibri" pitchFamily="34" charset="0"/>
              </a:rPr>
              <a:t>disposto </a:t>
            </a:r>
            <a:r>
              <a:rPr lang="it-IT" sz="1700" b="0" i="1" dirty="0" smtClean="0">
                <a:latin typeface="Calibri" pitchFamily="34" charset="0"/>
                <a:cs typeface="Calibri" pitchFamily="34" charset="0"/>
              </a:rPr>
              <a:t>ad accettare un/una Africano/a come partner?</a:t>
            </a:r>
            <a:endParaRPr lang="it-IT" sz="1700" b="0" i="1" dirty="0">
              <a:latin typeface="Calibri" pitchFamily="34" charset="0"/>
              <a:cs typeface="Calibri" pitchFamily="34" charset="0"/>
            </a:endParaRPr>
          </a:p>
        </p:txBody>
      </p:sp>
      <p:graphicFrame>
        <p:nvGraphicFramePr>
          <p:cNvPr id="4" name="Tabella 3"/>
          <p:cNvGraphicFramePr>
            <a:graphicFrameLocks noGrp="1"/>
          </p:cNvGraphicFramePr>
          <p:nvPr>
            <p:extLst>
              <p:ext uri="{D42A27DB-BD31-4B8C-83A1-F6EECF244321}">
                <p14:modId xmlns:p14="http://schemas.microsoft.com/office/powerpoint/2010/main" val="1110055445"/>
              </p:ext>
            </p:extLst>
          </p:nvPr>
        </p:nvGraphicFramePr>
        <p:xfrm>
          <a:off x="2724472" y="3587968"/>
          <a:ext cx="6096000" cy="2433320"/>
        </p:xfrm>
        <a:graphic>
          <a:graphicData uri="http://schemas.openxmlformats.org/drawingml/2006/table">
            <a:tbl>
              <a:tblPr firstRow="1" bandRow="1">
                <a:tableStyleId>{7E9639D4-E3E2-4D34-9284-5A2195B3D0D7}</a:tableStyleId>
              </a:tblPr>
              <a:tblGrid>
                <a:gridCol w="1219200"/>
                <a:gridCol w="1219200"/>
                <a:gridCol w="1219200"/>
                <a:gridCol w="1219200"/>
                <a:gridCol w="1219200"/>
              </a:tblGrid>
              <a:tr h="370840">
                <a:tc>
                  <a:txBody>
                    <a:bodyPr/>
                    <a:lstStyle/>
                    <a:p>
                      <a:r>
                        <a:rPr lang="it-IT" sz="1600" b="1" dirty="0" smtClean="0">
                          <a:latin typeface="Calibri" pitchFamily="34" charset="0"/>
                          <a:cs typeface="Calibri" pitchFamily="34" charset="0"/>
                        </a:rPr>
                        <a:t>Come visitatore</a:t>
                      </a:r>
                      <a:endParaRPr lang="it-IT" sz="1600" b="1" dirty="0">
                        <a:latin typeface="Calibri" pitchFamily="34" charset="0"/>
                        <a:cs typeface="Calibri" pitchFamily="34" charset="0"/>
                      </a:endParaRPr>
                    </a:p>
                  </a:txBody>
                  <a:tcPr/>
                </a:tc>
                <a:tc>
                  <a:txBody>
                    <a:bodyPr/>
                    <a:lstStyle/>
                    <a:p>
                      <a:r>
                        <a:rPr lang="it-IT" sz="1600" b="1" dirty="0" smtClean="0">
                          <a:latin typeface="Calibri" pitchFamily="34" charset="0"/>
                          <a:cs typeface="Calibri" pitchFamily="34" charset="0"/>
                        </a:rPr>
                        <a:t>Come</a:t>
                      </a:r>
                    </a:p>
                    <a:p>
                      <a:r>
                        <a:rPr lang="it-IT" sz="1600" b="1" dirty="0" smtClean="0">
                          <a:latin typeface="Calibri" pitchFamily="34" charset="0"/>
                          <a:cs typeface="Calibri" pitchFamily="34" charset="0"/>
                        </a:rPr>
                        <a:t>vicino</a:t>
                      </a:r>
                      <a:endParaRPr lang="it-IT" sz="1600" b="1" dirty="0">
                        <a:latin typeface="Calibri" pitchFamily="34" charset="0"/>
                        <a:cs typeface="Calibri" pitchFamily="34" charset="0"/>
                      </a:endParaRPr>
                    </a:p>
                  </a:txBody>
                  <a:tcPr/>
                </a:tc>
                <a:tc>
                  <a:txBody>
                    <a:bodyPr/>
                    <a:lstStyle/>
                    <a:p>
                      <a:r>
                        <a:rPr lang="it-IT" sz="1600" b="1" dirty="0" smtClean="0">
                          <a:latin typeface="Calibri" pitchFamily="34" charset="0"/>
                          <a:cs typeface="Calibri" pitchFamily="34" charset="0"/>
                        </a:rPr>
                        <a:t>Come amico</a:t>
                      </a:r>
                      <a:endParaRPr lang="it-IT" sz="1600" b="1" dirty="0">
                        <a:latin typeface="Calibri" pitchFamily="34" charset="0"/>
                        <a:cs typeface="Calibri" pitchFamily="34" charset="0"/>
                      </a:endParaRPr>
                    </a:p>
                  </a:txBody>
                  <a:tcPr/>
                </a:tc>
                <a:tc>
                  <a:txBody>
                    <a:bodyPr/>
                    <a:lstStyle/>
                    <a:p>
                      <a:r>
                        <a:rPr lang="it-IT" sz="1600" b="1" dirty="0" smtClean="0">
                          <a:latin typeface="Calibri" pitchFamily="34" charset="0"/>
                          <a:cs typeface="Calibri" pitchFamily="34" charset="0"/>
                        </a:rPr>
                        <a:t>Come partner</a:t>
                      </a:r>
                      <a:endParaRPr lang="it-IT" sz="1600" b="1" dirty="0">
                        <a:latin typeface="Calibri" pitchFamily="34" charset="0"/>
                        <a:cs typeface="Calibri" pitchFamily="34" charset="0"/>
                      </a:endParaRPr>
                    </a:p>
                  </a:txBody>
                  <a:tcPr/>
                </a:tc>
                <a:tc>
                  <a:txBody>
                    <a:bodyPr/>
                    <a:lstStyle/>
                    <a:p>
                      <a:pPr algn="ctr"/>
                      <a:r>
                        <a:rPr lang="it-IT" sz="1600" b="1" dirty="0" smtClean="0">
                          <a:latin typeface="Calibri" pitchFamily="34" charset="0"/>
                          <a:cs typeface="Calibri" pitchFamily="34" charset="0"/>
                        </a:rPr>
                        <a:t>score</a:t>
                      </a:r>
                      <a:endParaRPr lang="it-IT" sz="1600" b="1" dirty="0">
                        <a:latin typeface="Calibri" pitchFamily="34" charset="0"/>
                        <a:cs typeface="Calibri" pitchFamily="34" charset="0"/>
                      </a:endParaRPr>
                    </a:p>
                  </a:txBody>
                  <a:tcPr anchor="ctr"/>
                </a:tc>
              </a:tr>
              <a:tr h="370840">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4</a:t>
                      </a:r>
                      <a:endParaRPr lang="it-IT" sz="1600" b="1" dirty="0">
                        <a:latin typeface="Calibri" pitchFamily="34" charset="0"/>
                        <a:cs typeface="Calibri" pitchFamily="34" charset="0"/>
                      </a:endParaRPr>
                    </a:p>
                  </a:txBody>
                  <a:tcPr anchor="ctr"/>
                </a:tc>
              </a:tr>
              <a:tr h="370840">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3</a:t>
                      </a:r>
                      <a:endParaRPr lang="it-IT" sz="1600" b="1" dirty="0">
                        <a:latin typeface="Calibri" pitchFamily="34" charset="0"/>
                        <a:cs typeface="Calibri" pitchFamily="34" charset="0"/>
                      </a:endParaRPr>
                    </a:p>
                  </a:txBody>
                  <a:tcPr anchor="ctr"/>
                </a:tc>
              </a:tr>
              <a:tr h="370840">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2</a:t>
                      </a:r>
                      <a:endParaRPr lang="it-IT" sz="1600" b="1" dirty="0">
                        <a:latin typeface="Calibri" pitchFamily="34" charset="0"/>
                        <a:cs typeface="Calibri" pitchFamily="34" charset="0"/>
                      </a:endParaRPr>
                    </a:p>
                  </a:txBody>
                  <a:tcPr anchor="ctr"/>
                </a:tc>
              </a:tr>
              <a:tr h="370840">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1</a:t>
                      </a:r>
                      <a:endParaRPr lang="it-IT" sz="1600" b="1" dirty="0">
                        <a:latin typeface="Calibri" pitchFamily="34" charset="0"/>
                        <a:cs typeface="Calibri" pitchFamily="34" charset="0"/>
                      </a:endParaRPr>
                    </a:p>
                  </a:txBody>
                  <a:tcPr anchor="ctr"/>
                </a:tc>
              </a:tr>
              <a:tr h="370840">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a:t>
                      </a:r>
                      <a:endParaRPr lang="it-IT" sz="1600" b="1" dirty="0">
                        <a:latin typeface="Calibri" pitchFamily="34" charset="0"/>
                        <a:cs typeface="Calibri" pitchFamily="34" charset="0"/>
                      </a:endParaRPr>
                    </a:p>
                  </a:txBody>
                  <a:tcPr anchor="ctr"/>
                </a:tc>
                <a:tc>
                  <a:txBody>
                    <a:bodyPr/>
                    <a:lstStyle/>
                    <a:p>
                      <a:pPr algn="ctr"/>
                      <a:r>
                        <a:rPr lang="it-IT" sz="1600" b="1" dirty="0" smtClean="0">
                          <a:latin typeface="Calibri" pitchFamily="34" charset="0"/>
                          <a:cs typeface="Calibri" pitchFamily="34" charset="0"/>
                        </a:rPr>
                        <a:t>0</a:t>
                      </a:r>
                      <a:endParaRPr lang="it-IT" sz="1600" b="1" dirty="0">
                        <a:latin typeface="Calibri" pitchFamily="34" charset="0"/>
                        <a:cs typeface="Calibri" pitchFamily="34" charset="0"/>
                      </a:endParaRPr>
                    </a:p>
                  </a:txBody>
                  <a:tcPr anchor="ctr"/>
                </a:tc>
              </a:tr>
            </a:tbl>
          </a:graphicData>
        </a:graphic>
      </p:graphicFrame>
      <p:pic>
        <p:nvPicPr>
          <p:cNvPr id="3074" name="Picture 2" descr="C:\Users\desassossego\AppData\Local\Microsoft\Windows\Temporary Internet Files\Content.IE5\9712CE9I\MP90043945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5103" y="3612977"/>
            <a:ext cx="1660633" cy="248031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ttangolo 5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53" name="Segnaposto numero diapositiva 9"/>
          <p:cNvSpPr>
            <a:spLocks noGrp="1"/>
          </p:cNvSpPr>
          <p:nvPr>
            <p:ph type="sldNum" sz="quarter" idx="12"/>
          </p:nvPr>
        </p:nvSpPr>
        <p:spPr>
          <a:xfrm>
            <a:off x="80962" y="1000125"/>
            <a:ext cx="6507261" cy="400050"/>
          </a:xfrm>
        </p:spPr>
        <p:txBody>
          <a:bodyPr/>
          <a:lstStyle/>
          <a:p>
            <a:pPr algn="l" fontAlgn="auto">
              <a:spcBef>
                <a:spcPts val="0"/>
              </a:spcBef>
              <a:spcAft>
                <a:spcPts val="0"/>
              </a:spcAft>
              <a:defRPr/>
            </a:pPr>
            <a:fld id="{31E9C90F-2065-45DA-A900-B6F1A38595BF}"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20</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Esempio di punteggio e rimozione dell’errore</a:t>
            </a:r>
            <a:endParaRPr lang="it-IT" sz="2000" b="1" kern="0" dirty="0">
              <a:solidFill>
                <a:sysClr val="window" lastClr="FFFFFF"/>
              </a:solidFill>
              <a:latin typeface="Calibri" pitchFamily="34" charset="0"/>
              <a:cs typeface="Calibri" pitchFamily="34" charset="0"/>
            </a:endParaRPr>
          </a:p>
        </p:txBody>
      </p:sp>
      <p:grpSp>
        <p:nvGrpSpPr>
          <p:cNvPr id="2" name="Gruppo 1"/>
          <p:cNvGrpSpPr/>
          <p:nvPr/>
        </p:nvGrpSpPr>
        <p:grpSpPr>
          <a:xfrm>
            <a:off x="650304" y="1839286"/>
            <a:ext cx="7234064" cy="1661722"/>
            <a:chOff x="107504" y="1578278"/>
            <a:chExt cx="7234064" cy="1661722"/>
          </a:xfrm>
        </p:grpSpPr>
        <p:sp>
          <p:nvSpPr>
            <p:cNvPr id="56" name="Text Box 3"/>
            <p:cNvSpPr txBox="1">
              <a:spLocks noChangeArrowheads="1"/>
            </p:cNvSpPr>
            <p:nvPr/>
          </p:nvSpPr>
          <p:spPr bwMode="auto">
            <a:xfrm>
              <a:off x="107504" y="1578278"/>
              <a:ext cx="7234064" cy="338554"/>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1600">
                  <a:latin typeface="Calibri" pitchFamily="34" charset="0"/>
                  <a:cs typeface="Calibri" pitchFamily="34" charset="0"/>
                </a:rPr>
                <a:t>Soggetto	item1	item2	item3	item4	item5	item6	SCORE</a:t>
              </a:r>
            </a:p>
          </p:txBody>
        </p:sp>
        <p:sp>
          <p:nvSpPr>
            <p:cNvPr id="57" name="Text Box 4"/>
            <p:cNvSpPr txBox="1">
              <a:spLocks noChangeArrowheads="1"/>
            </p:cNvSpPr>
            <p:nvPr/>
          </p:nvSpPr>
          <p:spPr bwMode="auto">
            <a:xfrm>
              <a:off x="368424" y="1908000"/>
              <a:ext cx="6948000" cy="4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a:latin typeface="Calibri" pitchFamily="34" charset="0"/>
                  <a:cs typeface="Calibri" pitchFamily="34" charset="0"/>
                </a:rPr>
                <a:t>S1	</a:t>
              </a:r>
              <a:r>
                <a:rPr lang="it-IT" sz="1600" dirty="0" smtClean="0">
                  <a:latin typeface="Calibri" pitchFamily="34" charset="0"/>
                  <a:cs typeface="Calibri" pitchFamily="34" charset="0"/>
                </a:rPr>
                <a:t>+</a:t>
              </a:r>
              <a:r>
                <a:rPr lang="it-IT" sz="1600" dirty="0">
                  <a:latin typeface="Calibri" pitchFamily="34" charset="0"/>
                  <a:cs typeface="Calibri" pitchFamily="34" charset="0"/>
                </a:rPr>
                <a:t>	+	-	+	-	-	</a:t>
              </a:r>
              <a:r>
                <a:rPr lang="it-IT" sz="1600" dirty="0" smtClean="0">
                  <a:latin typeface="Calibri" pitchFamily="34" charset="0"/>
                  <a:cs typeface="Calibri" pitchFamily="34" charset="0"/>
                </a:rPr>
                <a:t>?</a:t>
              </a:r>
              <a:endParaRPr lang="it-IT" sz="1600" dirty="0">
                <a:latin typeface="Calibri" pitchFamily="34" charset="0"/>
                <a:cs typeface="Calibri" pitchFamily="34" charset="0"/>
              </a:endParaRPr>
            </a:p>
          </p:txBody>
        </p:sp>
        <p:sp>
          <p:nvSpPr>
            <p:cNvPr id="58" name="Text Box 5"/>
            <p:cNvSpPr txBox="1">
              <a:spLocks noChangeArrowheads="1"/>
            </p:cNvSpPr>
            <p:nvPr/>
          </p:nvSpPr>
          <p:spPr bwMode="auto">
            <a:xfrm>
              <a:off x="368424" y="2124000"/>
              <a:ext cx="6948000" cy="4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a:latin typeface="Calibri" pitchFamily="34" charset="0"/>
                  <a:cs typeface="Calibri" pitchFamily="34" charset="0"/>
                </a:rPr>
                <a:t>S2	</a:t>
              </a:r>
              <a:r>
                <a:rPr lang="it-IT" sz="1600" dirty="0" smtClean="0">
                  <a:latin typeface="Calibri" pitchFamily="34" charset="0"/>
                  <a:cs typeface="Calibri" pitchFamily="34" charset="0"/>
                </a:rPr>
                <a:t>+</a:t>
              </a:r>
              <a:r>
                <a:rPr lang="it-IT" sz="1600" dirty="0">
                  <a:latin typeface="Calibri" pitchFamily="34" charset="0"/>
                  <a:cs typeface="Calibri" pitchFamily="34" charset="0"/>
                </a:rPr>
                <a:t>	+	+	+	-	+	?     	</a:t>
              </a:r>
            </a:p>
          </p:txBody>
        </p:sp>
        <p:sp>
          <p:nvSpPr>
            <p:cNvPr id="59" name="Text Box 6"/>
            <p:cNvSpPr txBox="1">
              <a:spLocks noChangeArrowheads="1"/>
            </p:cNvSpPr>
            <p:nvPr/>
          </p:nvSpPr>
          <p:spPr bwMode="auto">
            <a:xfrm>
              <a:off x="368424" y="2340000"/>
              <a:ext cx="6948000" cy="4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smtClean="0">
                  <a:latin typeface="Calibri" pitchFamily="34" charset="0"/>
                  <a:cs typeface="Calibri" pitchFamily="34" charset="0"/>
                </a:rPr>
                <a:t>S3</a:t>
              </a:r>
              <a:r>
                <a:rPr lang="it-IT" sz="1600" dirty="0">
                  <a:latin typeface="Calibri" pitchFamily="34" charset="0"/>
                  <a:cs typeface="Calibri" pitchFamily="34" charset="0"/>
                </a:rPr>
                <a:t>	-	+	-	+	-	-	?    	</a:t>
              </a:r>
            </a:p>
          </p:txBody>
        </p:sp>
        <p:sp>
          <p:nvSpPr>
            <p:cNvPr id="60" name="Text Box 7"/>
            <p:cNvSpPr txBox="1">
              <a:spLocks noChangeArrowheads="1"/>
            </p:cNvSpPr>
            <p:nvPr/>
          </p:nvSpPr>
          <p:spPr bwMode="auto">
            <a:xfrm>
              <a:off x="368424" y="2556000"/>
              <a:ext cx="6948000" cy="4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smtClean="0">
                  <a:latin typeface="Calibri" pitchFamily="34" charset="0"/>
                  <a:cs typeface="Calibri" pitchFamily="34" charset="0"/>
                </a:rPr>
                <a:t>S4</a:t>
              </a:r>
              <a:r>
                <a:rPr lang="it-IT" sz="1600" dirty="0">
                  <a:latin typeface="Calibri" pitchFamily="34" charset="0"/>
                  <a:cs typeface="Calibri" pitchFamily="34" charset="0"/>
                </a:rPr>
                <a:t>	+	+	-	-	+	-	?     	</a:t>
              </a:r>
            </a:p>
          </p:txBody>
        </p:sp>
        <p:sp>
          <p:nvSpPr>
            <p:cNvPr id="61" name="Text Box 8"/>
            <p:cNvSpPr txBox="1">
              <a:spLocks noChangeArrowheads="1"/>
            </p:cNvSpPr>
            <p:nvPr/>
          </p:nvSpPr>
          <p:spPr bwMode="auto">
            <a:xfrm>
              <a:off x="368424" y="2772000"/>
              <a:ext cx="6948000" cy="4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smtClean="0">
                  <a:latin typeface="Calibri" pitchFamily="34" charset="0"/>
                  <a:cs typeface="Calibri" pitchFamily="34" charset="0"/>
                </a:rPr>
                <a:t>S5</a:t>
              </a:r>
              <a:r>
                <a:rPr lang="it-IT" sz="1600" dirty="0">
                  <a:latin typeface="Calibri" pitchFamily="34" charset="0"/>
                  <a:cs typeface="Calibri" pitchFamily="34" charset="0"/>
                </a:rPr>
                <a:t>	+	+	+	-	-	+	?     	</a:t>
              </a:r>
            </a:p>
          </p:txBody>
        </p:sp>
      </p:grpSp>
      <p:grpSp>
        <p:nvGrpSpPr>
          <p:cNvPr id="62" name="Gruppo 61"/>
          <p:cNvGrpSpPr/>
          <p:nvPr/>
        </p:nvGrpSpPr>
        <p:grpSpPr>
          <a:xfrm>
            <a:off x="650304" y="3861048"/>
            <a:ext cx="7234064" cy="1778497"/>
            <a:chOff x="107504" y="1578278"/>
            <a:chExt cx="7234064" cy="1778497"/>
          </a:xfrm>
        </p:grpSpPr>
        <p:sp>
          <p:nvSpPr>
            <p:cNvPr id="63" name="Text Box 3"/>
            <p:cNvSpPr txBox="1">
              <a:spLocks noChangeArrowheads="1"/>
            </p:cNvSpPr>
            <p:nvPr/>
          </p:nvSpPr>
          <p:spPr bwMode="auto">
            <a:xfrm>
              <a:off x="107504" y="1578278"/>
              <a:ext cx="7234064" cy="338554"/>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lgn="ctr">
                <a:spcBef>
                  <a:spcPct val="50000"/>
                </a:spcBef>
              </a:pPr>
              <a:r>
                <a:rPr lang="it-IT" sz="1600">
                  <a:latin typeface="Calibri" pitchFamily="34" charset="0"/>
                  <a:cs typeface="Calibri" pitchFamily="34" charset="0"/>
                </a:rPr>
                <a:t>Soggetto	item1	item2	item3	item4	item5	item6	SCORE</a:t>
              </a:r>
            </a:p>
          </p:txBody>
        </p:sp>
        <p:sp>
          <p:nvSpPr>
            <p:cNvPr id="64" name="Text Box 4"/>
            <p:cNvSpPr txBox="1">
              <a:spLocks noChangeArrowheads="1"/>
            </p:cNvSpPr>
            <p:nvPr/>
          </p:nvSpPr>
          <p:spPr bwMode="auto">
            <a:xfrm>
              <a:off x="368424" y="1908000"/>
              <a:ext cx="69480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a:latin typeface="Calibri" pitchFamily="34" charset="0"/>
                  <a:cs typeface="Calibri" pitchFamily="34" charset="0"/>
                </a:rPr>
                <a:t>S1	</a:t>
              </a:r>
              <a:r>
                <a:rPr lang="it-IT" sz="1600" dirty="0" smtClean="0">
                  <a:latin typeface="Calibri" pitchFamily="34" charset="0"/>
                  <a:cs typeface="Calibri" pitchFamily="34" charset="0"/>
                </a:rPr>
                <a:t>+</a:t>
              </a:r>
              <a:r>
                <a:rPr lang="it-IT" sz="1600" dirty="0">
                  <a:latin typeface="Calibri" pitchFamily="34" charset="0"/>
                  <a:cs typeface="Calibri" pitchFamily="34" charset="0"/>
                </a:rPr>
                <a:t>	+	-	+	-	-	</a:t>
              </a:r>
              <a:r>
                <a:rPr lang="it-IT" sz="1600" dirty="0" smtClean="0">
                  <a:latin typeface="Calibri" pitchFamily="34" charset="0"/>
                  <a:cs typeface="Calibri" pitchFamily="34" charset="0"/>
                </a:rPr>
                <a:t>4</a:t>
              </a:r>
              <a:endParaRPr lang="it-IT" sz="1600" dirty="0">
                <a:latin typeface="Calibri" pitchFamily="34" charset="0"/>
                <a:cs typeface="Calibri" pitchFamily="34" charset="0"/>
              </a:endParaRPr>
            </a:p>
          </p:txBody>
        </p:sp>
        <p:sp>
          <p:nvSpPr>
            <p:cNvPr id="65" name="Text Box 5"/>
            <p:cNvSpPr txBox="1">
              <a:spLocks noChangeArrowheads="1"/>
            </p:cNvSpPr>
            <p:nvPr/>
          </p:nvSpPr>
          <p:spPr bwMode="auto">
            <a:xfrm>
              <a:off x="368424" y="2124000"/>
              <a:ext cx="694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a:latin typeface="Calibri" pitchFamily="34" charset="0"/>
                  <a:cs typeface="Calibri" pitchFamily="34" charset="0"/>
                </a:rPr>
                <a:t>S2	</a:t>
              </a:r>
              <a:r>
                <a:rPr lang="it-IT" sz="1600" dirty="0" smtClean="0">
                  <a:latin typeface="Calibri" pitchFamily="34" charset="0"/>
                  <a:cs typeface="Calibri" pitchFamily="34" charset="0"/>
                </a:rPr>
                <a:t>+</a:t>
              </a:r>
              <a:r>
                <a:rPr lang="it-IT" sz="1600" dirty="0">
                  <a:latin typeface="Calibri" pitchFamily="34" charset="0"/>
                  <a:cs typeface="Calibri" pitchFamily="34" charset="0"/>
                </a:rPr>
                <a:t>	+	+	+	-	+	</a:t>
              </a:r>
              <a:r>
                <a:rPr lang="it-IT" sz="1600" dirty="0" smtClean="0">
                  <a:latin typeface="Calibri" pitchFamily="34" charset="0"/>
                  <a:cs typeface="Calibri" pitchFamily="34" charset="0"/>
                </a:rPr>
                <a:t>6     </a:t>
              </a:r>
              <a:r>
                <a:rPr lang="it-IT" sz="1600" dirty="0">
                  <a:latin typeface="Calibri" pitchFamily="34" charset="0"/>
                  <a:cs typeface="Calibri" pitchFamily="34" charset="0"/>
                </a:rPr>
                <a:t>	</a:t>
              </a:r>
            </a:p>
          </p:txBody>
        </p:sp>
        <p:sp>
          <p:nvSpPr>
            <p:cNvPr id="66" name="Text Box 6"/>
            <p:cNvSpPr txBox="1">
              <a:spLocks noChangeArrowheads="1"/>
            </p:cNvSpPr>
            <p:nvPr/>
          </p:nvSpPr>
          <p:spPr bwMode="auto">
            <a:xfrm>
              <a:off x="368424" y="2340000"/>
              <a:ext cx="694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smtClean="0">
                  <a:latin typeface="Calibri" pitchFamily="34" charset="0"/>
                  <a:cs typeface="Calibri" pitchFamily="34" charset="0"/>
                </a:rPr>
                <a:t>S3</a:t>
              </a:r>
              <a:r>
                <a:rPr lang="it-IT" sz="1600" dirty="0">
                  <a:latin typeface="Calibri" pitchFamily="34" charset="0"/>
                  <a:cs typeface="Calibri" pitchFamily="34" charset="0"/>
                </a:rPr>
                <a:t>	-	+	-	</a:t>
              </a:r>
              <a:r>
                <a:rPr lang="it-IT" sz="1600" dirty="0" smtClean="0">
                  <a:latin typeface="Calibri" pitchFamily="34" charset="0"/>
                  <a:cs typeface="Calibri" pitchFamily="34" charset="0"/>
                </a:rPr>
                <a:t>-</a:t>
              </a:r>
              <a:r>
                <a:rPr lang="it-IT" sz="1600" dirty="0">
                  <a:latin typeface="Calibri" pitchFamily="34" charset="0"/>
                  <a:cs typeface="Calibri" pitchFamily="34" charset="0"/>
                </a:rPr>
                <a:t>	-	-	</a:t>
              </a:r>
              <a:r>
                <a:rPr lang="it-IT" sz="1600" dirty="0" smtClean="0">
                  <a:latin typeface="Calibri" pitchFamily="34" charset="0"/>
                  <a:cs typeface="Calibri" pitchFamily="34" charset="0"/>
                </a:rPr>
                <a:t>0    </a:t>
              </a:r>
              <a:r>
                <a:rPr lang="it-IT" sz="1600" dirty="0">
                  <a:latin typeface="Calibri" pitchFamily="34" charset="0"/>
                  <a:cs typeface="Calibri" pitchFamily="34" charset="0"/>
                </a:rPr>
                <a:t>	</a:t>
              </a:r>
            </a:p>
          </p:txBody>
        </p:sp>
        <p:sp>
          <p:nvSpPr>
            <p:cNvPr id="67" name="Text Box 7"/>
            <p:cNvSpPr txBox="1">
              <a:spLocks noChangeArrowheads="1"/>
            </p:cNvSpPr>
            <p:nvPr/>
          </p:nvSpPr>
          <p:spPr bwMode="auto">
            <a:xfrm>
              <a:off x="368424" y="2556000"/>
              <a:ext cx="694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smtClean="0">
                  <a:latin typeface="Calibri" pitchFamily="34" charset="0"/>
                  <a:cs typeface="Calibri" pitchFamily="34" charset="0"/>
                </a:rPr>
                <a:t>S4</a:t>
              </a:r>
              <a:r>
                <a:rPr lang="it-IT" sz="1600" dirty="0">
                  <a:latin typeface="Calibri" pitchFamily="34" charset="0"/>
                  <a:cs typeface="Calibri" pitchFamily="34" charset="0"/>
                </a:rPr>
                <a:t>	+	+	-	-	+	-	</a:t>
              </a:r>
              <a:r>
                <a:rPr lang="it-IT" sz="1600" dirty="0" smtClean="0">
                  <a:latin typeface="Calibri" pitchFamily="34" charset="0"/>
                  <a:cs typeface="Calibri" pitchFamily="34" charset="0"/>
                </a:rPr>
                <a:t>2     </a:t>
              </a:r>
              <a:r>
                <a:rPr lang="it-IT" sz="1600" dirty="0">
                  <a:latin typeface="Calibri" pitchFamily="34" charset="0"/>
                  <a:cs typeface="Calibri" pitchFamily="34" charset="0"/>
                </a:rPr>
                <a:t>	</a:t>
              </a:r>
            </a:p>
          </p:txBody>
        </p:sp>
        <p:sp>
          <p:nvSpPr>
            <p:cNvPr id="68" name="Text Box 8"/>
            <p:cNvSpPr txBox="1">
              <a:spLocks noChangeArrowheads="1"/>
            </p:cNvSpPr>
            <p:nvPr/>
          </p:nvSpPr>
          <p:spPr bwMode="auto">
            <a:xfrm>
              <a:off x="368424" y="2772000"/>
              <a:ext cx="694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1400" b="1">
                  <a:solidFill>
                    <a:schemeClr val="tx1"/>
                  </a:solidFill>
                  <a:latin typeface="Comic Sans MS" pitchFamily="66" charset="0"/>
                  <a:cs typeface="Arial" charset="0"/>
                </a:defRPr>
              </a:lvl1pPr>
              <a:lvl2pPr marL="742950" indent="-285750" eaLnBrk="0" hangingPunct="0">
                <a:defRPr sz="1400" b="1">
                  <a:solidFill>
                    <a:schemeClr val="tx1"/>
                  </a:solidFill>
                  <a:latin typeface="Comic Sans MS" pitchFamily="66" charset="0"/>
                  <a:cs typeface="Arial" charset="0"/>
                </a:defRPr>
              </a:lvl2pPr>
              <a:lvl3pPr marL="1143000" indent="-228600" eaLnBrk="0" hangingPunct="0">
                <a:defRPr sz="1400" b="1">
                  <a:solidFill>
                    <a:schemeClr val="tx1"/>
                  </a:solidFill>
                  <a:latin typeface="Comic Sans MS" pitchFamily="66" charset="0"/>
                  <a:cs typeface="Arial" charset="0"/>
                </a:defRPr>
              </a:lvl3pPr>
              <a:lvl4pPr marL="1600200" indent="-228600" eaLnBrk="0" hangingPunct="0">
                <a:defRPr sz="1400" b="1">
                  <a:solidFill>
                    <a:schemeClr val="tx1"/>
                  </a:solidFill>
                  <a:latin typeface="Comic Sans MS" pitchFamily="66" charset="0"/>
                  <a:cs typeface="Arial" charset="0"/>
                </a:defRPr>
              </a:lvl4pPr>
              <a:lvl5pPr marL="2057400" indent="-228600" eaLnBrk="0" hangingPunct="0">
                <a:defRPr sz="1400" b="1">
                  <a:solidFill>
                    <a:schemeClr val="tx1"/>
                  </a:solidFill>
                  <a:latin typeface="Comic Sans MS" pitchFamily="66" charset="0"/>
                  <a:cs typeface="Arial" charset="0"/>
                </a:defRPr>
              </a:lvl5pPr>
              <a:lvl6pPr marL="2514600" indent="-228600" eaLnBrk="0" fontAlgn="base" hangingPunct="0">
                <a:spcBef>
                  <a:spcPct val="0"/>
                </a:spcBef>
                <a:spcAft>
                  <a:spcPct val="0"/>
                </a:spcAft>
                <a:defRPr sz="1400" b="1">
                  <a:solidFill>
                    <a:schemeClr val="tx1"/>
                  </a:solidFill>
                  <a:latin typeface="Comic Sans MS" pitchFamily="66" charset="0"/>
                  <a:cs typeface="Arial" charset="0"/>
                </a:defRPr>
              </a:lvl6pPr>
              <a:lvl7pPr marL="2971800" indent="-228600" eaLnBrk="0" fontAlgn="base" hangingPunct="0">
                <a:spcBef>
                  <a:spcPct val="0"/>
                </a:spcBef>
                <a:spcAft>
                  <a:spcPct val="0"/>
                </a:spcAft>
                <a:defRPr sz="1400" b="1">
                  <a:solidFill>
                    <a:schemeClr val="tx1"/>
                  </a:solidFill>
                  <a:latin typeface="Comic Sans MS" pitchFamily="66" charset="0"/>
                  <a:cs typeface="Arial" charset="0"/>
                </a:defRPr>
              </a:lvl7pPr>
              <a:lvl8pPr marL="3429000" indent="-228600" eaLnBrk="0" fontAlgn="base" hangingPunct="0">
                <a:spcBef>
                  <a:spcPct val="0"/>
                </a:spcBef>
                <a:spcAft>
                  <a:spcPct val="0"/>
                </a:spcAft>
                <a:defRPr sz="1400" b="1">
                  <a:solidFill>
                    <a:schemeClr val="tx1"/>
                  </a:solidFill>
                  <a:latin typeface="Comic Sans MS" pitchFamily="66" charset="0"/>
                  <a:cs typeface="Arial" charset="0"/>
                </a:defRPr>
              </a:lvl8pPr>
              <a:lvl9pPr marL="3886200" indent="-228600" eaLnBrk="0" fontAlgn="base" hangingPunct="0">
                <a:spcBef>
                  <a:spcPct val="0"/>
                </a:spcBef>
                <a:spcAft>
                  <a:spcPct val="0"/>
                </a:spcAft>
                <a:defRPr sz="1400" b="1">
                  <a:solidFill>
                    <a:schemeClr val="tx1"/>
                  </a:solidFill>
                  <a:latin typeface="Comic Sans MS" pitchFamily="66" charset="0"/>
                  <a:cs typeface="Arial" charset="0"/>
                </a:defRPr>
              </a:lvl9pPr>
            </a:lstStyle>
            <a:p>
              <a:pPr>
                <a:spcBef>
                  <a:spcPct val="50000"/>
                </a:spcBef>
              </a:pPr>
              <a:r>
                <a:rPr lang="it-IT" sz="1600" dirty="0" smtClean="0">
                  <a:latin typeface="Calibri" pitchFamily="34" charset="0"/>
                  <a:cs typeface="Calibri" pitchFamily="34" charset="0"/>
                </a:rPr>
                <a:t>S5</a:t>
              </a:r>
              <a:r>
                <a:rPr lang="it-IT" sz="1600" dirty="0">
                  <a:latin typeface="Calibri" pitchFamily="34" charset="0"/>
                  <a:cs typeface="Calibri" pitchFamily="34" charset="0"/>
                </a:rPr>
                <a:t>	+	+	+	-	-	+	</a:t>
              </a:r>
              <a:r>
                <a:rPr lang="it-IT" sz="1600" dirty="0" smtClean="0">
                  <a:latin typeface="Calibri" pitchFamily="34" charset="0"/>
                  <a:cs typeface="Calibri" pitchFamily="34" charset="0"/>
                </a:rPr>
                <a:t>3     </a:t>
              </a:r>
              <a:r>
                <a:rPr lang="it-IT" sz="1600" dirty="0">
                  <a:latin typeface="Calibri" pitchFamily="34" charset="0"/>
                  <a:cs typeface="Calibri" pitchFamily="34" charset="0"/>
                </a:rPr>
                <a:t>	</a:t>
              </a:r>
            </a:p>
          </p:txBody>
        </p:sp>
      </p:grpSp>
      <p:sp>
        <p:nvSpPr>
          <p:cNvPr id="3" name="Ovale 2"/>
          <p:cNvSpPr/>
          <p:nvPr/>
        </p:nvSpPr>
        <p:spPr bwMode="auto">
          <a:xfrm>
            <a:off x="6428776" y="5135489"/>
            <a:ext cx="216000" cy="216000"/>
          </a:xfrm>
          <a:prstGeom prst="ellipse">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83" name="Ovale 82"/>
          <p:cNvSpPr/>
          <p:nvPr/>
        </p:nvSpPr>
        <p:spPr bwMode="auto">
          <a:xfrm>
            <a:off x="2756776" y="4703489"/>
            <a:ext cx="216000" cy="216000"/>
          </a:xfrm>
          <a:prstGeom prst="ellipse">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84" name="Ovale 83"/>
          <p:cNvSpPr/>
          <p:nvPr/>
        </p:nvSpPr>
        <p:spPr bwMode="auto">
          <a:xfrm>
            <a:off x="5510776" y="4487417"/>
            <a:ext cx="216000" cy="216000"/>
          </a:xfrm>
          <a:prstGeom prst="ellipse">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86" name="Ovale 85"/>
          <p:cNvSpPr/>
          <p:nvPr/>
        </p:nvSpPr>
        <p:spPr bwMode="auto">
          <a:xfrm>
            <a:off x="3674664" y="4271393"/>
            <a:ext cx="216000" cy="216000"/>
          </a:xfrm>
          <a:prstGeom prst="ellipse">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87" name="Ovale 86"/>
          <p:cNvSpPr/>
          <p:nvPr/>
        </p:nvSpPr>
        <p:spPr bwMode="auto">
          <a:xfrm>
            <a:off x="5510776" y="4919489"/>
            <a:ext cx="216000" cy="216000"/>
          </a:xfrm>
          <a:prstGeom prst="ellipse">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4" name="CasellaDiTesto 3"/>
          <p:cNvSpPr txBox="1"/>
          <p:nvPr/>
        </p:nvSpPr>
        <p:spPr>
          <a:xfrm>
            <a:off x="324421" y="5648181"/>
            <a:ext cx="8568059" cy="877163"/>
          </a:xfrm>
          <a:prstGeom prst="rect">
            <a:avLst/>
          </a:prstGeom>
          <a:noFill/>
        </p:spPr>
        <p:txBody>
          <a:bodyPr wrap="square" rtlCol="0">
            <a:spAutoFit/>
          </a:bodyPr>
          <a:lstStyle/>
          <a:p>
            <a:r>
              <a:rPr lang="it-IT" sz="1700" b="0" dirty="0" smtClean="0">
                <a:latin typeface="Calibri" pitchFamily="34" charset="0"/>
                <a:cs typeface="Calibri" pitchFamily="34" charset="0"/>
              </a:rPr>
              <a:t>Nell’esempio proposto vengono considerati come positivi e quindi conteggiati nello score i valori negativi che </a:t>
            </a:r>
            <a:r>
              <a:rPr lang="it-IT" sz="1700" b="0" i="1" dirty="0" smtClean="0">
                <a:latin typeface="Calibri" pitchFamily="34" charset="0"/>
                <a:cs typeface="Calibri" pitchFamily="34" charset="0"/>
              </a:rPr>
              <a:t>spezzano</a:t>
            </a:r>
            <a:r>
              <a:rPr lang="it-IT" sz="1700" b="0" dirty="0" smtClean="0">
                <a:latin typeface="Calibri" pitchFamily="34" charset="0"/>
                <a:cs typeface="Calibri" pitchFamily="34" charset="0"/>
              </a:rPr>
              <a:t> una sequenza di valori positivi, oppure considerati come negativi</a:t>
            </a:r>
          </a:p>
          <a:p>
            <a:r>
              <a:rPr lang="it-IT" sz="1700" b="0" dirty="0" smtClean="0">
                <a:latin typeface="Calibri" pitchFamily="34" charset="0"/>
                <a:cs typeface="Calibri" pitchFamily="34" charset="0"/>
              </a:rPr>
              <a:t>e quindi non conteggiati i valori positivi osservati in una sequenza di valori negativi</a:t>
            </a:r>
            <a:endParaRPr lang="it-IT" sz="1700" b="0" dirty="0">
              <a:latin typeface="Calibri" pitchFamily="34" charset="0"/>
              <a:cs typeface="Calibri" pitchFamily="34" charset="0"/>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ttangolo 3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B568A7F-2CBA-489C-8BD9-0D050E6F2951}"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21</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Misure di riproducibilità e scalabilità</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107504" y="1700808"/>
            <a:ext cx="8928992" cy="4693593"/>
          </a:xfrm>
          <a:prstGeom prst="rect">
            <a:avLst/>
          </a:prstGeom>
        </p:spPr>
        <p:txBody>
          <a:bodyPr wrap="square">
            <a:spAutoFit/>
          </a:bodyPr>
          <a:lstStyle/>
          <a:p>
            <a:r>
              <a:rPr lang="it-IT" sz="1700" b="0" dirty="0" smtClean="0">
                <a:latin typeface="Calibri" pitchFamily="34" charset="0"/>
                <a:cs typeface="Calibri" pitchFamily="34" charset="0"/>
              </a:rPr>
              <a:t>È possibile utilizzare delle misure quantitative per valutare la bontà della scala costruita</a:t>
            </a:r>
          </a:p>
          <a:p>
            <a:endParaRPr lang="it-IT" sz="1700" b="0" dirty="0">
              <a:latin typeface="Calibri" pitchFamily="34" charset="0"/>
              <a:cs typeface="Calibri" pitchFamily="34" charset="0"/>
            </a:endParaRPr>
          </a:p>
          <a:p>
            <a:r>
              <a:rPr lang="it-IT" sz="1700" b="0" dirty="0" smtClean="0">
                <a:latin typeface="Calibri" pitchFamily="34" charset="0"/>
                <a:cs typeface="Calibri" pitchFamily="34" charset="0"/>
              </a:rPr>
              <a:t>Il </a:t>
            </a:r>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coefficiente </a:t>
            </a:r>
            <a:r>
              <a:rPr lang="it-IT" sz="1700" b="0" dirty="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di riproducibilità</a:t>
            </a:r>
            <a:r>
              <a:rPr lang="it-IT" sz="1700" b="0" dirty="0">
                <a:latin typeface="Calibri" pitchFamily="34" charset="0"/>
                <a:cs typeface="Calibri" pitchFamily="34" charset="0"/>
              </a:rPr>
              <a:t> è il più semplice da </a:t>
            </a:r>
            <a:r>
              <a:rPr lang="it-IT" sz="1700" b="0" dirty="0" smtClean="0">
                <a:latin typeface="Calibri" pitchFamily="34" charset="0"/>
                <a:cs typeface="Calibri" pitchFamily="34" charset="0"/>
              </a:rPr>
              <a:t>calcolarsi e aiuta ad individuare gli item poco discriminanti:</a:t>
            </a:r>
            <a:endParaRPr lang="it-IT" sz="1700" b="0" dirty="0">
              <a:latin typeface="Calibri" pitchFamily="34" charset="0"/>
              <a:cs typeface="Calibri" pitchFamily="34" charset="0"/>
            </a:endParaRPr>
          </a:p>
          <a:p>
            <a:endParaRPr lang="it-IT" sz="1700" b="0" dirty="0" smtClean="0">
              <a:latin typeface="Calibri" pitchFamily="34" charset="0"/>
              <a:cs typeface="Calibri" pitchFamily="34" charset="0"/>
            </a:endParaRPr>
          </a:p>
          <a:p>
            <a:pPr algn="ctr"/>
            <a:r>
              <a:rPr lang="it-IT" sz="2000" dirty="0" smtClean="0">
                <a:solidFill>
                  <a:srgbClr val="9A0000"/>
                </a:solidFill>
                <a:latin typeface="Calibri" pitchFamily="34" charset="0"/>
                <a:cs typeface="Calibri" pitchFamily="34" charset="0"/>
              </a:rPr>
              <a:t>C</a:t>
            </a:r>
            <a:r>
              <a:rPr lang="it-IT" sz="2000" baseline="-25000" dirty="0" smtClean="0">
                <a:solidFill>
                  <a:srgbClr val="9A0000"/>
                </a:solidFill>
                <a:latin typeface="Calibri" pitchFamily="34" charset="0"/>
                <a:cs typeface="Calibri" pitchFamily="34" charset="0"/>
              </a:rPr>
              <a:t>R</a:t>
            </a:r>
            <a:r>
              <a:rPr lang="it-IT" sz="2000" dirty="0" smtClean="0">
                <a:solidFill>
                  <a:srgbClr val="9A0000"/>
                </a:solidFill>
                <a:latin typeface="Calibri" pitchFamily="34" charset="0"/>
                <a:cs typeface="Calibri" pitchFamily="34" charset="0"/>
              </a:rPr>
              <a:t> </a:t>
            </a:r>
            <a:r>
              <a:rPr lang="it-IT" sz="2000" dirty="0">
                <a:solidFill>
                  <a:srgbClr val="9A0000"/>
                </a:solidFill>
                <a:latin typeface="Calibri" pitchFamily="34" charset="0"/>
                <a:cs typeface="Calibri" pitchFamily="34" charset="0"/>
              </a:rPr>
              <a:t>= 1 – </a:t>
            </a:r>
            <a:r>
              <a:rPr lang="it-IT" sz="2000" dirty="0" smtClean="0">
                <a:solidFill>
                  <a:srgbClr val="9A0000"/>
                </a:solidFill>
                <a:latin typeface="Calibri" pitchFamily="34" charset="0"/>
                <a:cs typeface="Calibri" pitchFamily="34" charset="0"/>
              </a:rPr>
              <a:t>(e/N)</a:t>
            </a:r>
            <a:r>
              <a:rPr lang="it-IT" sz="1700" b="0" dirty="0" smtClean="0">
                <a:latin typeface="Calibri" pitchFamily="34" charset="0"/>
                <a:cs typeface="Calibri" pitchFamily="34" charset="0"/>
              </a:rPr>
              <a:t> </a:t>
            </a:r>
            <a:endParaRPr lang="it-IT" sz="1700" b="0" dirty="0">
              <a:latin typeface="Calibri" pitchFamily="34" charset="0"/>
              <a:cs typeface="Calibri" pitchFamily="34" charset="0"/>
            </a:endParaRPr>
          </a:p>
          <a:p>
            <a:endParaRPr lang="it-IT" sz="700" b="0" dirty="0" smtClean="0">
              <a:latin typeface="Calibri" pitchFamily="34" charset="0"/>
              <a:cs typeface="Calibri" pitchFamily="34" charset="0"/>
            </a:endParaRPr>
          </a:p>
          <a:p>
            <a:pPr algn="ctr"/>
            <a:r>
              <a:rPr lang="it-IT" sz="1700" dirty="0" smtClean="0">
                <a:latin typeface="Calibri" pitchFamily="34" charset="0"/>
                <a:cs typeface="Calibri" pitchFamily="34" charset="0"/>
              </a:rPr>
              <a:t>e </a:t>
            </a:r>
            <a:r>
              <a:rPr lang="it-IT" sz="1700" dirty="0">
                <a:latin typeface="Calibri" pitchFamily="34" charset="0"/>
                <a:cs typeface="Calibri" pitchFamily="34" charset="0"/>
              </a:rPr>
              <a:t>= numero errori </a:t>
            </a:r>
            <a:r>
              <a:rPr lang="it-IT" sz="1700" dirty="0" smtClean="0">
                <a:latin typeface="Calibri" pitchFamily="34" charset="0"/>
                <a:cs typeface="Calibri" pitchFamily="34" charset="0"/>
              </a:rPr>
              <a:t>rilevati	N </a:t>
            </a:r>
            <a:r>
              <a:rPr lang="it-IT" sz="1700" dirty="0">
                <a:latin typeface="Calibri" pitchFamily="34" charset="0"/>
                <a:cs typeface="Calibri" pitchFamily="34" charset="0"/>
              </a:rPr>
              <a:t>= risposte fornite da tutti i soggetti</a:t>
            </a:r>
          </a:p>
          <a:p>
            <a:endParaRPr lang="it-IT" sz="700" b="0" dirty="0" smtClean="0">
              <a:latin typeface="Calibri" pitchFamily="34" charset="0"/>
              <a:cs typeface="Calibri" pitchFamily="34" charset="0"/>
            </a:endParaRPr>
          </a:p>
          <a:p>
            <a:r>
              <a:rPr lang="it-IT" sz="1700" b="0" dirty="0" smtClean="0">
                <a:latin typeface="Calibri" pitchFamily="34" charset="0"/>
                <a:cs typeface="Calibri" pitchFamily="34" charset="0"/>
              </a:rPr>
              <a:t>Si </a:t>
            </a:r>
            <a:r>
              <a:rPr lang="it-IT" sz="1700" b="0" dirty="0">
                <a:latin typeface="Calibri" pitchFamily="34" charset="0"/>
                <a:cs typeface="Calibri" pitchFamily="34" charset="0"/>
              </a:rPr>
              <a:t>tratta </a:t>
            </a:r>
            <a:r>
              <a:rPr lang="it-IT" sz="1700" b="0" dirty="0" smtClean="0">
                <a:latin typeface="Calibri" pitchFamily="34" charset="0"/>
                <a:cs typeface="Calibri" pitchFamily="34" charset="0"/>
              </a:rPr>
              <a:t>di </a:t>
            </a:r>
            <a:r>
              <a:rPr lang="it-IT" sz="1700" b="0" dirty="0">
                <a:latin typeface="Calibri" pitchFamily="34" charset="0"/>
                <a:cs typeface="Calibri" pitchFamily="34" charset="0"/>
              </a:rPr>
              <a:t>un coefficiente decisamente </a:t>
            </a:r>
            <a:r>
              <a:rPr lang="it-IT" sz="1700" b="0" i="1" dirty="0" smtClean="0">
                <a:latin typeface="Calibri" pitchFamily="34" charset="0"/>
                <a:cs typeface="Calibri" pitchFamily="34" charset="0"/>
              </a:rPr>
              <a:t>generoso</a:t>
            </a:r>
          </a:p>
          <a:p>
            <a:endParaRPr lang="it-IT" sz="1700" b="0" dirty="0" smtClean="0">
              <a:latin typeface="Calibri" pitchFamily="34" charset="0"/>
              <a:cs typeface="Calibri" pitchFamily="34" charset="0"/>
            </a:endParaRPr>
          </a:p>
          <a:p>
            <a:r>
              <a:rPr lang="en-US" sz="1700" b="0" dirty="0" smtClean="0">
                <a:latin typeface="Calibri" pitchFamily="34" charset="0"/>
                <a:cs typeface="Calibri" pitchFamily="34" charset="0"/>
              </a:rPr>
              <a:t>Il </a:t>
            </a:r>
            <a:r>
              <a:rPr lang="en-US" sz="1700" b="0" dirty="0" err="1"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coefficiente</a:t>
            </a:r>
            <a:r>
              <a:rPr lang="en-US"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 di </a:t>
            </a:r>
            <a:r>
              <a:rPr lang="en-US" sz="1700" b="0" dirty="0" err="1"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scalabilit</a:t>
            </a:r>
            <a:r>
              <a:rPr lang="it-IT" sz="1700" b="0" dirty="0" smtClean="0">
                <a:ln w="18415" cmpd="sng">
                  <a:solidFill>
                    <a:sysClr val="windowText" lastClr="000000"/>
                  </a:solidFill>
                  <a:prstDash val="solid"/>
                </a:ln>
                <a:solidFill>
                  <a:sysClr val="windowText" lastClr="000000"/>
                </a:solidFill>
                <a:effectLst>
                  <a:outerShdw blurRad="63500" dir="3600000" algn="tl" rotWithShape="0">
                    <a:srgbClr val="000000">
                      <a:alpha val="70000"/>
                    </a:srgbClr>
                  </a:outerShdw>
                </a:effectLst>
                <a:latin typeface="Calibri" pitchFamily="34" charset="0"/>
                <a:cs typeface="Calibri" pitchFamily="34" charset="0"/>
              </a:rPr>
              <a:t>à</a:t>
            </a:r>
            <a:r>
              <a:rPr lang="it-IT" sz="1700" b="0" dirty="0" smtClean="0">
                <a:latin typeface="Calibri" pitchFamily="34" charset="0"/>
                <a:cs typeface="Calibri" pitchFamily="34" charset="0"/>
              </a:rPr>
              <a:t> indica </a:t>
            </a:r>
            <a:r>
              <a:rPr lang="it-IT" sz="1700" b="0" dirty="0">
                <a:latin typeface="Calibri" pitchFamily="34" charset="0"/>
                <a:cs typeface="Calibri" pitchFamily="34" charset="0"/>
              </a:rPr>
              <a:t>la scalabilità di un gruppo di </a:t>
            </a:r>
            <a:r>
              <a:rPr lang="it-IT" sz="1700" b="0" dirty="0" smtClean="0">
                <a:latin typeface="Calibri" pitchFamily="34" charset="0"/>
                <a:cs typeface="Calibri" pitchFamily="34" charset="0"/>
              </a:rPr>
              <a:t>item </a:t>
            </a:r>
            <a:r>
              <a:rPr lang="it-IT" sz="1700" b="0" dirty="0">
                <a:latin typeface="Calibri" pitchFamily="34" charset="0"/>
                <a:cs typeface="Calibri" pitchFamily="34" charset="0"/>
              </a:rPr>
              <a:t>senza </a:t>
            </a:r>
            <a:r>
              <a:rPr lang="it-IT" sz="1700" b="0" dirty="0" smtClean="0">
                <a:latin typeface="Calibri" pitchFamily="34" charset="0"/>
                <a:cs typeface="Calibri" pitchFamily="34" charset="0"/>
              </a:rPr>
              <a:t>che questo sia </a:t>
            </a:r>
            <a:r>
              <a:rPr lang="it-IT" sz="1700" b="0" dirty="0">
                <a:latin typeface="Calibri" pitchFamily="34" charset="0"/>
                <a:cs typeface="Calibri" pitchFamily="34" charset="0"/>
              </a:rPr>
              <a:t>influenzato dalla frequenza delle categorie</a:t>
            </a:r>
          </a:p>
          <a:p>
            <a:endParaRPr lang="it-IT" sz="1700" b="0" dirty="0" smtClean="0">
              <a:latin typeface="Calibri" pitchFamily="34" charset="0"/>
              <a:cs typeface="Calibri" pitchFamily="34" charset="0"/>
            </a:endParaRPr>
          </a:p>
          <a:p>
            <a:pPr algn="ctr"/>
            <a:r>
              <a:rPr lang="it-IT" sz="2000" dirty="0" smtClean="0">
                <a:solidFill>
                  <a:srgbClr val="9A0000"/>
                </a:solidFill>
                <a:latin typeface="Calibri" pitchFamily="34" charset="0"/>
                <a:cs typeface="Calibri" pitchFamily="34" charset="0"/>
              </a:rPr>
              <a:t>C</a:t>
            </a:r>
            <a:r>
              <a:rPr lang="it-IT" sz="2000" baseline="-25000" dirty="0" smtClean="0">
                <a:solidFill>
                  <a:srgbClr val="9A0000"/>
                </a:solidFill>
                <a:latin typeface="Calibri" pitchFamily="34" charset="0"/>
                <a:cs typeface="Calibri" pitchFamily="34" charset="0"/>
              </a:rPr>
              <a:t>S</a:t>
            </a:r>
            <a:r>
              <a:rPr lang="it-IT" sz="2000" dirty="0" smtClean="0">
                <a:solidFill>
                  <a:srgbClr val="9A0000"/>
                </a:solidFill>
                <a:latin typeface="Calibri" pitchFamily="34" charset="0"/>
                <a:cs typeface="Calibri" pitchFamily="34" charset="0"/>
              </a:rPr>
              <a:t> </a:t>
            </a:r>
            <a:r>
              <a:rPr lang="it-IT" sz="2000" dirty="0">
                <a:solidFill>
                  <a:srgbClr val="9A0000"/>
                </a:solidFill>
                <a:latin typeface="Calibri" pitchFamily="34" charset="0"/>
                <a:cs typeface="Calibri" pitchFamily="34" charset="0"/>
              </a:rPr>
              <a:t>= 1 – </a:t>
            </a:r>
            <a:r>
              <a:rPr lang="it-IT" sz="2000" dirty="0" smtClean="0">
                <a:solidFill>
                  <a:srgbClr val="9A0000"/>
                </a:solidFill>
                <a:latin typeface="Calibri" pitchFamily="34" charset="0"/>
                <a:cs typeface="Calibri" pitchFamily="34" charset="0"/>
              </a:rPr>
              <a:t>(e/x)</a:t>
            </a:r>
            <a:endParaRPr lang="it-IT" sz="2000" dirty="0">
              <a:solidFill>
                <a:srgbClr val="9A0000"/>
              </a:solidFill>
              <a:latin typeface="Calibri" pitchFamily="34" charset="0"/>
              <a:cs typeface="Calibri" pitchFamily="34" charset="0"/>
            </a:endParaRPr>
          </a:p>
          <a:p>
            <a:endParaRPr lang="it-IT" sz="700" b="0" dirty="0">
              <a:latin typeface="Calibri" pitchFamily="34" charset="0"/>
              <a:cs typeface="Calibri" pitchFamily="34" charset="0"/>
            </a:endParaRPr>
          </a:p>
          <a:p>
            <a:pPr algn="ctr"/>
            <a:r>
              <a:rPr lang="it-IT" sz="1700" dirty="0">
                <a:latin typeface="Calibri" pitchFamily="34" charset="0"/>
                <a:cs typeface="Calibri" pitchFamily="34" charset="0"/>
              </a:rPr>
              <a:t>x = </a:t>
            </a:r>
            <a:r>
              <a:rPr lang="it-IT" sz="1700" dirty="0" smtClean="0">
                <a:latin typeface="Calibri" pitchFamily="34" charset="0"/>
                <a:cs typeface="Calibri" pitchFamily="34" charset="0"/>
              </a:rPr>
              <a:t>c(N-m</a:t>
            </a:r>
            <a:r>
              <a:rPr lang="it-IT" sz="1700" baseline="-25000" dirty="0" smtClean="0">
                <a:latin typeface="Calibri" pitchFamily="34" charset="0"/>
                <a:cs typeface="Calibri" pitchFamily="34" charset="0"/>
              </a:rPr>
              <a:t>x</a:t>
            </a:r>
            <a:r>
              <a:rPr lang="it-IT" sz="1700" dirty="0">
                <a:latin typeface="Calibri" pitchFamily="34" charset="0"/>
                <a:cs typeface="Calibri" pitchFamily="34" charset="0"/>
              </a:rPr>
              <a:t>) </a:t>
            </a:r>
            <a:r>
              <a:rPr lang="it-IT" sz="1700" dirty="0" smtClean="0">
                <a:latin typeface="Calibri" pitchFamily="34" charset="0"/>
                <a:cs typeface="Calibri" pitchFamily="34" charset="0"/>
              </a:rPr>
              <a:t>= errori nell’ipotesi di casualit</a:t>
            </a:r>
            <a:r>
              <a:rPr lang="it-IT" sz="1700" dirty="0">
                <a:latin typeface="Calibri" pitchFamily="34" charset="0"/>
                <a:cs typeface="Calibri" pitchFamily="34" charset="0"/>
              </a:rPr>
              <a:t>à</a:t>
            </a:r>
          </a:p>
          <a:p>
            <a:pPr algn="ctr"/>
            <a:r>
              <a:rPr lang="it-IT" sz="1700" dirty="0" smtClean="0">
                <a:latin typeface="Calibri" pitchFamily="34" charset="0"/>
                <a:cs typeface="Calibri" pitchFamily="34" charset="0"/>
              </a:rPr>
              <a:t>c </a:t>
            </a:r>
            <a:r>
              <a:rPr lang="it-IT" sz="1700" dirty="0">
                <a:latin typeface="Calibri" pitchFamily="34" charset="0"/>
                <a:cs typeface="Calibri" pitchFamily="34" charset="0"/>
              </a:rPr>
              <a:t>= probabilità risposta giusta per </a:t>
            </a:r>
            <a:r>
              <a:rPr lang="it-IT" sz="1700" dirty="0" smtClean="0">
                <a:latin typeface="Calibri" pitchFamily="34" charset="0"/>
                <a:cs typeface="Calibri" pitchFamily="34" charset="0"/>
              </a:rPr>
              <a:t>caso	N </a:t>
            </a:r>
            <a:r>
              <a:rPr lang="it-IT" sz="1700" dirty="0">
                <a:latin typeface="Calibri" pitchFamily="34" charset="0"/>
                <a:cs typeface="Calibri" pitchFamily="34" charset="0"/>
              </a:rPr>
              <a:t>= numero risposte (</a:t>
            </a:r>
            <a:r>
              <a:rPr lang="it-IT" sz="1700" dirty="0" err="1">
                <a:latin typeface="Calibri" pitchFamily="34" charset="0"/>
                <a:cs typeface="Calibri" pitchFamily="34" charset="0"/>
              </a:rPr>
              <a:t>items</a:t>
            </a:r>
            <a:r>
              <a:rPr lang="it-IT" sz="1700" dirty="0">
                <a:latin typeface="Calibri" pitchFamily="34" charset="0"/>
                <a:cs typeface="Calibri" pitchFamily="34" charset="0"/>
              </a:rPr>
              <a:t> x </a:t>
            </a:r>
            <a:r>
              <a:rPr lang="it-IT" sz="1700" dirty="0" smtClean="0">
                <a:latin typeface="Calibri" pitchFamily="34" charset="0"/>
                <a:cs typeface="Calibri" pitchFamily="34" charset="0"/>
              </a:rPr>
              <a:t>soggetti)</a:t>
            </a:r>
          </a:p>
          <a:p>
            <a:pPr algn="ctr"/>
            <a:r>
              <a:rPr lang="it-IT" sz="1700" dirty="0" smtClean="0">
                <a:latin typeface="Calibri" pitchFamily="34" charset="0"/>
                <a:cs typeface="Calibri" pitchFamily="34" charset="0"/>
              </a:rPr>
              <a:t>m</a:t>
            </a:r>
            <a:r>
              <a:rPr lang="it-IT" sz="1700" baseline="-25000" dirty="0" smtClean="0">
                <a:latin typeface="Calibri" pitchFamily="34" charset="0"/>
                <a:cs typeface="Calibri" pitchFamily="34" charset="0"/>
              </a:rPr>
              <a:t>x</a:t>
            </a:r>
            <a:r>
              <a:rPr lang="it-IT" sz="1700" dirty="0" smtClean="0">
                <a:latin typeface="Calibri" pitchFamily="34" charset="0"/>
                <a:cs typeface="Calibri" pitchFamily="34" charset="0"/>
              </a:rPr>
              <a:t> </a:t>
            </a:r>
            <a:r>
              <a:rPr lang="it-IT" sz="1700" dirty="0">
                <a:latin typeface="Calibri" pitchFamily="34" charset="0"/>
                <a:cs typeface="Calibri" pitchFamily="34" charset="0"/>
              </a:rPr>
              <a:t>= numero risposte corrette nella categoria modale di ogni </a:t>
            </a:r>
            <a:r>
              <a:rPr lang="it-IT" sz="1700" dirty="0" smtClean="0">
                <a:latin typeface="Calibri" pitchFamily="34" charset="0"/>
                <a:cs typeface="Calibri" pitchFamily="34" charset="0"/>
              </a:rPr>
              <a:t>item</a:t>
            </a:r>
            <a:endParaRPr lang="it-IT" sz="1700" dirty="0">
              <a:latin typeface="Calibri" pitchFamily="34" charset="0"/>
              <a:cs typeface="Calibri" pitchFamily="34" charset="0"/>
            </a:endParaRPr>
          </a:p>
        </p:txBody>
      </p:sp>
      <p:sp>
        <p:nvSpPr>
          <p:cNvPr id="4" name="Rettangolo 3"/>
          <p:cNvSpPr/>
          <p:nvPr/>
        </p:nvSpPr>
        <p:spPr>
          <a:xfrm>
            <a:off x="5454352" y="2659276"/>
            <a:ext cx="2790056" cy="461665"/>
          </a:xfrm>
          <a:prstGeom prst="rect">
            <a:avLst/>
          </a:prstGeom>
        </p:spPr>
        <p:txBody>
          <a:bodyPr wrap="square">
            <a:spAutoFit/>
          </a:bodyPr>
          <a:lstStyle/>
          <a:p>
            <a:r>
              <a:rPr lang="it-IT" sz="1200" dirty="0">
                <a:latin typeface="Calibri" pitchFamily="34" charset="0"/>
                <a:cs typeface="Calibri" pitchFamily="34" charset="0"/>
              </a:rPr>
              <a:t>proporzione di risposte esatte </a:t>
            </a:r>
            <a:r>
              <a:rPr lang="it-IT" sz="1200" dirty="0" smtClean="0">
                <a:latin typeface="Calibri" pitchFamily="34" charset="0"/>
                <a:cs typeface="Calibri" pitchFamily="34" charset="0"/>
              </a:rPr>
              <a:t>(</a:t>
            </a:r>
            <a:r>
              <a:rPr lang="it-IT" sz="1200" i="1" dirty="0" smtClean="0">
                <a:latin typeface="Calibri" pitchFamily="34" charset="0"/>
                <a:cs typeface="Calibri" pitchFamily="34" charset="0"/>
              </a:rPr>
              <a:t>teoriche</a:t>
            </a:r>
            <a:r>
              <a:rPr lang="it-IT" sz="1200" dirty="0" smtClean="0">
                <a:latin typeface="Calibri" pitchFamily="34" charset="0"/>
                <a:cs typeface="Calibri" pitchFamily="34" charset="0"/>
              </a:rPr>
              <a:t>)</a:t>
            </a:r>
          </a:p>
          <a:p>
            <a:r>
              <a:rPr lang="it-IT" sz="1200" dirty="0" smtClean="0">
                <a:latin typeface="Calibri" pitchFamily="34" charset="0"/>
                <a:cs typeface="Calibri" pitchFamily="34" charset="0"/>
              </a:rPr>
              <a:t>sul </a:t>
            </a:r>
            <a:r>
              <a:rPr lang="it-IT" sz="1200" dirty="0">
                <a:latin typeface="Calibri" pitchFamily="34" charset="0"/>
                <a:cs typeface="Calibri" pitchFamily="34" charset="0"/>
              </a:rPr>
              <a:t>totale delle risposte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Rettangolo 12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29"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3B9B0EBA-2D41-4277-BED4-3BF5EFBCC58A}"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22</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Esempio (G.D. </a:t>
            </a:r>
            <a:r>
              <a:rPr lang="it-IT" sz="2000" b="1" kern="0" dirty="0" err="1" smtClean="0">
                <a:solidFill>
                  <a:sysClr val="window" lastClr="FFFFFF"/>
                </a:solidFill>
                <a:latin typeface="Calibri" pitchFamily="34" charset="0"/>
                <a:cs typeface="Calibri" pitchFamily="34" charset="0"/>
              </a:rPr>
              <a:t>Gardson</a:t>
            </a:r>
            <a:r>
              <a:rPr lang="it-IT" sz="2000" b="1" kern="0" dirty="0" smtClean="0">
                <a:solidFill>
                  <a:sysClr val="window" lastClr="FFFFFF"/>
                </a:solidFill>
                <a:latin typeface="Calibri" pitchFamily="34" charset="0"/>
                <a:cs typeface="Calibri" pitchFamily="34" charset="0"/>
              </a:rPr>
              <a:t>, 1973)</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245268" y="4725144"/>
            <a:ext cx="8719219" cy="1892826"/>
          </a:xfrm>
          <a:prstGeom prst="rect">
            <a:avLst/>
          </a:prstGeom>
        </p:spPr>
        <p:txBody>
          <a:bodyPr wrap="square">
            <a:spAutoFit/>
          </a:bodyPr>
          <a:lstStyle/>
          <a:p>
            <a:r>
              <a:rPr lang="it-IT" sz="1700" b="0" dirty="0" smtClean="0">
                <a:latin typeface="Calibri" pitchFamily="34" charset="0"/>
                <a:cs typeface="Calibri" pitchFamily="34" charset="0"/>
              </a:rPr>
              <a:t>Si ha una prima </a:t>
            </a:r>
            <a:r>
              <a:rPr lang="it-IT" sz="1700" b="0" dirty="0">
                <a:latin typeface="Calibri" pitchFamily="34" charset="0"/>
                <a:cs typeface="Calibri" pitchFamily="34" charset="0"/>
              </a:rPr>
              <a:t>lettura ottimistica della scala se si usa il </a:t>
            </a:r>
            <a:r>
              <a:rPr lang="it-IT" sz="1700" b="0" dirty="0" smtClean="0">
                <a:latin typeface="Calibri" pitchFamily="34" charset="0"/>
                <a:cs typeface="Calibri" pitchFamily="34" charset="0"/>
              </a:rPr>
              <a:t>coefficiente C</a:t>
            </a:r>
            <a:r>
              <a:rPr lang="it-IT" sz="1700" b="0" baseline="-25000" dirty="0" smtClean="0">
                <a:latin typeface="Calibri" pitchFamily="34" charset="0"/>
                <a:cs typeface="Calibri" pitchFamily="34" charset="0"/>
              </a:rPr>
              <a:t>R</a:t>
            </a:r>
            <a:r>
              <a:rPr lang="it-IT" sz="1700" b="0" dirty="0" smtClean="0">
                <a:latin typeface="Calibri" pitchFamily="34" charset="0"/>
                <a:cs typeface="Calibri" pitchFamily="34" charset="0"/>
              </a:rPr>
              <a:t>:</a:t>
            </a:r>
            <a:endParaRPr lang="it-IT" sz="1700" b="0" dirty="0">
              <a:latin typeface="Calibri" pitchFamily="34" charset="0"/>
              <a:cs typeface="Calibri" pitchFamily="34" charset="0"/>
            </a:endParaRPr>
          </a:p>
          <a:p>
            <a:pPr>
              <a:buFontTx/>
              <a:buNone/>
            </a:pPr>
            <a:endParaRPr lang="it-IT" sz="700" b="0" dirty="0" smtClean="0">
              <a:latin typeface="Calibri" pitchFamily="34" charset="0"/>
              <a:cs typeface="Calibri" pitchFamily="34" charset="0"/>
            </a:endParaRPr>
          </a:p>
          <a:p>
            <a:pPr>
              <a:buFontTx/>
              <a:buNone/>
            </a:pPr>
            <a:r>
              <a:rPr lang="it-IT" sz="1700" dirty="0" smtClean="0">
                <a:latin typeface="Calibri" pitchFamily="34" charset="0"/>
                <a:cs typeface="Calibri" pitchFamily="34" charset="0"/>
              </a:rPr>
              <a:t>C</a:t>
            </a:r>
            <a:r>
              <a:rPr lang="it-IT" sz="1700" baseline="-25000" dirty="0" smtClean="0">
                <a:latin typeface="Calibri" pitchFamily="34" charset="0"/>
                <a:cs typeface="Calibri" pitchFamily="34" charset="0"/>
              </a:rPr>
              <a:t>R</a:t>
            </a:r>
            <a:r>
              <a:rPr lang="it-IT" sz="1700" dirty="0" smtClean="0">
                <a:latin typeface="Calibri" pitchFamily="34" charset="0"/>
                <a:cs typeface="Calibri" pitchFamily="34" charset="0"/>
              </a:rPr>
              <a:t> </a:t>
            </a:r>
            <a:r>
              <a:rPr lang="it-IT" sz="1700" dirty="0">
                <a:latin typeface="Calibri" pitchFamily="34" charset="0"/>
                <a:cs typeface="Calibri" pitchFamily="34" charset="0"/>
              </a:rPr>
              <a:t>= 1 - 16/150 = 0,89</a:t>
            </a:r>
          </a:p>
          <a:p>
            <a:pPr>
              <a:buFontTx/>
              <a:buNone/>
            </a:pPr>
            <a:r>
              <a:rPr lang="it-IT" b="0" i="1" dirty="0">
                <a:latin typeface="Calibri" pitchFamily="34" charset="0"/>
                <a:cs typeface="Calibri" pitchFamily="34" charset="0"/>
              </a:rPr>
              <a:t>valore quasi prossimo all’accettabilità (0,90)</a:t>
            </a:r>
          </a:p>
          <a:p>
            <a:pPr>
              <a:buFontTx/>
              <a:buNone/>
            </a:pPr>
            <a:endParaRPr lang="it-IT" sz="700" b="0" dirty="0">
              <a:latin typeface="Calibri" pitchFamily="34" charset="0"/>
              <a:cs typeface="Calibri" pitchFamily="34" charset="0"/>
            </a:endParaRPr>
          </a:p>
          <a:p>
            <a:r>
              <a:rPr lang="it-IT" sz="1700" b="0" dirty="0" smtClean="0">
                <a:latin typeface="Calibri" pitchFamily="34" charset="0"/>
                <a:cs typeface="Calibri" pitchFamily="34" charset="0"/>
              </a:rPr>
              <a:t>Se </a:t>
            </a:r>
            <a:r>
              <a:rPr lang="it-IT" sz="1700" b="0" dirty="0">
                <a:latin typeface="Calibri" pitchFamily="34" charset="0"/>
                <a:cs typeface="Calibri" pitchFamily="34" charset="0"/>
              </a:rPr>
              <a:t>si ricorre al coefficiente di scalabilità </a:t>
            </a:r>
            <a:r>
              <a:rPr lang="it-IT" sz="1700" b="0" dirty="0" smtClean="0">
                <a:latin typeface="Calibri" pitchFamily="34" charset="0"/>
                <a:cs typeface="Calibri" pitchFamily="34" charset="0"/>
              </a:rPr>
              <a:t>C</a:t>
            </a:r>
            <a:r>
              <a:rPr lang="it-IT" sz="1700" b="0" baseline="-25000" dirty="0" smtClean="0">
                <a:latin typeface="Calibri" pitchFamily="34" charset="0"/>
                <a:cs typeface="Calibri" pitchFamily="34" charset="0"/>
              </a:rPr>
              <a:t>S</a:t>
            </a:r>
            <a:r>
              <a:rPr lang="it-IT" sz="1700" b="0" dirty="0" smtClean="0">
                <a:latin typeface="Calibri" pitchFamily="34" charset="0"/>
                <a:cs typeface="Calibri" pitchFamily="34" charset="0"/>
              </a:rPr>
              <a:t> anziché </a:t>
            </a:r>
            <a:r>
              <a:rPr lang="it-IT" sz="1700" b="0" dirty="0">
                <a:latin typeface="Calibri" pitchFamily="34" charset="0"/>
                <a:cs typeface="Calibri" pitchFamily="34" charset="0"/>
              </a:rPr>
              <a:t>a quello di </a:t>
            </a:r>
            <a:r>
              <a:rPr lang="it-IT" sz="1700" b="0" dirty="0" smtClean="0">
                <a:latin typeface="Calibri" pitchFamily="34" charset="0"/>
                <a:cs typeface="Calibri" pitchFamily="34" charset="0"/>
              </a:rPr>
              <a:t>riproducibilità:</a:t>
            </a:r>
            <a:endParaRPr lang="it-IT" sz="1700" b="0" dirty="0">
              <a:latin typeface="Calibri" pitchFamily="34" charset="0"/>
              <a:cs typeface="Calibri" pitchFamily="34" charset="0"/>
            </a:endParaRPr>
          </a:p>
          <a:p>
            <a:pPr>
              <a:buFontTx/>
              <a:buNone/>
            </a:pPr>
            <a:endParaRPr lang="it-IT" sz="700" b="0" dirty="0" smtClean="0">
              <a:latin typeface="Calibri" pitchFamily="34" charset="0"/>
              <a:cs typeface="Calibri" pitchFamily="34" charset="0"/>
            </a:endParaRPr>
          </a:p>
          <a:p>
            <a:pPr>
              <a:buFontTx/>
              <a:buNone/>
            </a:pPr>
            <a:r>
              <a:rPr lang="it-IT" sz="1700" dirty="0" smtClean="0">
                <a:latin typeface="Calibri" pitchFamily="34" charset="0"/>
                <a:cs typeface="Calibri" pitchFamily="34" charset="0"/>
              </a:rPr>
              <a:t>C</a:t>
            </a:r>
            <a:r>
              <a:rPr lang="it-IT" sz="1700" baseline="-25000" dirty="0" smtClean="0">
                <a:latin typeface="Calibri" pitchFamily="34" charset="0"/>
                <a:cs typeface="Calibri" pitchFamily="34" charset="0"/>
              </a:rPr>
              <a:t>S</a:t>
            </a:r>
            <a:r>
              <a:rPr lang="it-IT" sz="1700" dirty="0" smtClean="0">
                <a:latin typeface="Calibri" pitchFamily="34" charset="0"/>
                <a:cs typeface="Calibri" pitchFamily="34" charset="0"/>
              </a:rPr>
              <a:t> </a:t>
            </a:r>
            <a:r>
              <a:rPr lang="it-IT" sz="1700" dirty="0">
                <a:latin typeface="Calibri" pitchFamily="34" charset="0"/>
                <a:cs typeface="Calibri" pitchFamily="34" charset="0"/>
              </a:rPr>
              <a:t>= 1- </a:t>
            </a:r>
            <a:r>
              <a:rPr lang="it-IT" sz="1700" dirty="0" smtClean="0">
                <a:latin typeface="Calibri" pitchFamily="34" charset="0"/>
                <a:cs typeface="Calibri" pitchFamily="34" charset="0"/>
              </a:rPr>
              <a:t>16/0,5(150 </a:t>
            </a:r>
            <a:r>
              <a:rPr lang="it-IT" sz="1700" dirty="0">
                <a:latin typeface="Calibri" pitchFamily="34" charset="0"/>
                <a:cs typeface="Calibri" pitchFamily="34" charset="0"/>
              </a:rPr>
              <a:t>- 103) = </a:t>
            </a:r>
            <a:r>
              <a:rPr lang="it-IT" sz="1700" dirty="0" smtClean="0">
                <a:latin typeface="Calibri" pitchFamily="34" charset="0"/>
                <a:cs typeface="Calibri" pitchFamily="34" charset="0"/>
              </a:rPr>
              <a:t>0,32</a:t>
            </a:r>
            <a:endParaRPr lang="it-IT" sz="1700" dirty="0">
              <a:latin typeface="Calibri" pitchFamily="34" charset="0"/>
              <a:cs typeface="Calibri" pitchFamily="34" charset="0"/>
            </a:endParaRPr>
          </a:p>
          <a:p>
            <a:pPr>
              <a:buFontTx/>
              <a:buNone/>
            </a:pPr>
            <a:r>
              <a:rPr lang="it-IT" b="0" i="1" dirty="0" smtClean="0">
                <a:latin typeface="Calibri" pitchFamily="34" charset="0"/>
                <a:cs typeface="Calibri" pitchFamily="34" charset="0"/>
              </a:rPr>
              <a:t>ben </a:t>
            </a:r>
            <a:r>
              <a:rPr lang="it-IT" b="0" i="1" dirty="0">
                <a:latin typeface="Calibri" pitchFamily="34" charset="0"/>
                <a:cs typeface="Calibri" pitchFamily="34" charset="0"/>
              </a:rPr>
              <a:t>lontano da quello che normalmente si ritiene accettabile (0,60)</a:t>
            </a:r>
          </a:p>
        </p:txBody>
      </p:sp>
      <p:pic>
        <p:nvPicPr>
          <p:cNvPr id="1026" name="Picture 2" descr="\\psf\Host\Users\desassossego\Desktop\Schermata 2011-11-14 a 00.32.4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556792"/>
            <a:ext cx="4499992" cy="3012261"/>
          </a:xfrm>
          <a:prstGeom prst="rect">
            <a:avLst/>
          </a:prstGeom>
          <a:noFill/>
          <a:extLst>
            <a:ext uri="{909E8E84-426E-40DD-AFC4-6F175D3DCCD1}">
              <a14:hiddenFill xmlns:a14="http://schemas.microsoft.com/office/drawing/2010/main">
                <a:solidFill>
                  <a:srgbClr val="FFFFFF"/>
                </a:solidFill>
              </a14:hiddenFill>
            </a:ext>
          </a:extLst>
        </p:spPr>
      </p:pic>
      <p:sp>
        <p:nvSpPr>
          <p:cNvPr id="3" name="Rettangolo 2"/>
          <p:cNvSpPr/>
          <p:nvPr/>
        </p:nvSpPr>
        <p:spPr bwMode="auto">
          <a:xfrm>
            <a:off x="468008" y="1556792"/>
            <a:ext cx="4068000" cy="2340000"/>
          </a:xfrm>
          <a:prstGeom prst="rect">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4" name="Rettangolo 3"/>
          <p:cNvSpPr/>
          <p:nvPr/>
        </p:nvSpPr>
        <p:spPr>
          <a:xfrm>
            <a:off x="5415011" y="2093367"/>
            <a:ext cx="2757389" cy="615553"/>
          </a:xfrm>
          <a:prstGeom prst="rect">
            <a:avLst/>
          </a:prstGeom>
        </p:spPr>
        <p:txBody>
          <a:bodyPr wrap="square">
            <a:spAutoFit/>
          </a:bodyPr>
          <a:lstStyle/>
          <a:p>
            <a:pPr algn="ctr">
              <a:buFontTx/>
              <a:buNone/>
            </a:pPr>
            <a:r>
              <a:rPr lang="it-IT" sz="1700" i="1" dirty="0">
                <a:solidFill>
                  <a:srgbClr val="9A0000"/>
                </a:solidFill>
                <a:latin typeface="Calibri" pitchFamily="34" charset="0"/>
                <a:cs typeface="Calibri" pitchFamily="34" charset="0"/>
              </a:rPr>
              <a:t>Voto di 10 leggi militari da</a:t>
            </a:r>
          </a:p>
          <a:p>
            <a:pPr algn="ctr">
              <a:buFontTx/>
              <a:buNone/>
            </a:pPr>
            <a:r>
              <a:rPr lang="it-IT" sz="1700" i="1" dirty="0">
                <a:solidFill>
                  <a:srgbClr val="9A0000"/>
                </a:solidFill>
                <a:latin typeface="Calibri" pitchFamily="34" charset="0"/>
                <a:cs typeface="Calibri" pitchFamily="34" charset="0"/>
              </a:rPr>
              <a:t>parte di 15 senatori U.S.</a:t>
            </a:r>
          </a:p>
        </p:txBody>
      </p:sp>
    </p:spTree>
    <p:extLst>
      <p:ext uri="{BB962C8B-B14F-4D97-AF65-F5344CB8AC3E}">
        <p14:creationId xmlns:p14="http://schemas.microsoft.com/office/powerpoint/2010/main" val="10855626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99" name="Rectangle 448"/>
          <p:cNvSpPr>
            <a:spLocks noChangeArrowheads="1"/>
          </p:cNvSpPr>
          <p:nvPr/>
        </p:nvSpPr>
        <p:spPr bwMode="auto">
          <a:xfrm>
            <a:off x="0" y="6199188"/>
            <a:ext cx="9144000" cy="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nchor="ctr">
            <a:spAutoFit/>
          </a:bodyPr>
          <a:lstStyle/>
          <a:p>
            <a:endParaRPr lang="it-IT" sz="1800" b="0">
              <a:latin typeface="Arial" charset="0"/>
            </a:endParaRPr>
          </a:p>
        </p:txBody>
      </p:sp>
      <p:sp>
        <p:nvSpPr>
          <p:cNvPr id="30" name="Rettangolo 29"/>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2"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0990408D-333B-4095-8D55-279656D0604B}"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23</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Scala di </a:t>
            </a:r>
            <a:r>
              <a:rPr lang="it-IT" sz="2000" b="1" kern="0" dirty="0" err="1" smtClean="0">
                <a:solidFill>
                  <a:sysClr val="window" lastClr="FFFFFF"/>
                </a:solidFill>
                <a:latin typeface="Calibri" pitchFamily="34" charset="0"/>
                <a:cs typeface="Calibri" pitchFamily="34" charset="0"/>
              </a:rPr>
              <a:t>Osgood</a:t>
            </a:r>
            <a:endParaRPr lang="it-IT" sz="2000" b="1" kern="0" dirty="0">
              <a:solidFill>
                <a:sysClr val="window" lastClr="FFFFFF"/>
              </a:solidFill>
              <a:latin typeface="Calibri" pitchFamily="34" charset="0"/>
              <a:cs typeface="Calibri" pitchFamily="34" charset="0"/>
            </a:endParaRPr>
          </a:p>
        </p:txBody>
      </p:sp>
      <p:pic>
        <p:nvPicPr>
          <p:cNvPr id="4098" name="Picture 2"/>
          <p:cNvPicPr preferRelativeResize="0">
            <a:picLocks noChangeArrowheads="1"/>
          </p:cNvPicPr>
          <p:nvPr/>
        </p:nvPicPr>
        <p:blipFill rotWithShape="1">
          <a:blip r:embed="rId3">
            <a:extLst>
              <a:ext uri="{28A0092B-C50C-407E-A947-70E740481C1C}">
                <a14:useLocalDpi xmlns:a14="http://schemas.microsoft.com/office/drawing/2010/main" val="0"/>
              </a:ext>
            </a:extLst>
          </a:blip>
          <a:srcRect l="13635" r="6499" b="10155"/>
          <a:stretch/>
        </p:blipFill>
        <p:spPr bwMode="auto">
          <a:xfrm>
            <a:off x="180000" y="1548000"/>
            <a:ext cx="1584000" cy="2160000"/>
          </a:xfrm>
          <a:prstGeom prst="ellipse">
            <a:avLst/>
          </a:prstGeom>
          <a:ln w="63500" cap="rnd">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asellaDiTesto 8"/>
          <p:cNvSpPr txBox="1"/>
          <p:nvPr/>
        </p:nvSpPr>
        <p:spPr>
          <a:xfrm>
            <a:off x="1835696" y="1700808"/>
            <a:ext cx="7223522" cy="2816156"/>
          </a:xfrm>
          <a:prstGeom prst="rect">
            <a:avLst/>
          </a:prstGeom>
          <a:noFill/>
        </p:spPr>
        <p:txBody>
          <a:bodyPr wrap="square" rtlCol="0">
            <a:spAutoFit/>
          </a:bodyPr>
          <a:lstStyle/>
          <a:p>
            <a:r>
              <a:rPr lang="it-IT" sz="1700" b="0" dirty="0" smtClean="0">
                <a:latin typeface="Calibri" pitchFamily="34" charset="0"/>
                <a:cs typeface="Calibri" pitchFamily="34" charset="0"/>
              </a:rPr>
              <a:t>La </a:t>
            </a:r>
            <a:r>
              <a:rPr lang="it-IT" sz="1700" b="0" dirty="0"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scala di </a:t>
            </a:r>
            <a:r>
              <a:rPr lang="it-IT" sz="1700" b="0" dirty="0" err="1" smtClean="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Osgood</a:t>
            </a:r>
            <a:r>
              <a:rPr lang="it-IT" sz="1700" b="0" dirty="0" smtClean="0">
                <a:latin typeface="Calibri" pitchFamily="34" charset="0"/>
                <a:cs typeface="Calibri" pitchFamily="34" charset="0"/>
              </a:rPr>
              <a:t>, più conosciuta come </a:t>
            </a:r>
            <a:r>
              <a:rPr lang="it-IT" sz="1700" b="0" dirty="0" smtClean="0">
                <a:ln>
                  <a:solidFill>
                    <a:sysClr val="windowText" lastClr="000000"/>
                  </a:solidFill>
                </a:ln>
                <a:solidFill>
                  <a:sysClr val="windowText" lastClr="000000"/>
                </a:solidFill>
                <a:latin typeface="Calibri" pitchFamily="34" charset="0"/>
                <a:cs typeface="Calibri" pitchFamily="34" charset="0"/>
              </a:rPr>
              <a:t>differenziale semantico</a:t>
            </a:r>
            <a:r>
              <a:rPr lang="it-IT" sz="1700" b="0" dirty="0">
                <a:latin typeface="Calibri" pitchFamily="34" charset="0"/>
                <a:cs typeface="Calibri" pitchFamily="34" charset="0"/>
              </a:rPr>
              <a:t>, </a:t>
            </a:r>
            <a:r>
              <a:rPr lang="it-IT" sz="1700" b="0" dirty="0" smtClean="0">
                <a:latin typeface="Calibri" pitchFamily="34" charset="0"/>
                <a:cs typeface="Calibri" pitchFamily="34" charset="0"/>
              </a:rPr>
              <a:t>ha l’obiettivo di </a:t>
            </a:r>
            <a:r>
              <a:rPr lang="it-IT" sz="1700" b="0" dirty="0">
                <a:latin typeface="Calibri" pitchFamily="34" charset="0"/>
                <a:cs typeface="Calibri" pitchFamily="34" charset="0"/>
              </a:rPr>
              <a:t>quantificare il significato attribuito a un concetto, un </a:t>
            </a:r>
            <a:r>
              <a:rPr lang="it-IT" sz="1700" b="0" dirty="0" smtClean="0">
                <a:latin typeface="Calibri" pitchFamily="34" charset="0"/>
                <a:cs typeface="Calibri" pitchFamily="34" charset="0"/>
              </a:rPr>
              <a:t>oggetto, </a:t>
            </a:r>
            <a:r>
              <a:rPr lang="it-IT" sz="1700" b="0" dirty="0">
                <a:latin typeface="Calibri" pitchFamily="34" charset="0"/>
                <a:cs typeface="Calibri" pitchFamily="34" charset="0"/>
              </a:rPr>
              <a:t>una </a:t>
            </a:r>
            <a:r>
              <a:rPr lang="it-IT" sz="1700" b="0" dirty="0" smtClean="0">
                <a:latin typeface="Calibri" pitchFamily="34" charset="0"/>
                <a:cs typeface="Calibri" pitchFamily="34" charset="0"/>
              </a:rPr>
              <a:t>situazione, </a:t>
            </a:r>
            <a:r>
              <a:rPr lang="it-IT" sz="1700" b="0" dirty="0">
                <a:latin typeface="Calibri" pitchFamily="34" charset="0"/>
                <a:cs typeface="Calibri" pitchFamily="34" charset="0"/>
              </a:rPr>
              <a:t>senza porre domande dirette</a:t>
            </a:r>
          </a:p>
          <a:p>
            <a:endParaRPr lang="it-IT" sz="700" b="0" dirty="0" smtClean="0">
              <a:latin typeface="Calibri" pitchFamily="34" charset="0"/>
              <a:cs typeface="Calibri" pitchFamily="34" charset="0"/>
            </a:endParaRPr>
          </a:p>
          <a:p>
            <a:r>
              <a:rPr lang="it-IT" sz="1700" b="0" dirty="0">
                <a:latin typeface="Calibri" pitchFamily="34" charset="0"/>
                <a:cs typeface="Calibri" pitchFamily="34" charset="0"/>
              </a:rPr>
              <a:t>Tale tecnica non si basa sulla descrizione soggettiva e </a:t>
            </a:r>
            <a:r>
              <a:rPr lang="it-IT" sz="1700" b="0" dirty="0" smtClean="0">
                <a:latin typeface="Calibri" pitchFamily="34" charset="0"/>
                <a:cs typeface="Calibri" pitchFamily="34" charset="0"/>
              </a:rPr>
              <a:t>diretta del </a:t>
            </a:r>
            <a:r>
              <a:rPr lang="it-IT" sz="1700" b="0" dirty="0">
                <a:latin typeface="Calibri" pitchFamily="34" charset="0"/>
                <a:cs typeface="Calibri" pitchFamily="34" charset="0"/>
              </a:rPr>
              <a:t>significato da parte dell’intervistato ma sulle </a:t>
            </a:r>
            <a:r>
              <a:rPr lang="it-IT" sz="1700" b="0" dirty="0" smtClean="0">
                <a:latin typeface="Calibri" pitchFamily="34" charset="0"/>
                <a:cs typeface="Calibri" pitchFamily="34" charset="0"/>
              </a:rPr>
              <a:t>associazioni che </a:t>
            </a:r>
            <a:r>
              <a:rPr lang="it-IT" sz="1700" b="0" dirty="0">
                <a:latin typeface="Calibri" pitchFamily="34" charset="0"/>
                <a:cs typeface="Calibri" pitchFamily="34" charset="0"/>
              </a:rPr>
              <a:t>questo instaura tra ciascun concetto ed altri proposti </a:t>
            </a:r>
            <a:r>
              <a:rPr lang="it-IT" sz="1700" b="0" dirty="0" smtClean="0">
                <a:latin typeface="Calibri" pitchFamily="34" charset="0"/>
                <a:cs typeface="Calibri" pitchFamily="34" charset="0"/>
              </a:rPr>
              <a:t>in maniera standardizzata</a:t>
            </a:r>
            <a:endParaRPr lang="it-IT" sz="1700" b="0" dirty="0" smtClean="0">
              <a:ln>
                <a:solidFill>
                  <a:sysClr val="windowText" lastClr="000000"/>
                </a:solidFill>
              </a:ln>
              <a:solidFill>
                <a:sysClr val="windowText" lastClr="000000"/>
              </a:solidFill>
              <a:latin typeface="Calibri" pitchFamily="34" charset="0"/>
              <a:cs typeface="Calibri" pitchFamily="34" charset="0"/>
            </a:endParaRPr>
          </a:p>
          <a:p>
            <a:endParaRPr lang="it-IT" sz="1700" b="0" dirty="0">
              <a:ln>
                <a:solidFill>
                  <a:sysClr val="windowText" lastClr="000000"/>
                </a:solidFill>
              </a:ln>
              <a:solidFill>
                <a:sysClr val="windowText" lastClr="000000"/>
              </a:solidFill>
              <a:latin typeface="Calibri" pitchFamily="34" charset="0"/>
              <a:cs typeface="Calibri" pitchFamily="34" charset="0"/>
            </a:endParaRPr>
          </a:p>
          <a:p>
            <a:r>
              <a:rPr lang="it-IT" sz="1700" b="0" dirty="0" smtClean="0">
                <a:latin typeface="Calibri" pitchFamily="34" charset="0"/>
                <a:cs typeface="Calibri" pitchFamily="34" charset="0"/>
              </a:rPr>
              <a:t>Ai </a:t>
            </a:r>
            <a:r>
              <a:rPr lang="it-IT" sz="1700" b="0" dirty="0">
                <a:latin typeface="Calibri" pitchFamily="34" charset="0"/>
                <a:cs typeface="Calibri" pitchFamily="34" charset="0"/>
              </a:rPr>
              <a:t>soggetti intervistati viene somministrato un set di attributi contrapposti che si suppone siano atti a descrivere e qualificare </a:t>
            </a:r>
            <a:r>
              <a:rPr lang="it-IT" sz="1700" b="0" dirty="0" smtClean="0">
                <a:latin typeface="Calibri" pitchFamily="34" charset="0"/>
                <a:cs typeface="Calibri" pitchFamily="34" charset="0"/>
              </a:rPr>
              <a:t>l’oggetto presentato nell’indagine, tracciando poi un </a:t>
            </a:r>
            <a:r>
              <a:rPr lang="it-IT" sz="1700" b="0" i="1" dirty="0" smtClean="0">
                <a:latin typeface="Calibri" pitchFamily="34" charset="0"/>
                <a:cs typeface="Calibri" pitchFamily="34" charset="0"/>
              </a:rPr>
              <a:t>profilo</a:t>
            </a:r>
            <a:r>
              <a:rPr lang="it-IT" sz="1700" b="0" dirty="0" smtClean="0">
                <a:latin typeface="Calibri" pitchFamily="34" charset="0"/>
                <a:cs typeface="Calibri" pitchFamily="34" charset="0"/>
              </a:rPr>
              <a:t> dello stesso</a:t>
            </a:r>
          </a:p>
        </p:txBody>
      </p:sp>
      <p:sp>
        <p:nvSpPr>
          <p:cNvPr id="3" name="Rettangolo 2"/>
          <p:cNvSpPr/>
          <p:nvPr/>
        </p:nvSpPr>
        <p:spPr>
          <a:xfrm>
            <a:off x="84782" y="4740240"/>
            <a:ext cx="8951714" cy="1785104"/>
          </a:xfrm>
          <a:prstGeom prst="rect">
            <a:avLst/>
          </a:prstGeom>
        </p:spPr>
        <p:txBody>
          <a:bodyPr wrap="square">
            <a:spAutoFit/>
          </a:bodyPr>
          <a:lstStyle/>
          <a:p>
            <a:pPr marL="342900" indent="-342900">
              <a:buFont typeface="+mj-lt"/>
              <a:buAutoNum type="arabicParenR"/>
            </a:pPr>
            <a:r>
              <a:rPr lang="it-IT" sz="1600" dirty="0">
                <a:latin typeface="Calibri" pitchFamily="34" charset="0"/>
                <a:cs typeface="Calibri" pitchFamily="34" charset="0"/>
              </a:rPr>
              <a:t>La lista degli attributi bipolari non deve avere relazione </a:t>
            </a:r>
            <a:r>
              <a:rPr lang="it-IT" sz="1600" dirty="0" smtClean="0">
                <a:latin typeface="Calibri" pitchFamily="34" charset="0"/>
                <a:cs typeface="Calibri" pitchFamily="34" charset="0"/>
              </a:rPr>
              <a:t>con l’oggetto </a:t>
            </a:r>
            <a:r>
              <a:rPr lang="it-IT" sz="1600" dirty="0">
                <a:latin typeface="Calibri" pitchFamily="34" charset="0"/>
                <a:cs typeface="Calibri" pitchFamily="34" charset="0"/>
              </a:rPr>
              <a:t>valutato (anche se è possibile aggiungere </a:t>
            </a:r>
            <a:r>
              <a:rPr lang="it-IT" sz="1600" dirty="0" smtClean="0">
                <a:latin typeface="Calibri" pitchFamily="34" charset="0"/>
                <a:cs typeface="Calibri" pitchFamily="34" charset="0"/>
              </a:rPr>
              <a:t>attributi specificamente </a:t>
            </a:r>
            <a:r>
              <a:rPr lang="it-IT" sz="1600" dirty="0">
                <a:latin typeface="Calibri" pitchFamily="34" charset="0"/>
                <a:cs typeface="Calibri" pitchFamily="34" charset="0"/>
              </a:rPr>
              <a:t>connessi a questo</a:t>
            </a:r>
            <a:r>
              <a:rPr lang="it-IT" sz="1600" dirty="0" smtClean="0">
                <a:latin typeface="Calibri" pitchFamily="34" charset="0"/>
                <a:cs typeface="Calibri" pitchFamily="34" charset="0"/>
              </a:rPr>
              <a:t>)</a:t>
            </a:r>
            <a:endParaRPr lang="it-IT" sz="1600" dirty="0">
              <a:latin typeface="Calibri" pitchFamily="34" charset="0"/>
              <a:cs typeface="Calibri" pitchFamily="34" charset="0"/>
            </a:endParaRPr>
          </a:p>
          <a:p>
            <a:pPr marL="228600" indent="-228600">
              <a:buFont typeface="+mj-lt"/>
              <a:buAutoNum type="arabicParenR"/>
            </a:pPr>
            <a:endParaRPr lang="it-IT" sz="700" dirty="0" smtClean="0">
              <a:latin typeface="Calibri" pitchFamily="34" charset="0"/>
              <a:cs typeface="Calibri" pitchFamily="34" charset="0"/>
            </a:endParaRPr>
          </a:p>
          <a:p>
            <a:pPr marL="342900" indent="-342900">
              <a:buFont typeface="+mj-lt"/>
              <a:buAutoNum type="arabicParenR"/>
            </a:pPr>
            <a:r>
              <a:rPr lang="it-IT" sz="1600" dirty="0" smtClean="0">
                <a:latin typeface="Calibri" pitchFamily="34" charset="0"/>
                <a:cs typeface="Calibri" pitchFamily="34" charset="0"/>
              </a:rPr>
              <a:t>Il </a:t>
            </a:r>
            <a:r>
              <a:rPr lang="it-IT" sz="1600" dirty="0">
                <a:latin typeface="Calibri" pitchFamily="34" charset="0"/>
                <a:cs typeface="Calibri" pitchFamily="34" charset="0"/>
              </a:rPr>
              <a:t>numero degli attributi può variare e dipende dall’obiettivo </a:t>
            </a:r>
            <a:r>
              <a:rPr lang="it-IT" sz="1600" dirty="0" smtClean="0">
                <a:latin typeface="Calibri" pitchFamily="34" charset="0"/>
                <a:cs typeface="Calibri" pitchFamily="34" charset="0"/>
              </a:rPr>
              <a:t>dello studio </a:t>
            </a:r>
            <a:r>
              <a:rPr lang="it-IT" sz="1600" dirty="0">
                <a:latin typeface="Calibri" pitchFamily="34" charset="0"/>
                <a:cs typeface="Calibri" pitchFamily="34" charset="0"/>
              </a:rPr>
              <a:t>e dal rilievo che la tecnica assume nel quadro </a:t>
            </a:r>
            <a:r>
              <a:rPr lang="it-IT" sz="1600" dirty="0" smtClean="0">
                <a:latin typeface="Calibri" pitchFamily="34" charset="0"/>
                <a:cs typeface="Calibri" pitchFamily="34" charset="0"/>
              </a:rPr>
              <a:t>generale della rilevazione</a:t>
            </a:r>
          </a:p>
          <a:p>
            <a:pPr marL="228600" indent="-228600">
              <a:buFont typeface="+mj-lt"/>
              <a:buAutoNum type="arabicParenR"/>
            </a:pPr>
            <a:endParaRPr lang="it-IT" sz="700" dirty="0">
              <a:latin typeface="Calibri" pitchFamily="34" charset="0"/>
              <a:cs typeface="Calibri" pitchFamily="34" charset="0"/>
            </a:endParaRPr>
          </a:p>
          <a:p>
            <a:pPr marL="342900" indent="-342900">
              <a:buFont typeface="+mj-lt"/>
              <a:buAutoNum type="arabicParenR"/>
            </a:pPr>
            <a:r>
              <a:rPr lang="it-IT" sz="1600" dirty="0">
                <a:latin typeface="Calibri" pitchFamily="34" charset="0"/>
                <a:cs typeface="Calibri" pitchFamily="34" charset="0"/>
              </a:rPr>
              <a:t>Le risposte possono essere analizzate con una </a:t>
            </a:r>
            <a:r>
              <a:rPr lang="it-IT" sz="1600" dirty="0" smtClean="0">
                <a:latin typeface="Calibri" pitchFamily="34" charset="0"/>
                <a:cs typeface="Calibri" pitchFamily="34" charset="0"/>
              </a:rPr>
              <a:t>rappresentazione grafica </a:t>
            </a:r>
            <a:r>
              <a:rPr lang="it-IT" sz="1600" dirty="0">
                <a:latin typeface="Calibri" pitchFamily="34" charset="0"/>
                <a:cs typeface="Calibri" pitchFamily="34" charset="0"/>
              </a:rPr>
              <a:t>che si ottiene </a:t>
            </a:r>
            <a:r>
              <a:rPr lang="it-IT" sz="1600" dirty="0" smtClean="0">
                <a:latin typeface="Calibri" pitchFamily="34" charset="0"/>
                <a:cs typeface="Calibri" pitchFamily="34" charset="0"/>
              </a:rPr>
              <a:t>congiungendo con </a:t>
            </a:r>
            <a:r>
              <a:rPr lang="it-IT" sz="1600" dirty="0">
                <a:latin typeface="Calibri" pitchFamily="34" charset="0"/>
                <a:cs typeface="Calibri" pitchFamily="34" charset="0"/>
              </a:rPr>
              <a:t>una linea il </a:t>
            </a:r>
            <a:r>
              <a:rPr lang="it-IT" sz="1600" dirty="0" smtClean="0">
                <a:latin typeface="Calibri" pitchFamily="34" charset="0"/>
                <a:cs typeface="Calibri" pitchFamily="34" charset="0"/>
              </a:rPr>
              <a:t>punteggio medio </a:t>
            </a:r>
            <a:r>
              <a:rPr lang="it-IT" sz="1600" dirty="0">
                <a:latin typeface="Calibri" pitchFamily="34" charset="0"/>
                <a:cs typeface="Calibri" pitchFamily="34" charset="0"/>
              </a:rPr>
              <a:t>ottenuto da quello specifico oggetto su ogni coppia </a:t>
            </a:r>
            <a:r>
              <a:rPr lang="it-IT" sz="1600" dirty="0" smtClean="0">
                <a:latin typeface="Calibri" pitchFamily="34" charset="0"/>
                <a:cs typeface="Calibri" pitchFamily="34" charset="0"/>
              </a:rPr>
              <a:t>di attributi</a:t>
            </a:r>
            <a:endParaRPr lang="it-IT" sz="1600" dirty="0">
              <a:latin typeface="Calibri" pitchFamily="34" charset="0"/>
              <a:cs typeface="Calibri" pitchFamily="34" charset="0"/>
            </a:endParaRPr>
          </a:p>
        </p:txBody>
      </p:sp>
    </p:spTree>
    <p:extLst>
      <p:ext uri="{BB962C8B-B14F-4D97-AF65-F5344CB8AC3E}">
        <p14:creationId xmlns:p14="http://schemas.microsoft.com/office/powerpoint/2010/main" val="4125437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3" name="Rectangle 5"/>
          <p:cNvSpPr>
            <a:spLocks noChangeArrowheads="1"/>
          </p:cNvSpPr>
          <p:nvPr/>
        </p:nvSpPr>
        <p:spPr bwMode="auto">
          <a:xfrm>
            <a:off x="2508250" y="34534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54" name="Rectangle 6"/>
          <p:cNvSpPr>
            <a:spLocks noChangeArrowheads="1"/>
          </p:cNvSpPr>
          <p:nvPr/>
        </p:nvSpPr>
        <p:spPr bwMode="auto">
          <a:xfrm>
            <a:off x="3117850" y="34534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55" name="Rectangle 7"/>
          <p:cNvSpPr>
            <a:spLocks noChangeArrowheads="1"/>
          </p:cNvSpPr>
          <p:nvPr/>
        </p:nvSpPr>
        <p:spPr bwMode="auto">
          <a:xfrm>
            <a:off x="3727450" y="34534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56" name="Rectangle 8"/>
          <p:cNvSpPr>
            <a:spLocks noChangeArrowheads="1"/>
          </p:cNvSpPr>
          <p:nvPr/>
        </p:nvSpPr>
        <p:spPr bwMode="auto">
          <a:xfrm>
            <a:off x="4337050" y="3453408"/>
            <a:ext cx="457200" cy="457200"/>
          </a:xfrm>
          <a:prstGeom prst="rect">
            <a:avLst/>
          </a:prstGeom>
          <a:solidFill>
            <a:schemeClr val="bg1"/>
          </a:solidFill>
          <a:ln w="635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57" name="Rectangle 9"/>
          <p:cNvSpPr>
            <a:spLocks noChangeArrowheads="1"/>
          </p:cNvSpPr>
          <p:nvPr/>
        </p:nvSpPr>
        <p:spPr bwMode="auto">
          <a:xfrm>
            <a:off x="4946650" y="34534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58" name="Rectangle 10"/>
          <p:cNvSpPr>
            <a:spLocks noChangeArrowheads="1"/>
          </p:cNvSpPr>
          <p:nvPr/>
        </p:nvSpPr>
        <p:spPr bwMode="auto">
          <a:xfrm>
            <a:off x="5556250" y="34534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59" name="Rectangle 11"/>
          <p:cNvSpPr>
            <a:spLocks noChangeArrowheads="1"/>
          </p:cNvSpPr>
          <p:nvPr/>
        </p:nvSpPr>
        <p:spPr bwMode="auto">
          <a:xfrm>
            <a:off x="6165850" y="34534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26633" name="Rectangle 12"/>
          <p:cNvSpPr>
            <a:spLocks noChangeArrowheads="1"/>
          </p:cNvSpPr>
          <p:nvPr/>
        </p:nvSpPr>
        <p:spPr bwMode="auto">
          <a:xfrm>
            <a:off x="450850" y="34534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400">
                <a:solidFill>
                  <a:srgbClr val="000000"/>
                </a:solidFill>
                <a:latin typeface="Calibri" pitchFamily="34" charset="0"/>
                <a:cs typeface="Calibri" pitchFamily="34" charset="0"/>
              </a:rPr>
              <a:t>BELLO</a:t>
            </a:r>
            <a:endParaRPr lang="it-IT" sz="2400" b="0">
              <a:solidFill>
                <a:srgbClr val="000000"/>
              </a:solidFill>
              <a:latin typeface="Calibri" pitchFamily="34" charset="0"/>
              <a:cs typeface="Calibri" pitchFamily="34" charset="0"/>
            </a:endParaRPr>
          </a:p>
        </p:txBody>
      </p:sp>
      <p:sp>
        <p:nvSpPr>
          <p:cNvPr id="26634" name="Rectangle 13"/>
          <p:cNvSpPr>
            <a:spLocks noChangeArrowheads="1"/>
          </p:cNvSpPr>
          <p:nvPr/>
        </p:nvSpPr>
        <p:spPr bwMode="auto">
          <a:xfrm>
            <a:off x="6775450" y="34534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400">
                <a:solidFill>
                  <a:srgbClr val="000000"/>
                </a:solidFill>
                <a:latin typeface="Calibri" pitchFamily="34" charset="0"/>
                <a:cs typeface="Calibri" pitchFamily="34" charset="0"/>
              </a:rPr>
              <a:t>BRUTTO</a:t>
            </a:r>
          </a:p>
        </p:txBody>
      </p:sp>
      <p:sp>
        <p:nvSpPr>
          <p:cNvPr id="26635" name="Rectangle 14"/>
          <p:cNvSpPr>
            <a:spLocks noChangeArrowheads="1"/>
          </p:cNvSpPr>
          <p:nvPr/>
        </p:nvSpPr>
        <p:spPr bwMode="auto">
          <a:xfrm>
            <a:off x="25082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-3</a:t>
            </a:r>
          </a:p>
        </p:txBody>
      </p:sp>
      <p:sp>
        <p:nvSpPr>
          <p:cNvPr id="26636" name="Rectangle 15"/>
          <p:cNvSpPr>
            <a:spLocks noChangeArrowheads="1"/>
          </p:cNvSpPr>
          <p:nvPr/>
        </p:nvSpPr>
        <p:spPr bwMode="auto">
          <a:xfrm>
            <a:off x="31178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-2</a:t>
            </a:r>
          </a:p>
        </p:txBody>
      </p:sp>
      <p:sp>
        <p:nvSpPr>
          <p:cNvPr id="26637" name="Rectangle 16"/>
          <p:cNvSpPr>
            <a:spLocks noChangeArrowheads="1"/>
          </p:cNvSpPr>
          <p:nvPr/>
        </p:nvSpPr>
        <p:spPr bwMode="auto">
          <a:xfrm>
            <a:off x="37274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-1</a:t>
            </a:r>
          </a:p>
        </p:txBody>
      </p:sp>
      <p:sp>
        <p:nvSpPr>
          <p:cNvPr id="26638" name="Rectangle 17"/>
          <p:cNvSpPr>
            <a:spLocks noChangeArrowheads="1"/>
          </p:cNvSpPr>
          <p:nvPr/>
        </p:nvSpPr>
        <p:spPr bwMode="auto">
          <a:xfrm>
            <a:off x="43370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0</a:t>
            </a:r>
          </a:p>
        </p:txBody>
      </p:sp>
      <p:sp>
        <p:nvSpPr>
          <p:cNvPr id="26639" name="Rectangle 18"/>
          <p:cNvSpPr>
            <a:spLocks noChangeArrowheads="1"/>
          </p:cNvSpPr>
          <p:nvPr/>
        </p:nvSpPr>
        <p:spPr bwMode="auto">
          <a:xfrm>
            <a:off x="49466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+1</a:t>
            </a:r>
          </a:p>
        </p:txBody>
      </p:sp>
      <p:sp>
        <p:nvSpPr>
          <p:cNvPr id="26640" name="Rectangle 19"/>
          <p:cNvSpPr>
            <a:spLocks noChangeArrowheads="1"/>
          </p:cNvSpPr>
          <p:nvPr/>
        </p:nvSpPr>
        <p:spPr bwMode="auto">
          <a:xfrm>
            <a:off x="55562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+2</a:t>
            </a:r>
          </a:p>
        </p:txBody>
      </p:sp>
      <p:sp>
        <p:nvSpPr>
          <p:cNvPr id="26641" name="Rectangle 20"/>
          <p:cNvSpPr>
            <a:spLocks noChangeArrowheads="1"/>
          </p:cNvSpPr>
          <p:nvPr/>
        </p:nvSpPr>
        <p:spPr bwMode="auto">
          <a:xfrm>
            <a:off x="6165850" y="59680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+3</a:t>
            </a:r>
          </a:p>
        </p:txBody>
      </p:sp>
      <p:sp>
        <p:nvSpPr>
          <p:cNvPr id="26642" name="Rectangle 21"/>
          <p:cNvSpPr>
            <a:spLocks noChangeArrowheads="1"/>
          </p:cNvSpPr>
          <p:nvPr/>
        </p:nvSpPr>
        <p:spPr bwMode="auto">
          <a:xfrm>
            <a:off x="450850" y="59680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400">
                <a:solidFill>
                  <a:srgbClr val="000000"/>
                </a:solidFill>
                <a:latin typeface="Calibri" pitchFamily="34" charset="0"/>
                <a:cs typeface="Calibri" pitchFamily="34" charset="0"/>
              </a:rPr>
              <a:t>BELLO</a:t>
            </a:r>
            <a:endParaRPr lang="it-IT" sz="2400" b="0">
              <a:solidFill>
                <a:srgbClr val="000000"/>
              </a:solidFill>
              <a:latin typeface="Calibri" pitchFamily="34" charset="0"/>
              <a:cs typeface="Calibri" pitchFamily="34" charset="0"/>
            </a:endParaRPr>
          </a:p>
        </p:txBody>
      </p:sp>
      <p:sp>
        <p:nvSpPr>
          <p:cNvPr id="26643" name="Rectangle 22"/>
          <p:cNvSpPr>
            <a:spLocks noChangeArrowheads="1"/>
          </p:cNvSpPr>
          <p:nvPr/>
        </p:nvSpPr>
        <p:spPr bwMode="auto">
          <a:xfrm>
            <a:off x="6775450" y="59680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400">
                <a:solidFill>
                  <a:srgbClr val="000000"/>
                </a:solidFill>
                <a:latin typeface="Calibri" pitchFamily="34" charset="0"/>
                <a:cs typeface="Calibri" pitchFamily="34" charset="0"/>
              </a:rPr>
              <a:t>BRUTTO</a:t>
            </a:r>
          </a:p>
        </p:txBody>
      </p:sp>
      <p:sp>
        <p:nvSpPr>
          <p:cNvPr id="181271" name="Rectangle 23"/>
          <p:cNvSpPr>
            <a:spLocks noChangeArrowheads="1"/>
          </p:cNvSpPr>
          <p:nvPr/>
        </p:nvSpPr>
        <p:spPr bwMode="auto">
          <a:xfrm>
            <a:off x="25082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72" name="Rectangle 24"/>
          <p:cNvSpPr>
            <a:spLocks noChangeArrowheads="1"/>
          </p:cNvSpPr>
          <p:nvPr/>
        </p:nvSpPr>
        <p:spPr bwMode="auto">
          <a:xfrm>
            <a:off x="31178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73" name="Rectangle 25"/>
          <p:cNvSpPr>
            <a:spLocks noChangeArrowheads="1"/>
          </p:cNvSpPr>
          <p:nvPr/>
        </p:nvSpPr>
        <p:spPr bwMode="auto">
          <a:xfrm>
            <a:off x="37274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74" name="Rectangle 26"/>
          <p:cNvSpPr>
            <a:spLocks noChangeArrowheads="1"/>
          </p:cNvSpPr>
          <p:nvPr/>
        </p:nvSpPr>
        <p:spPr bwMode="auto">
          <a:xfrm>
            <a:off x="43370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75" name="Rectangle 27"/>
          <p:cNvSpPr>
            <a:spLocks noChangeArrowheads="1"/>
          </p:cNvSpPr>
          <p:nvPr/>
        </p:nvSpPr>
        <p:spPr bwMode="auto">
          <a:xfrm>
            <a:off x="49466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76" name="Rectangle 28"/>
          <p:cNvSpPr>
            <a:spLocks noChangeArrowheads="1"/>
          </p:cNvSpPr>
          <p:nvPr/>
        </p:nvSpPr>
        <p:spPr bwMode="auto">
          <a:xfrm>
            <a:off x="55562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181277" name="Rectangle 29"/>
          <p:cNvSpPr>
            <a:spLocks noChangeArrowheads="1"/>
          </p:cNvSpPr>
          <p:nvPr/>
        </p:nvSpPr>
        <p:spPr bwMode="auto">
          <a:xfrm>
            <a:off x="6165850" y="22342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it-IT">
              <a:effectLst>
                <a:outerShdw blurRad="38100" dist="38100" dir="2700000" algn="tl">
                  <a:srgbClr val="000000">
                    <a:alpha val="43137"/>
                  </a:srgbClr>
                </a:outerShdw>
              </a:effectLst>
            </a:endParaRPr>
          </a:p>
        </p:txBody>
      </p:sp>
      <p:sp>
        <p:nvSpPr>
          <p:cNvPr id="26651" name="Rectangle 30"/>
          <p:cNvSpPr>
            <a:spLocks noChangeArrowheads="1"/>
          </p:cNvSpPr>
          <p:nvPr/>
        </p:nvSpPr>
        <p:spPr bwMode="auto">
          <a:xfrm>
            <a:off x="450850" y="22342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400">
                <a:solidFill>
                  <a:srgbClr val="000000"/>
                </a:solidFill>
                <a:latin typeface="Calibri" pitchFamily="34" charset="0"/>
                <a:cs typeface="Calibri" pitchFamily="34" charset="0"/>
              </a:rPr>
              <a:t>BELLO</a:t>
            </a:r>
            <a:endParaRPr lang="it-IT" sz="2400" b="0">
              <a:solidFill>
                <a:srgbClr val="000000"/>
              </a:solidFill>
              <a:latin typeface="Calibri" pitchFamily="34" charset="0"/>
              <a:cs typeface="Calibri" pitchFamily="34" charset="0"/>
            </a:endParaRPr>
          </a:p>
        </p:txBody>
      </p:sp>
      <p:sp>
        <p:nvSpPr>
          <p:cNvPr id="26652" name="Rectangle 31"/>
          <p:cNvSpPr>
            <a:spLocks noChangeArrowheads="1"/>
          </p:cNvSpPr>
          <p:nvPr/>
        </p:nvSpPr>
        <p:spPr bwMode="auto">
          <a:xfrm>
            <a:off x="6775450" y="22342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400">
                <a:solidFill>
                  <a:srgbClr val="000000"/>
                </a:solidFill>
                <a:latin typeface="Calibri" pitchFamily="34" charset="0"/>
                <a:cs typeface="Calibri" pitchFamily="34" charset="0"/>
              </a:rPr>
              <a:t>BRUTTO</a:t>
            </a:r>
          </a:p>
        </p:txBody>
      </p:sp>
      <p:sp>
        <p:nvSpPr>
          <p:cNvPr id="181280" name="Text Box 32"/>
          <p:cNvSpPr txBox="1">
            <a:spLocks noChangeArrowheads="1"/>
          </p:cNvSpPr>
          <p:nvPr/>
        </p:nvSpPr>
        <p:spPr bwMode="auto">
          <a:xfrm>
            <a:off x="450850" y="1700808"/>
            <a:ext cx="5715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defRPr/>
            </a:pPr>
            <a:r>
              <a:rPr lang="it-IT" sz="1800">
                <a:solidFill>
                  <a:srgbClr val="9A0000"/>
                </a:solidFill>
                <a:latin typeface="Calibri" pitchFamily="34" charset="0"/>
                <a:cs typeface="Calibri" pitchFamily="34" charset="0"/>
              </a:rPr>
              <a:t>Ipotesi 1: nessuna indicazione oltre alla casella</a:t>
            </a:r>
          </a:p>
        </p:txBody>
      </p:sp>
      <p:sp>
        <p:nvSpPr>
          <p:cNvPr id="26654" name="Rectangle 33"/>
          <p:cNvSpPr>
            <a:spLocks noChangeArrowheads="1"/>
          </p:cNvSpPr>
          <p:nvPr/>
        </p:nvSpPr>
        <p:spPr bwMode="auto">
          <a:xfrm>
            <a:off x="25082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1</a:t>
            </a:r>
            <a:endParaRPr lang="it-IT" sz="2400" b="0">
              <a:solidFill>
                <a:srgbClr val="000000"/>
              </a:solidFill>
              <a:latin typeface="Calibri" pitchFamily="34" charset="0"/>
              <a:cs typeface="Calibri" pitchFamily="34" charset="0"/>
            </a:endParaRPr>
          </a:p>
        </p:txBody>
      </p:sp>
      <p:sp>
        <p:nvSpPr>
          <p:cNvPr id="26655" name="Rectangle 34"/>
          <p:cNvSpPr>
            <a:spLocks noChangeArrowheads="1"/>
          </p:cNvSpPr>
          <p:nvPr/>
        </p:nvSpPr>
        <p:spPr bwMode="auto">
          <a:xfrm>
            <a:off x="31178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2</a:t>
            </a:r>
          </a:p>
        </p:txBody>
      </p:sp>
      <p:sp>
        <p:nvSpPr>
          <p:cNvPr id="26656" name="Rectangle 35"/>
          <p:cNvSpPr>
            <a:spLocks noChangeArrowheads="1"/>
          </p:cNvSpPr>
          <p:nvPr/>
        </p:nvSpPr>
        <p:spPr bwMode="auto">
          <a:xfrm>
            <a:off x="37274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3</a:t>
            </a:r>
          </a:p>
        </p:txBody>
      </p:sp>
      <p:sp>
        <p:nvSpPr>
          <p:cNvPr id="26657" name="Rectangle 36"/>
          <p:cNvSpPr>
            <a:spLocks noChangeArrowheads="1"/>
          </p:cNvSpPr>
          <p:nvPr/>
        </p:nvSpPr>
        <p:spPr bwMode="auto">
          <a:xfrm>
            <a:off x="43370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4</a:t>
            </a:r>
          </a:p>
        </p:txBody>
      </p:sp>
      <p:sp>
        <p:nvSpPr>
          <p:cNvPr id="26658" name="Rectangle 37"/>
          <p:cNvSpPr>
            <a:spLocks noChangeArrowheads="1"/>
          </p:cNvSpPr>
          <p:nvPr/>
        </p:nvSpPr>
        <p:spPr bwMode="auto">
          <a:xfrm>
            <a:off x="49466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5</a:t>
            </a:r>
          </a:p>
        </p:txBody>
      </p:sp>
      <p:sp>
        <p:nvSpPr>
          <p:cNvPr id="26659" name="Rectangle 38"/>
          <p:cNvSpPr>
            <a:spLocks noChangeArrowheads="1"/>
          </p:cNvSpPr>
          <p:nvPr/>
        </p:nvSpPr>
        <p:spPr bwMode="auto">
          <a:xfrm>
            <a:off x="55562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6</a:t>
            </a:r>
          </a:p>
        </p:txBody>
      </p:sp>
      <p:sp>
        <p:nvSpPr>
          <p:cNvPr id="26660" name="Rectangle 39"/>
          <p:cNvSpPr>
            <a:spLocks noChangeArrowheads="1"/>
          </p:cNvSpPr>
          <p:nvPr/>
        </p:nvSpPr>
        <p:spPr bwMode="auto">
          <a:xfrm>
            <a:off x="6165850" y="4672608"/>
            <a:ext cx="457200" cy="457200"/>
          </a:xfrm>
          <a:prstGeom prst="rect">
            <a:avLst/>
          </a:prstGeom>
          <a:solidFill>
            <a:schemeClr val="bg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400">
                <a:solidFill>
                  <a:srgbClr val="000000"/>
                </a:solidFill>
                <a:latin typeface="Calibri" pitchFamily="34" charset="0"/>
                <a:cs typeface="Calibri" pitchFamily="34" charset="0"/>
              </a:rPr>
              <a:t>7</a:t>
            </a:r>
          </a:p>
        </p:txBody>
      </p:sp>
      <p:sp>
        <p:nvSpPr>
          <p:cNvPr id="26661" name="Rectangle 40"/>
          <p:cNvSpPr>
            <a:spLocks noChangeArrowheads="1"/>
          </p:cNvSpPr>
          <p:nvPr/>
        </p:nvSpPr>
        <p:spPr bwMode="auto">
          <a:xfrm>
            <a:off x="450850" y="46726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400">
                <a:solidFill>
                  <a:srgbClr val="000000"/>
                </a:solidFill>
                <a:latin typeface="Calibri" pitchFamily="34" charset="0"/>
                <a:cs typeface="Calibri" pitchFamily="34" charset="0"/>
              </a:rPr>
              <a:t>BELLO</a:t>
            </a:r>
            <a:endParaRPr lang="it-IT" sz="2400" b="0">
              <a:solidFill>
                <a:srgbClr val="000000"/>
              </a:solidFill>
              <a:latin typeface="Calibri" pitchFamily="34" charset="0"/>
              <a:cs typeface="Calibri" pitchFamily="34" charset="0"/>
            </a:endParaRPr>
          </a:p>
        </p:txBody>
      </p:sp>
      <p:sp>
        <p:nvSpPr>
          <p:cNvPr id="26662" name="Rectangle 41"/>
          <p:cNvSpPr>
            <a:spLocks noChangeArrowheads="1"/>
          </p:cNvSpPr>
          <p:nvPr/>
        </p:nvSpPr>
        <p:spPr bwMode="auto">
          <a:xfrm>
            <a:off x="6775450" y="467260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400">
                <a:solidFill>
                  <a:srgbClr val="000000"/>
                </a:solidFill>
                <a:latin typeface="Calibri" pitchFamily="34" charset="0"/>
                <a:cs typeface="Calibri" pitchFamily="34" charset="0"/>
              </a:rPr>
              <a:t>BRUTTO</a:t>
            </a:r>
          </a:p>
        </p:txBody>
      </p:sp>
      <p:sp>
        <p:nvSpPr>
          <p:cNvPr id="181290" name="Text Box 42"/>
          <p:cNvSpPr txBox="1">
            <a:spLocks noChangeArrowheads="1"/>
          </p:cNvSpPr>
          <p:nvPr/>
        </p:nvSpPr>
        <p:spPr bwMode="auto">
          <a:xfrm>
            <a:off x="450850" y="2920008"/>
            <a:ext cx="71453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defRPr/>
            </a:pPr>
            <a:r>
              <a:rPr lang="it-IT" sz="1800">
                <a:solidFill>
                  <a:srgbClr val="9A0000"/>
                </a:solidFill>
                <a:latin typeface="Calibri" pitchFamily="34" charset="0"/>
                <a:cs typeface="Calibri" pitchFamily="34" charset="0"/>
              </a:rPr>
              <a:t>Ipotesi 2: rafforzamento “grafico” della posizione “neutra</a:t>
            </a:r>
          </a:p>
        </p:txBody>
      </p:sp>
      <p:sp>
        <p:nvSpPr>
          <p:cNvPr id="181291" name="Text Box 43"/>
          <p:cNvSpPr txBox="1">
            <a:spLocks noChangeArrowheads="1"/>
          </p:cNvSpPr>
          <p:nvPr/>
        </p:nvSpPr>
        <p:spPr bwMode="auto">
          <a:xfrm>
            <a:off x="450850" y="4139208"/>
            <a:ext cx="655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defRPr/>
            </a:pPr>
            <a:r>
              <a:rPr lang="it-IT" sz="1800">
                <a:solidFill>
                  <a:srgbClr val="9A0000"/>
                </a:solidFill>
                <a:latin typeface="Calibri" pitchFamily="34" charset="0"/>
                <a:cs typeface="Calibri" pitchFamily="34" charset="0"/>
              </a:rPr>
              <a:t>Ipotesi 3: scala valori da 1 a 7</a:t>
            </a:r>
          </a:p>
        </p:txBody>
      </p:sp>
      <p:sp>
        <p:nvSpPr>
          <p:cNvPr id="181292" name="Text Box 44"/>
          <p:cNvSpPr txBox="1">
            <a:spLocks noChangeArrowheads="1"/>
          </p:cNvSpPr>
          <p:nvPr/>
        </p:nvSpPr>
        <p:spPr bwMode="auto">
          <a:xfrm>
            <a:off x="450850" y="5434608"/>
            <a:ext cx="655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defRPr/>
            </a:pPr>
            <a:r>
              <a:rPr lang="it-IT" sz="1800">
                <a:solidFill>
                  <a:srgbClr val="9A0000"/>
                </a:solidFill>
                <a:latin typeface="Calibri" pitchFamily="34" charset="0"/>
                <a:cs typeface="Calibri" pitchFamily="34" charset="0"/>
              </a:rPr>
              <a:t>Ipotesi 4: scala valori da -3 a +3</a:t>
            </a:r>
          </a:p>
        </p:txBody>
      </p:sp>
      <p:sp>
        <p:nvSpPr>
          <p:cNvPr id="48" name="Rettangolo 47"/>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50"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37649CC9-794C-4713-A8E5-9D7118E1AD9C}"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24</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Tipologie di scala</a:t>
            </a:r>
            <a:endParaRPr lang="it-IT" sz="2000" b="1" kern="0" dirty="0">
              <a:solidFill>
                <a:sysClr val="window" lastClr="FFFFFF"/>
              </a:solidFill>
              <a:latin typeface="Calibri" pitchFamily="34" charset="0"/>
              <a:cs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1"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23BCF6BF-BFB2-4386-9096-53ED532D703A}"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25</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Le coppie di significati</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216296" y="1604258"/>
            <a:ext cx="2448000" cy="5209118"/>
          </a:xfrm>
          <a:prstGeom prst="rect">
            <a:avLst/>
          </a:prstGeom>
        </p:spPr>
        <p:txBody>
          <a:bodyPr>
            <a:spAutoFit/>
          </a:bodyPr>
          <a:lstStyle/>
          <a:p>
            <a:pPr>
              <a:lnSpc>
                <a:spcPct val="95000"/>
              </a:lnSpc>
            </a:pPr>
            <a:r>
              <a:rPr lang="it-IT" dirty="0">
                <a:latin typeface="Calibri" pitchFamily="34" charset="0"/>
                <a:cs typeface="Calibri" pitchFamily="34" charset="0"/>
              </a:rPr>
              <a:t>1. Buono-Cattivo</a:t>
            </a:r>
          </a:p>
          <a:p>
            <a:pPr>
              <a:lnSpc>
                <a:spcPct val="95000"/>
              </a:lnSpc>
            </a:pPr>
            <a:r>
              <a:rPr lang="it-IT" dirty="0">
                <a:latin typeface="Calibri" pitchFamily="34" charset="0"/>
                <a:cs typeface="Calibri" pitchFamily="34" charset="0"/>
              </a:rPr>
              <a:t>2. Grande-Piccolo</a:t>
            </a:r>
          </a:p>
          <a:p>
            <a:pPr>
              <a:lnSpc>
                <a:spcPct val="95000"/>
              </a:lnSpc>
            </a:pPr>
            <a:r>
              <a:rPr lang="it-IT" dirty="0">
                <a:latin typeface="Calibri" pitchFamily="34" charset="0"/>
                <a:cs typeface="Calibri" pitchFamily="34" charset="0"/>
              </a:rPr>
              <a:t>3. Bello-Brutto</a:t>
            </a:r>
          </a:p>
          <a:p>
            <a:pPr>
              <a:lnSpc>
                <a:spcPct val="95000"/>
              </a:lnSpc>
            </a:pPr>
            <a:r>
              <a:rPr lang="it-IT" dirty="0">
                <a:latin typeface="Calibri" pitchFamily="34" charset="0"/>
                <a:cs typeface="Calibri" pitchFamily="34" charset="0"/>
              </a:rPr>
              <a:t>4. Giallo-Blu</a:t>
            </a:r>
          </a:p>
          <a:p>
            <a:pPr>
              <a:lnSpc>
                <a:spcPct val="95000"/>
              </a:lnSpc>
            </a:pPr>
            <a:r>
              <a:rPr lang="it-IT" dirty="0">
                <a:latin typeface="Calibri" pitchFamily="34" charset="0"/>
                <a:cs typeface="Calibri" pitchFamily="34" charset="0"/>
              </a:rPr>
              <a:t>5. Duro-Soffice</a:t>
            </a:r>
          </a:p>
          <a:p>
            <a:pPr>
              <a:lnSpc>
                <a:spcPct val="95000"/>
              </a:lnSpc>
            </a:pPr>
            <a:r>
              <a:rPr lang="it-IT" dirty="0">
                <a:latin typeface="Calibri" pitchFamily="34" charset="0"/>
                <a:cs typeface="Calibri" pitchFamily="34" charset="0"/>
              </a:rPr>
              <a:t>6. Dolce-Aspro</a:t>
            </a:r>
          </a:p>
          <a:p>
            <a:pPr>
              <a:lnSpc>
                <a:spcPct val="95000"/>
              </a:lnSpc>
            </a:pPr>
            <a:r>
              <a:rPr lang="it-IT" dirty="0">
                <a:latin typeface="Calibri" pitchFamily="34" charset="0"/>
                <a:cs typeface="Calibri" pitchFamily="34" charset="0"/>
              </a:rPr>
              <a:t>7. Forte-Debole</a:t>
            </a:r>
          </a:p>
          <a:p>
            <a:pPr>
              <a:lnSpc>
                <a:spcPct val="95000"/>
              </a:lnSpc>
            </a:pPr>
            <a:r>
              <a:rPr lang="it-IT" dirty="0">
                <a:latin typeface="Calibri" pitchFamily="34" charset="0"/>
                <a:cs typeface="Calibri" pitchFamily="34" charset="0"/>
              </a:rPr>
              <a:t>8. </a:t>
            </a:r>
            <a:r>
              <a:rPr lang="it-IT" dirty="0" smtClean="0">
                <a:latin typeface="Calibri" pitchFamily="34" charset="0"/>
                <a:cs typeface="Calibri" pitchFamily="34" charset="0"/>
              </a:rPr>
              <a:t>Pulito-Sporco</a:t>
            </a:r>
            <a:endParaRPr lang="it-IT" dirty="0">
              <a:latin typeface="Calibri" pitchFamily="34" charset="0"/>
              <a:cs typeface="Calibri" pitchFamily="34" charset="0"/>
            </a:endParaRPr>
          </a:p>
          <a:p>
            <a:pPr>
              <a:lnSpc>
                <a:spcPct val="95000"/>
              </a:lnSpc>
            </a:pPr>
            <a:r>
              <a:rPr lang="it-IT" dirty="0">
                <a:latin typeface="Calibri" pitchFamily="34" charset="0"/>
                <a:cs typeface="Calibri" pitchFamily="34" charset="0"/>
              </a:rPr>
              <a:t>9. Alto-Basso</a:t>
            </a:r>
          </a:p>
          <a:p>
            <a:pPr>
              <a:lnSpc>
                <a:spcPct val="95000"/>
              </a:lnSpc>
            </a:pPr>
            <a:r>
              <a:rPr lang="it-IT" dirty="0">
                <a:latin typeface="Calibri" pitchFamily="34" charset="0"/>
                <a:cs typeface="Calibri" pitchFamily="34" charset="0"/>
              </a:rPr>
              <a:t>10. Calmo-Agitato</a:t>
            </a:r>
          </a:p>
          <a:p>
            <a:pPr>
              <a:lnSpc>
                <a:spcPct val="95000"/>
              </a:lnSpc>
            </a:pPr>
            <a:r>
              <a:rPr lang="it-IT" dirty="0">
                <a:latin typeface="Calibri" pitchFamily="34" charset="0"/>
                <a:cs typeface="Calibri" pitchFamily="34" charset="0"/>
              </a:rPr>
              <a:t>11. Saporito-Insipido</a:t>
            </a:r>
          </a:p>
          <a:p>
            <a:pPr>
              <a:lnSpc>
                <a:spcPct val="95000"/>
              </a:lnSpc>
            </a:pPr>
            <a:r>
              <a:rPr lang="it-IT" dirty="0">
                <a:latin typeface="Calibri" pitchFamily="34" charset="0"/>
                <a:cs typeface="Calibri" pitchFamily="34" charset="0"/>
              </a:rPr>
              <a:t>12. Di valore-Senza valore</a:t>
            </a:r>
          </a:p>
          <a:p>
            <a:pPr>
              <a:lnSpc>
                <a:spcPct val="95000"/>
              </a:lnSpc>
            </a:pPr>
            <a:r>
              <a:rPr lang="it-IT" dirty="0">
                <a:latin typeface="Calibri" pitchFamily="34" charset="0"/>
                <a:cs typeface="Calibri" pitchFamily="34" charset="0"/>
              </a:rPr>
              <a:t>13. Rosso-Verde</a:t>
            </a:r>
          </a:p>
          <a:p>
            <a:pPr>
              <a:lnSpc>
                <a:spcPct val="95000"/>
              </a:lnSpc>
            </a:pPr>
            <a:r>
              <a:rPr lang="it-IT" dirty="0">
                <a:latin typeface="Calibri" pitchFamily="34" charset="0"/>
                <a:cs typeface="Calibri" pitchFamily="34" charset="0"/>
              </a:rPr>
              <a:t>14. Giovane-Vecchio</a:t>
            </a:r>
          </a:p>
          <a:p>
            <a:pPr>
              <a:lnSpc>
                <a:spcPct val="95000"/>
              </a:lnSpc>
            </a:pPr>
            <a:r>
              <a:rPr lang="it-IT" dirty="0">
                <a:latin typeface="Calibri" pitchFamily="34" charset="0"/>
                <a:cs typeface="Calibri" pitchFamily="34" charset="0"/>
              </a:rPr>
              <a:t>15. Gentile-Sgarbato</a:t>
            </a:r>
          </a:p>
          <a:p>
            <a:pPr>
              <a:lnSpc>
                <a:spcPct val="95000"/>
              </a:lnSpc>
            </a:pPr>
            <a:r>
              <a:rPr lang="it-IT" dirty="0">
                <a:latin typeface="Calibri" pitchFamily="34" charset="0"/>
                <a:cs typeface="Calibri" pitchFamily="34" charset="0"/>
              </a:rPr>
              <a:t>16. A voce alta-Sottovoce</a:t>
            </a:r>
          </a:p>
          <a:p>
            <a:pPr>
              <a:lnSpc>
                <a:spcPct val="95000"/>
              </a:lnSpc>
            </a:pPr>
            <a:r>
              <a:rPr lang="it-IT" dirty="0">
                <a:latin typeface="Calibri" pitchFamily="34" charset="0"/>
                <a:cs typeface="Calibri" pitchFamily="34" charset="0"/>
              </a:rPr>
              <a:t>17. Profondo-Superficiale</a:t>
            </a:r>
          </a:p>
          <a:p>
            <a:pPr>
              <a:lnSpc>
                <a:spcPct val="95000"/>
              </a:lnSpc>
            </a:pPr>
            <a:r>
              <a:rPr lang="it-IT" dirty="0">
                <a:latin typeface="Calibri" pitchFamily="34" charset="0"/>
                <a:cs typeface="Calibri" pitchFamily="34" charset="0"/>
              </a:rPr>
              <a:t>18. Piacevole-Sgradevole</a:t>
            </a:r>
          </a:p>
          <a:p>
            <a:pPr>
              <a:lnSpc>
                <a:spcPct val="95000"/>
              </a:lnSpc>
            </a:pPr>
            <a:r>
              <a:rPr lang="it-IT" dirty="0">
                <a:latin typeface="Calibri" pitchFamily="34" charset="0"/>
                <a:cs typeface="Calibri" pitchFamily="34" charset="0"/>
              </a:rPr>
              <a:t>19. Nero-Bianco</a:t>
            </a:r>
          </a:p>
          <a:p>
            <a:pPr>
              <a:lnSpc>
                <a:spcPct val="95000"/>
              </a:lnSpc>
            </a:pPr>
            <a:r>
              <a:rPr lang="it-IT" dirty="0">
                <a:latin typeface="Calibri" pitchFamily="34" charset="0"/>
                <a:cs typeface="Calibri" pitchFamily="34" charset="0"/>
              </a:rPr>
              <a:t>20. Amaro-Dolce</a:t>
            </a:r>
          </a:p>
          <a:p>
            <a:pPr>
              <a:lnSpc>
                <a:spcPct val="95000"/>
              </a:lnSpc>
            </a:pPr>
            <a:r>
              <a:rPr lang="it-IT" dirty="0">
                <a:latin typeface="Calibri" pitchFamily="34" charset="0"/>
                <a:cs typeface="Calibri" pitchFamily="34" charset="0"/>
              </a:rPr>
              <a:t>21. Felice-Triste</a:t>
            </a:r>
          </a:p>
          <a:p>
            <a:pPr>
              <a:lnSpc>
                <a:spcPct val="95000"/>
              </a:lnSpc>
            </a:pPr>
            <a:r>
              <a:rPr lang="it-IT" dirty="0">
                <a:latin typeface="Calibri" pitchFamily="34" charset="0"/>
                <a:cs typeface="Calibri" pitchFamily="34" charset="0"/>
              </a:rPr>
              <a:t>22. Acuto-Rotondo</a:t>
            </a:r>
          </a:p>
          <a:p>
            <a:pPr>
              <a:lnSpc>
                <a:spcPct val="95000"/>
              </a:lnSpc>
            </a:pPr>
            <a:r>
              <a:rPr lang="it-IT" dirty="0">
                <a:latin typeface="Calibri" pitchFamily="34" charset="0"/>
                <a:cs typeface="Calibri" pitchFamily="34" charset="0"/>
              </a:rPr>
              <a:t>23. Vuoto-Pieno</a:t>
            </a:r>
          </a:p>
          <a:p>
            <a:pPr>
              <a:lnSpc>
                <a:spcPct val="95000"/>
              </a:lnSpc>
            </a:pPr>
            <a:r>
              <a:rPr lang="it-IT" dirty="0">
                <a:latin typeface="Calibri" pitchFamily="34" charset="0"/>
                <a:cs typeface="Calibri" pitchFamily="34" charset="0"/>
              </a:rPr>
              <a:t>24. Aggressivo-Pacifico</a:t>
            </a:r>
          </a:p>
          <a:p>
            <a:pPr>
              <a:lnSpc>
                <a:spcPct val="95000"/>
              </a:lnSpc>
            </a:pPr>
            <a:r>
              <a:rPr lang="it-IT" dirty="0">
                <a:latin typeface="Calibri" pitchFamily="34" charset="0"/>
                <a:cs typeface="Calibri" pitchFamily="34" charset="0"/>
              </a:rPr>
              <a:t>25. </a:t>
            </a:r>
            <a:r>
              <a:rPr lang="it-IT" dirty="0" smtClean="0">
                <a:latin typeface="Calibri" pitchFamily="34" charset="0"/>
                <a:cs typeface="Calibri" pitchFamily="34" charset="0"/>
              </a:rPr>
              <a:t>Pesante-Leggero</a:t>
            </a:r>
            <a:endParaRPr lang="it-IT" dirty="0">
              <a:latin typeface="Calibri" pitchFamily="34" charset="0"/>
              <a:cs typeface="Calibri" pitchFamily="34" charset="0"/>
            </a:endParaRPr>
          </a:p>
        </p:txBody>
      </p:sp>
      <p:sp>
        <p:nvSpPr>
          <p:cNvPr id="3" name="Rettangolo 2"/>
          <p:cNvSpPr/>
          <p:nvPr/>
        </p:nvSpPr>
        <p:spPr>
          <a:xfrm>
            <a:off x="2484040" y="1604258"/>
            <a:ext cx="2448000" cy="5209118"/>
          </a:xfrm>
          <a:prstGeom prst="rect">
            <a:avLst/>
          </a:prstGeom>
        </p:spPr>
        <p:txBody>
          <a:bodyPr>
            <a:spAutoFit/>
          </a:bodyPr>
          <a:lstStyle/>
          <a:p>
            <a:pPr>
              <a:lnSpc>
                <a:spcPct val="95000"/>
              </a:lnSpc>
            </a:pPr>
            <a:r>
              <a:rPr lang="it-IT" dirty="0">
                <a:latin typeface="Calibri" pitchFamily="34" charset="0"/>
                <a:cs typeface="Calibri" pitchFamily="34" charset="0"/>
              </a:rPr>
              <a:t>26. Bagnato-Asciutto</a:t>
            </a:r>
          </a:p>
          <a:p>
            <a:pPr>
              <a:lnSpc>
                <a:spcPct val="95000"/>
              </a:lnSpc>
            </a:pPr>
            <a:r>
              <a:rPr lang="it-IT" dirty="0">
                <a:latin typeface="Calibri" pitchFamily="34" charset="0"/>
                <a:cs typeface="Calibri" pitchFamily="34" charset="0"/>
              </a:rPr>
              <a:t>27. Sacro-Profano</a:t>
            </a:r>
          </a:p>
          <a:p>
            <a:pPr>
              <a:lnSpc>
                <a:spcPct val="95000"/>
              </a:lnSpc>
            </a:pPr>
            <a:r>
              <a:rPr lang="it-IT" dirty="0">
                <a:latin typeface="Calibri" pitchFamily="34" charset="0"/>
                <a:cs typeface="Calibri" pitchFamily="34" charset="0"/>
              </a:rPr>
              <a:t>28. Rilassato-Teso</a:t>
            </a:r>
          </a:p>
          <a:p>
            <a:pPr>
              <a:lnSpc>
                <a:spcPct val="95000"/>
              </a:lnSpc>
            </a:pPr>
            <a:r>
              <a:rPr lang="it-IT" dirty="0">
                <a:latin typeface="Calibri" pitchFamily="34" charset="0"/>
                <a:cs typeface="Calibri" pitchFamily="34" charset="0"/>
              </a:rPr>
              <a:t>29. Coraggioso-Codardo</a:t>
            </a:r>
          </a:p>
          <a:p>
            <a:pPr>
              <a:lnSpc>
                <a:spcPct val="95000"/>
              </a:lnSpc>
            </a:pPr>
            <a:r>
              <a:rPr lang="it-IT" dirty="0">
                <a:latin typeface="Calibri" pitchFamily="34" charset="0"/>
                <a:cs typeface="Calibri" pitchFamily="34" charset="0"/>
              </a:rPr>
              <a:t>30. Alto-Basso</a:t>
            </a:r>
          </a:p>
          <a:p>
            <a:pPr>
              <a:lnSpc>
                <a:spcPct val="95000"/>
              </a:lnSpc>
            </a:pPr>
            <a:r>
              <a:rPr lang="it-IT" dirty="0">
                <a:latin typeface="Calibri" pitchFamily="34" charset="0"/>
                <a:cs typeface="Calibri" pitchFamily="34" charset="0"/>
              </a:rPr>
              <a:t>31. Ricco-Povero</a:t>
            </a:r>
          </a:p>
          <a:p>
            <a:pPr>
              <a:lnSpc>
                <a:spcPct val="95000"/>
              </a:lnSpc>
            </a:pPr>
            <a:r>
              <a:rPr lang="it-IT" dirty="0">
                <a:latin typeface="Calibri" pitchFamily="34" charset="0"/>
                <a:cs typeface="Calibri" pitchFamily="34" charset="0"/>
              </a:rPr>
              <a:t>32. Luminoso-Offuscato</a:t>
            </a:r>
          </a:p>
          <a:p>
            <a:pPr>
              <a:lnSpc>
                <a:spcPct val="95000"/>
              </a:lnSpc>
            </a:pPr>
            <a:r>
              <a:rPr lang="it-IT" dirty="0">
                <a:latin typeface="Calibri" pitchFamily="34" charset="0"/>
                <a:cs typeface="Calibri" pitchFamily="34" charset="0"/>
              </a:rPr>
              <a:t>33. Caldo-Freddo</a:t>
            </a:r>
          </a:p>
          <a:p>
            <a:pPr>
              <a:lnSpc>
                <a:spcPct val="95000"/>
              </a:lnSpc>
            </a:pPr>
            <a:r>
              <a:rPr lang="it-IT" dirty="0">
                <a:latin typeface="Calibri" pitchFamily="34" charset="0"/>
                <a:cs typeface="Calibri" pitchFamily="34" charset="0"/>
              </a:rPr>
              <a:t>34. Spesso-Sottile</a:t>
            </a:r>
          </a:p>
          <a:p>
            <a:pPr>
              <a:lnSpc>
                <a:spcPct val="95000"/>
              </a:lnSpc>
            </a:pPr>
            <a:r>
              <a:rPr lang="it-IT" dirty="0">
                <a:latin typeface="Calibri" pitchFamily="34" charset="0"/>
                <a:cs typeface="Calibri" pitchFamily="34" charset="0"/>
              </a:rPr>
              <a:t>35. Simpatico-Antipatico</a:t>
            </a:r>
          </a:p>
          <a:p>
            <a:pPr>
              <a:lnSpc>
                <a:spcPct val="95000"/>
              </a:lnSpc>
            </a:pPr>
            <a:r>
              <a:rPr lang="it-IT" dirty="0">
                <a:latin typeface="Calibri" pitchFamily="34" charset="0"/>
                <a:cs typeface="Calibri" pitchFamily="34" charset="0"/>
              </a:rPr>
              <a:t>36. Luminoso-Scuro</a:t>
            </a:r>
          </a:p>
          <a:p>
            <a:pPr>
              <a:lnSpc>
                <a:spcPct val="95000"/>
              </a:lnSpc>
            </a:pPr>
            <a:r>
              <a:rPr lang="it-IT" dirty="0">
                <a:latin typeface="Calibri" pitchFamily="34" charset="0"/>
                <a:cs typeface="Calibri" pitchFamily="34" charset="0"/>
              </a:rPr>
              <a:t>37. Basso-Soprano</a:t>
            </a:r>
          </a:p>
          <a:p>
            <a:pPr>
              <a:lnSpc>
                <a:spcPct val="95000"/>
              </a:lnSpc>
            </a:pPr>
            <a:r>
              <a:rPr lang="it-IT" dirty="0">
                <a:latin typeface="Calibri" pitchFamily="34" charset="0"/>
                <a:cs typeface="Calibri" pitchFamily="34" charset="0"/>
              </a:rPr>
              <a:t>38. Spigoloso-Arrotondato</a:t>
            </a:r>
          </a:p>
          <a:p>
            <a:pPr>
              <a:lnSpc>
                <a:spcPct val="95000"/>
              </a:lnSpc>
            </a:pPr>
            <a:r>
              <a:rPr lang="it-IT" dirty="0">
                <a:latin typeface="Calibri" pitchFamily="34" charset="0"/>
                <a:cs typeface="Calibri" pitchFamily="34" charset="0"/>
              </a:rPr>
              <a:t>39. Profumato-Puzzolente</a:t>
            </a:r>
          </a:p>
          <a:p>
            <a:pPr>
              <a:lnSpc>
                <a:spcPct val="95000"/>
              </a:lnSpc>
            </a:pPr>
            <a:r>
              <a:rPr lang="it-IT" dirty="0">
                <a:latin typeface="Calibri" pitchFamily="34" charset="0"/>
                <a:cs typeface="Calibri" pitchFamily="34" charset="0"/>
              </a:rPr>
              <a:t>40. Onesto-Disonesto</a:t>
            </a:r>
          </a:p>
          <a:p>
            <a:pPr>
              <a:lnSpc>
                <a:spcPct val="95000"/>
              </a:lnSpc>
            </a:pPr>
            <a:r>
              <a:rPr lang="it-IT" dirty="0">
                <a:latin typeface="Calibri" pitchFamily="34" charset="0"/>
                <a:cs typeface="Calibri" pitchFamily="34" charset="0"/>
              </a:rPr>
              <a:t>41. Attivo-Passivo</a:t>
            </a:r>
          </a:p>
          <a:p>
            <a:pPr>
              <a:lnSpc>
                <a:spcPct val="95000"/>
              </a:lnSpc>
            </a:pPr>
            <a:r>
              <a:rPr lang="it-IT" dirty="0">
                <a:latin typeface="Calibri" pitchFamily="34" charset="0"/>
                <a:cs typeface="Calibri" pitchFamily="34" charset="0"/>
              </a:rPr>
              <a:t>42. Ruvido-Liscio</a:t>
            </a:r>
          </a:p>
          <a:p>
            <a:pPr>
              <a:lnSpc>
                <a:spcPct val="95000"/>
              </a:lnSpc>
            </a:pPr>
            <a:r>
              <a:rPr lang="it-IT" dirty="0">
                <a:latin typeface="Calibri" pitchFamily="34" charset="0"/>
                <a:cs typeface="Calibri" pitchFamily="34" charset="0"/>
              </a:rPr>
              <a:t>43. Fresco-Stantio</a:t>
            </a:r>
          </a:p>
          <a:p>
            <a:pPr>
              <a:lnSpc>
                <a:spcPct val="95000"/>
              </a:lnSpc>
            </a:pPr>
            <a:r>
              <a:rPr lang="it-IT" dirty="0">
                <a:latin typeface="Calibri" pitchFamily="34" charset="0"/>
                <a:cs typeface="Calibri" pitchFamily="34" charset="0"/>
              </a:rPr>
              <a:t>44. Veloce-Lento</a:t>
            </a:r>
          </a:p>
          <a:p>
            <a:pPr>
              <a:lnSpc>
                <a:spcPct val="95000"/>
              </a:lnSpc>
            </a:pPr>
            <a:r>
              <a:rPr lang="it-IT" dirty="0">
                <a:latin typeface="Calibri" pitchFamily="34" charset="0"/>
                <a:cs typeface="Calibri" pitchFamily="34" charset="0"/>
              </a:rPr>
              <a:t>45. Giusto-Ingiusto</a:t>
            </a:r>
          </a:p>
          <a:p>
            <a:pPr>
              <a:lnSpc>
                <a:spcPct val="95000"/>
              </a:lnSpc>
            </a:pPr>
            <a:r>
              <a:rPr lang="it-IT" dirty="0">
                <a:latin typeface="Calibri" pitchFamily="34" charset="0"/>
                <a:cs typeface="Calibri" pitchFamily="34" charset="0"/>
              </a:rPr>
              <a:t>46. Aspro-Delicato</a:t>
            </a:r>
          </a:p>
          <a:p>
            <a:pPr>
              <a:lnSpc>
                <a:spcPct val="95000"/>
              </a:lnSpc>
            </a:pPr>
            <a:r>
              <a:rPr lang="it-IT" dirty="0">
                <a:latin typeface="Calibri" pitchFamily="34" charset="0"/>
                <a:cs typeface="Calibri" pitchFamily="34" charset="0"/>
              </a:rPr>
              <a:t>47. Vicino-Lontano</a:t>
            </a:r>
          </a:p>
          <a:p>
            <a:pPr>
              <a:lnSpc>
                <a:spcPct val="95000"/>
              </a:lnSpc>
            </a:pPr>
            <a:r>
              <a:rPr lang="it-IT" dirty="0">
                <a:latin typeface="Calibri" pitchFamily="34" charset="0"/>
                <a:cs typeface="Calibri" pitchFamily="34" charset="0"/>
              </a:rPr>
              <a:t>48. Pungente-Mite</a:t>
            </a:r>
          </a:p>
          <a:p>
            <a:pPr>
              <a:lnSpc>
                <a:spcPct val="95000"/>
              </a:lnSpc>
            </a:pPr>
            <a:r>
              <a:rPr lang="it-IT" dirty="0">
                <a:latin typeface="Calibri" pitchFamily="34" charset="0"/>
                <a:cs typeface="Calibri" pitchFamily="34" charset="0"/>
              </a:rPr>
              <a:t>49. Salubre-Malato</a:t>
            </a:r>
          </a:p>
          <a:p>
            <a:pPr>
              <a:lnSpc>
                <a:spcPct val="95000"/>
              </a:lnSpc>
            </a:pPr>
            <a:r>
              <a:rPr lang="it-IT" dirty="0">
                <a:latin typeface="Calibri" pitchFamily="34" charset="0"/>
                <a:cs typeface="Calibri" pitchFamily="34" charset="0"/>
              </a:rPr>
              <a:t>50. Largo-Stretto</a:t>
            </a:r>
          </a:p>
        </p:txBody>
      </p:sp>
      <p:sp>
        <p:nvSpPr>
          <p:cNvPr id="4" name="Rettangolo 3"/>
          <p:cNvSpPr/>
          <p:nvPr/>
        </p:nvSpPr>
        <p:spPr bwMode="auto">
          <a:xfrm>
            <a:off x="216296" y="1556792"/>
            <a:ext cx="4427984" cy="5209118"/>
          </a:xfrm>
          <a:prstGeom prst="rect">
            <a:avLst/>
          </a:prstGeom>
          <a:noFill/>
          <a:ln w="28575" cap="flat" cmpd="sng" algn="ctr">
            <a:solidFill>
              <a:srgbClr val="9A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5" name="CasellaDiTesto 4"/>
          <p:cNvSpPr txBox="1"/>
          <p:nvPr/>
        </p:nvSpPr>
        <p:spPr>
          <a:xfrm>
            <a:off x="4716016" y="1688316"/>
            <a:ext cx="4320606" cy="4909036"/>
          </a:xfrm>
          <a:prstGeom prst="rect">
            <a:avLst/>
          </a:prstGeom>
          <a:noFill/>
        </p:spPr>
        <p:txBody>
          <a:bodyPr wrap="square" rtlCol="0">
            <a:spAutoFit/>
          </a:bodyPr>
          <a:lstStyle/>
          <a:p>
            <a:r>
              <a:rPr lang="it-IT" sz="1700" b="0" dirty="0" smtClean="0">
                <a:latin typeface="Calibri" pitchFamily="34" charset="0"/>
                <a:cs typeface="Calibri" pitchFamily="34" charset="0"/>
              </a:rPr>
              <a:t>La lista di significati originariamente proposta considerava 50 coppie di attributi con polarità semantica opposta, per le quali è calcolata la correlazione con tre assi:</a:t>
            </a:r>
          </a:p>
          <a:p>
            <a:endParaRPr lang="it-IT" sz="700" b="0" dirty="0">
              <a:latin typeface="Calibri" pitchFamily="34" charset="0"/>
              <a:cs typeface="Calibri" pitchFamily="34" charset="0"/>
            </a:endParaRPr>
          </a:p>
          <a:p>
            <a:pPr algn="ctr"/>
            <a:r>
              <a:rPr lang="it-IT" sz="1700" dirty="0" smtClean="0">
                <a:solidFill>
                  <a:srgbClr val="9A0000"/>
                </a:solidFill>
                <a:latin typeface="Calibri" pitchFamily="34" charset="0"/>
                <a:cs typeface="Calibri" pitchFamily="34" charset="0"/>
              </a:rPr>
              <a:t>VALUTAZIONE          POTENZA          ATTIVITA’</a:t>
            </a:r>
          </a:p>
          <a:p>
            <a:endParaRPr lang="it-IT" sz="1700" dirty="0" smtClean="0">
              <a:solidFill>
                <a:srgbClr val="9A0000"/>
              </a:solidFill>
              <a:latin typeface="Calibri" pitchFamily="34" charset="0"/>
              <a:cs typeface="Calibri" pitchFamily="34" charset="0"/>
            </a:endParaRPr>
          </a:p>
          <a:p>
            <a:endParaRPr lang="it-IT" sz="1700" dirty="0" smtClean="0">
              <a:solidFill>
                <a:srgbClr val="9A0000"/>
              </a:solidFill>
              <a:latin typeface="Calibri" pitchFamily="34" charset="0"/>
              <a:cs typeface="Calibri" pitchFamily="34" charset="0"/>
            </a:endParaRPr>
          </a:p>
          <a:p>
            <a:pPr fontAlgn="t"/>
            <a:r>
              <a:rPr lang="it-IT" sz="1700" b="0" dirty="0">
                <a:latin typeface="Calibri" pitchFamily="34" charset="0"/>
                <a:cs typeface="Calibri" pitchFamily="34" charset="0"/>
              </a:rPr>
              <a:t>Una volta raccolte le risposte si procede alla prima elaborazione </a:t>
            </a:r>
            <a:r>
              <a:rPr lang="it-IT" sz="1700" b="0" dirty="0" smtClean="0">
                <a:latin typeface="Calibri" pitchFamily="34" charset="0"/>
                <a:cs typeface="Calibri" pitchFamily="34" charset="0"/>
              </a:rPr>
              <a:t>calcolando </a:t>
            </a:r>
            <a:r>
              <a:rPr lang="it-IT" sz="1700" b="0" dirty="0">
                <a:latin typeface="Calibri" pitchFamily="34" charset="0"/>
                <a:cs typeface="Calibri" pitchFamily="34" charset="0"/>
              </a:rPr>
              <a:t>per ogni coppia </a:t>
            </a:r>
            <a:r>
              <a:rPr lang="it-IT" sz="1700" b="0" dirty="0" smtClean="0">
                <a:latin typeface="Calibri" pitchFamily="34" charset="0"/>
                <a:cs typeface="Calibri" pitchFamily="34" charset="0"/>
              </a:rPr>
              <a:t>le </a:t>
            </a:r>
            <a:r>
              <a:rPr lang="it-IT" sz="1700" b="0" dirty="0">
                <a:latin typeface="Calibri" pitchFamily="34" charset="0"/>
                <a:cs typeface="Calibri" pitchFamily="34" charset="0"/>
              </a:rPr>
              <a:t>misure di tendenza centrale e di dispersione</a:t>
            </a:r>
          </a:p>
          <a:p>
            <a:pPr fontAlgn="t"/>
            <a:endParaRPr lang="it-IT" sz="1700" b="0" dirty="0" smtClean="0">
              <a:latin typeface="Calibri" pitchFamily="34" charset="0"/>
              <a:cs typeface="Calibri" pitchFamily="34" charset="0"/>
            </a:endParaRPr>
          </a:p>
          <a:p>
            <a:pPr fontAlgn="t"/>
            <a:r>
              <a:rPr lang="it-IT" sz="1700" b="0" dirty="0" smtClean="0">
                <a:latin typeface="Calibri" pitchFamily="34" charset="0"/>
                <a:cs typeface="Calibri" pitchFamily="34" charset="0"/>
              </a:rPr>
              <a:t>Si </a:t>
            </a:r>
            <a:r>
              <a:rPr lang="it-IT" sz="1700" b="0" dirty="0">
                <a:latin typeface="Calibri" pitchFamily="34" charset="0"/>
                <a:cs typeface="Calibri" pitchFamily="34" charset="0"/>
              </a:rPr>
              <a:t>tende ad escludere </a:t>
            </a:r>
            <a:r>
              <a:rPr lang="it-IT" sz="1700" b="0" dirty="0" smtClean="0">
                <a:latin typeface="Calibri" pitchFamily="34" charset="0"/>
                <a:cs typeface="Calibri" pitchFamily="34" charset="0"/>
              </a:rPr>
              <a:t>quegli item </a:t>
            </a:r>
            <a:r>
              <a:rPr lang="it-IT" sz="1700" b="0" dirty="0">
                <a:latin typeface="Calibri" pitchFamily="34" charset="0"/>
                <a:cs typeface="Calibri" pitchFamily="34" charset="0"/>
              </a:rPr>
              <a:t>per i quali è stata rilevata una eccessiva </a:t>
            </a:r>
            <a:r>
              <a:rPr lang="it-IT" sz="1700" b="0" dirty="0" smtClean="0">
                <a:latin typeface="Calibri" pitchFamily="34" charset="0"/>
                <a:cs typeface="Calibri" pitchFamily="34" charset="0"/>
              </a:rPr>
              <a:t>dispersione: meglio predeterminare una </a:t>
            </a:r>
            <a:r>
              <a:rPr lang="it-IT" sz="1700" b="0" dirty="0">
                <a:latin typeface="Calibri" pitchFamily="34" charset="0"/>
                <a:cs typeface="Calibri" pitchFamily="34" charset="0"/>
              </a:rPr>
              <a:t>soglia di </a:t>
            </a:r>
            <a:r>
              <a:rPr lang="it-IT" sz="1700" b="0" dirty="0" smtClean="0">
                <a:latin typeface="Calibri" pitchFamily="34" charset="0"/>
                <a:cs typeface="Calibri" pitchFamily="34" charset="0"/>
              </a:rPr>
              <a:t>esclusione</a:t>
            </a:r>
          </a:p>
          <a:p>
            <a:pPr fontAlgn="t"/>
            <a:endParaRPr lang="it-IT" sz="1700" b="0" dirty="0">
              <a:latin typeface="Calibri" pitchFamily="34" charset="0"/>
              <a:cs typeface="Calibri" pitchFamily="34" charset="0"/>
            </a:endParaRPr>
          </a:p>
          <a:p>
            <a:pPr fontAlgn="t"/>
            <a:r>
              <a:rPr lang="it-IT" sz="1700" b="0" dirty="0">
                <a:latin typeface="Calibri" pitchFamily="34" charset="0"/>
                <a:cs typeface="Calibri" pitchFamily="34" charset="0"/>
              </a:rPr>
              <a:t>Sulla base dei valori medi e </a:t>
            </a:r>
            <a:r>
              <a:rPr lang="it-IT" sz="1700" b="0" dirty="0" smtClean="0">
                <a:latin typeface="Calibri" pitchFamily="34" charset="0"/>
                <a:cs typeface="Calibri" pitchFamily="34" charset="0"/>
              </a:rPr>
              <a:t>della dispersione</a:t>
            </a:r>
          </a:p>
          <a:p>
            <a:pPr fontAlgn="t"/>
            <a:r>
              <a:rPr lang="it-IT" sz="1700" b="0" dirty="0" smtClean="0">
                <a:latin typeface="Calibri" pitchFamily="34" charset="0"/>
                <a:cs typeface="Calibri" pitchFamily="34" charset="0"/>
              </a:rPr>
              <a:t>(± </a:t>
            </a:r>
            <a:r>
              <a:rPr lang="it-IT" sz="1700" b="0" dirty="0" smtClean="0">
                <a:latin typeface="Calibri" pitchFamily="34" charset="0"/>
                <a:cs typeface="Calibri" pitchFamily="34" charset="0"/>
                <a:sym typeface="Symbol"/>
              </a:rPr>
              <a:t>)</a:t>
            </a:r>
            <a:r>
              <a:rPr lang="it-IT" sz="1700" b="0" dirty="0" smtClean="0">
                <a:latin typeface="Calibri" pitchFamily="34" charset="0"/>
                <a:cs typeface="Calibri" pitchFamily="34" charset="0"/>
              </a:rPr>
              <a:t> </a:t>
            </a:r>
            <a:r>
              <a:rPr lang="it-IT" sz="1700" b="0" dirty="0">
                <a:latin typeface="Calibri" pitchFamily="34" charset="0"/>
                <a:cs typeface="Calibri" pitchFamily="34" charset="0"/>
              </a:rPr>
              <a:t>è </a:t>
            </a:r>
            <a:r>
              <a:rPr lang="it-IT" sz="1700" b="0" dirty="0" smtClean="0">
                <a:latin typeface="Calibri" pitchFamily="34" charset="0"/>
                <a:cs typeface="Calibri" pitchFamily="34" charset="0"/>
              </a:rPr>
              <a:t>possibile </a:t>
            </a:r>
            <a:r>
              <a:rPr lang="it-IT" sz="1700" b="0" dirty="0">
                <a:latin typeface="Calibri" pitchFamily="34" charset="0"/>
                <a:cs typeface="Calibri" pitchFamily="34" charset="0"/>
              </a:rPr>
              <a:t>per tutti i </a:t>
            </a:r>
            <a:r>
              <a:rPr lang="it-IT" sz="1700" b="0" dirty="0" smtClean="0">
                <a:latin typeface="Calibri" pitchFamily="34" charset="0"/>
                <a:cs typeface="Calibri" pitchFamily="34" charset="0"/>
              </a:rPr>
              <a:t>rispondenti, </a:t>
            </a:r>
            <a:r>
              <a:rPr lang="it-IT" sz="1700" b="0" dirty="0">
                <a:latin typeface="Calibri" pitchFamily="34" charset="0"/>
                <a:cs typeface="Calibri" pitchFamily="34" charset="0"/>
              </a:rPr>
              <a:t>o per </a:t>
            </a:r>
            <a:r>
              <a:rPr lang="it-IT" sz="1700" b="0" dirty="0" smtClean="0">
                <a:latin typeface="Calibri" pitchFamily="34" charset="0"/>
                <a:cs typeface="Calibri" pitchFamily="34" charset="0"/>
              </a:rPr>
              <a:t>sottogruppi, </a:t>
            </a:r>
            <a:r>
              <a:rPr lang="it-IT" sz="1700" b="0" dirty="0">
                <a:latin typeface="Calibri" pitchFamily="34" charset="0"/>
                <a:cs typeface="Calibri" pitchFamily="34" charset="0"/>
              </a:rPr>
              <a:t>tracciare i profili </a:t>
            </a:r>
            <a:r>
              <a:rPr lang="it-IT" sz="1700" b="0" dirty="0" smtClean="0">
                <a:latin typeface="Calibri" pitchFamily="34" charset="0"/>
                <a:cs typeface="Calibri" pitchFamily="34" charset="0"/>
              </a:rPr>
              <a:t>e confrontarli</a:t>
            </a:r>
            <a:endParaRPr lang="it-IT" sz="1700" b="0" dirty="0">
              <a:latin typeface="Calibri" pitchFamily="34" charset="0"/>
              <a:cs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ChangeArrowheads="1"/>
          </p:cNvSpPr>
          <p:nvPr/>
        </p:nvSpPr>
        <p:spPr bwMode="auto">
          <a:xfrm>
            <a:off x="25084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52" name="Rectangle 4"/>
          <p:cNvSpPr>
            <a:spLocks noChangeArrowheads="1"/>
          </p:cNvSpPr>
          <p:nvPr/>
        </p:nvSpPr>
        <p:spPr bwMode="auto">
          <a:xfrm>
            <a:off x="31180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53" name="Rectangle 5"/>
          <p:cNvSpPr>
            <a:spLocks noChangeArrowheads="1"/>
          </p:cNvSpPr>
          <p:nvPr/>
        </p:nvSpPr>
        <p:spPr bwMode="auto">
          <a:xfrm>
            <a:off x="37276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54" name="Rectangle 6"/>
          <p:cNvSpPr>
            <a:spLocks noChangeArrowheads="1"/>
          </p:cNvSpPr>
          <p:nvPr/>
        </p:nvSpPr>
        <p:spPr bwMode="auto">
          <a:xfrm>
            <a:off x="43372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655" name="Rectangle 7"/>
          <p:cNvSpPr>
            <a:spLocks noChangeArrowheads="1"/>
          </p:cNvSpPr>
          <p:nvPr/>
        </p:nvSpPr>
        <p:spPr bwMode="auto">
          <a:xfrm>
            <a:off x="49468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56" name="Rectangle 8"/>
          <p:cNvSpPr>
            <a:spLocks noChangeArrowheads="1"/>
          </p:cNvSpPr>
          <p:nvPr/>
        </p:nvSpPr>
        <p:spPr bwMode="auto">
          <a:xfrm>
            <a:off x="55564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57" name="Rectangle 9"/>
          <p:cNvSpPr>
            <a:spLocks noChangeArrowheads="1"/>
          </p:cNvSpPr>
          <p:nvPr/>
        </p:nvSpPr>
        <p:spPr bwMode="auto">
          <a:xfrm>
            <a:off x="6166048" y="2021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58" name="Rectangle 10"/>
          <p:cNvSpPr>
            <a:spLocks noChangeArrowheads="1"/>
          </p:cNvSpPr>
          <p:nvPr/>
        </p:nvSpPr>
        <p:spPr bwMode="auto">
          <a:xfrm>
            <a:off x="510952" y="20211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bello</a:t>
            </a:r>
          </a:p>
        </p:txBody>
      </p:sp>
      <p:sp>
        <p:nvSpPr>
          <p:cNvPr id="27659" name="Rectangle 11"/>
          <p:cNvSpPr>
            <a:spLocks noChangeArrowheads="1"/>
          </p:cNvSpPr>
          <p:nvPr/>
        </p:nvSpPr>
        <p:spPr bwMode="auto">
          <a:xfrm>
            <a:off x="6775648" y="20211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brutto</a:t>
            </a:r>
          </a:p>
        </p:txBody>
      </p:sp>
      <p:sp>
        <p:nvSpPr>
          <p:cNvPr id="27660" name="Rectangle 12"/>
          <p:cNvSpPr>
            <a:spLocks noChangeArrowheads="1"/>
          </p:cNvSpPr>
          <p:nvPr/>
        </p:nvSpPr>
        <p:spPr bwMode="auto">
          <a:xfrm>
            <a:off x="25084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61" name="Rectangle 13"/>
          <p:cNvSpPr>
            <a:spLocks noChangeArrowheads="1"/>
          </p:cNvSpPr>
          <p:nvPr/>
        </p:nvSpPr>
        <p:spPr bwMode="auto">
          <a:xfrm>
            <a:off x="31180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62" name="Rectangle 14"/>
          <p:cNvSpPr>
            <a:spLocks noChangeArrowheads="1"/>
          </p:cNvSpPr>
          <p:nvPr/>
        </p:nvSpPr>
        <p:spPr bwMode="auto">
          <a:xfrm>
            <a:off x="37276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63" name="Rectangle 15"/>
          <p:cNvSpPr>
            <a:spLocks noChangeArrowheads="1"/>
          </p:cNvSpPr>
          <p:nvPr/>
        </p:nvSpPr>
        <p:spPr bwMode="auto">
          <a:xfrm>
            <a:off x="43372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664" name="Rectangle 16"/>
          <p:cNvSpPr>
            <a:spLocks noChangeArrowheads="1"/>
          </p:cNvSpPr>
          <p:nvPr/>
        </p:nvSpPr>
        <p:spPr bwMode="auto">
          <a:xfrm>
            <a:off x="49468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65" name="Rectangle 17"/>
          <p:cNvSpPr>
            <a:spLocks noChangeArrowheads="1"/>
          </p:cNvSpPr>
          <p:nvPr/>
        </p:nvSpPr>
        <p:spPr bwMode="auto">
          <a:xfrm>
            <a:off x="55564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66" name="Rectangle 18"/>
          <p:cNvSpPr>
            <a:spLocks noChangeArrowheads="1"/>
          </p:cNvSpPr>
          <p:nvPr/>
        </p:nvSpPr>
        <p:spPr bwMode="auto">
          <a:xfrm>
            <a:off x="6166048" y="5754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67" name="Rectangle 19"/>
          <p:cNvSpPr>
            <a:spLocks noChangeArrowheads="1"/>
          </p:cNvSpPr>
          <p:nvPr/>
        </p:nvSpPr>
        <p:spPr bwMode="auto">
          <a:xfrm>
            <a:off x="510952" y="57549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onesto</a:t>
            </a:r>
          </a:p>
        </p:txBody>
      </p:sp>
      <p:sp>
        <p:nvSpPr>
          <p:cNvPr id="27668" name="Rectangle 20"/>
          <p:cNvSpPr>
            <a:spLocks noChangeArrowheads="1"/>
          </p:cNvSpPr>
          <p:nvPr/>
        </p:nvSpPr>
        <p:spPr bwMode="auto">
          <a:xfrm>
            <a:off x="6775648" y="57549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disonesto</a:t>
            </a:r>
          </a:p>
        </p:txBody>
      </p:sp>
      <p:sp>
        <p:nvSpPr>
          <p:cNvPr id="27669" name="Rectangle 21"/>
          <p:cNvSpPr>
            <a:spLocks noChangeArrowheads="1"/>
          </p:cNvSpPr>
          <p:nvPr/>
        </p:nvSpPr>
        <p:spPr bwMode="auto">
          <a:xfrm>
            <a:off x="25084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70" name="Rectangle 22"/>
          <p:cNvSpPr>
            <a:spLocks noChangeArrowheads="1"/>
          </p:cNvSpPr>
          <p:nvPr/>
        </p:nvSpPr>
        <p:spPr bwMode="auto">
          <a:xfrm>
            <a:off x="31180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71" name="Rectangle 23"/>
          <p:cNvSpPr>
            <a:spLocks noChangeArrowheads="1"/>
          </p:cNvSpPr>
          <p:nvPr/>
        </p:nvSpPr>
        <p:spPr bwMode="auto">
          <a:xfrm>
            <a:off x="37276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72" name="Rectangle 24"/>
          <p:cNvSpPr>
            <a:spLocks noChangeArrowheads="1"/>
          </p:cNvSpPr>
          <p:nvPr/>
        </p:nvSpPr>
        <p:spPr bwMode="auto">
          <a:xfrm>
            <a:off x="43372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673" name="Rectangle 25"/>
          <p:cNvSpPr>
            <a:spLocks noChangeArrowheads="1"/>
          </p:cNvSpPr>
          <p:nvPr/>
        </p:nvSpPr>
        <p:spPr bwMode="auto">
          <a:xfrm>
            <a:off x="49468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74" name="Rectangle 26"/>
          <p:cNvSpPr>
            <a:spLocks noChangeArrowheads="1"/>
          </p:cNvSpPr>
          <p:nvPr/>
        </p:nvSpPr>
        <p:spPr bwMode="auto">
          <a:xfrm>
            <a:off x="55564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75" name="Rectangle 27"/>
          <p:cNvSpPr>
            <a:spLocks noChangeArrowheads="1"/>
          </p:cNvSpPr>
          <p:nvPr/>
        </p:nvSpPr>
        <p:spPr bwMode="auto">
          <a:xfrm>
            <a:off x="6166048" y="30879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76" name="Rectangle 28"/>
          <p:cNvSpPr>
            <a:spLocks noChangeArrowheads="1"/>
          </p:cNvSpPr>
          <p:nvPr/>
        </p:nvSpPr>
        <p:spPr bwMode="auto">
          <a:xfrm>
            <a:off x="510952" y="30879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grande</a:t>
            </a:r>
            <a:endParaRPr lang="it-IT" sz="2000" dirty="0">
              <a:solidFill>
                <a:srgbClr val="000000"/>
              </a:solidFill>
              <a:latin typeface="Calibri" pitchFamily="34" charset="0"/>
              <a:cs typeface="Calibri" pitchFamily="34" charset="0"/>
            </a:endParaRPr>
          </a:p>
        </p:txBody>
      </p:sp>
      <p:sp>
        <p:nvSpPr>
          <p:cNvPr id="27677" name="Rectangle 29"/>
          <p:cNvSpPr>
            <a:spLocks noChangeArrowheads="1"/>
          </p:cNvSpPr>
          <p:nvPr/>
        </p:nvSpPr>
        <p:spPr bwMode="auto">
          <a:xfrm>
            <a:off x="6775648" y="30879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piccolo</a:t>
            </a:r>
            <a:endParaRPr lang="it-IT" sz="2000" dirty="0">
              <a:solidFill>
                <a:srgbClr val="000000"/>
              </a:solidFill>
              <a:latin typeface="Calibri" pitchFamily="34" charset="0"/>
              <a:cs typeface="Calibri" pitchFamily="34" charset="0"/>
            </a:endParaRPr>
          </a:p>
        </p:txBody>
      </p:sp>
      <p:sp>
        <p:nvSpPr>
          <p:cNvPr id="27678" name="Rectangle 30"/>
          <p:cNvSpPr>
            <a:spLocks noChangeArrowheads="1"/>
          </p:cNvSpPr>
          <p:nvPr/>
        </p:nvSpPr>
        <p:spPr bwMode="auto">
          <a:xfrm>
            <a:off x="25084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79" name="Rectangle 31"/>
          <p:cNvSpPr>
            <a:spLocks noChangeArrowheads="1"/>
          </p:cNvSpPr>
          <p:nvPr/>
        </p:nvSpPr>
        <p:spPr bwMode="auto">
          <a:xfrm>
            <a:off x="31180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80" name="Rectangle 32"/>
          <p:cNvSpPr>
            <a:spLocks noChangeArrowheads="1"/>
          </p:cNvSpPr>
          <p:nvPr/>
        </p:nvSpPr>
        <p:spPr bwMode="auto">
          <a:xfrm>
            <a:off x="37276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81" name="Rectangle 33"/>
          <p:cNvSpPr>
            <a:spLocks noChangeArrowheads="1"/>
          </p:cNvSpPr>
          <p:nvPr/>
        </p:nvSpPr>
        <p:spPr bwMode="auto">
          <a:xfrm>
            <a:off x="43372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682" name="Rectangle 34"/>
          <p:cNvSpPr>
            <a:spLocks noChangeArrowheads="1"/>
          </p:cNvSpPr>
          <p:nvPr/>
        </p:nvSpPr>
        <p:spPr bwMode="auto">
          <a:xfrm>
            <a:off x="49468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83" name="Rectangle 35"/>
          <p:cNvSpPr>
            <a:spLocks noChangeArrowheads="1"/>
          </p:cNvSpPr>
          <p:nvPr/>
        </p:nvSpPr>
        <p:spPr bwMode="auto">
          <a:xfrm>
            <a:off x="55564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84" name="Rectangle 36"/>
          <p:cNvSpPr>
            <a:spLocks noChangeArrowheads="1"/>
          </p:cNvSpPr>
          <p:nvPr/>
        </p:nvSpPr>
        <p:spPr bwMode="auto">
          <a:xfrm>
            <a:off x="6166048" y="36213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85" name="Rectangle 37"/>
          <p:cNvSpPr>
            <a:spLocks noChangeArrowheads="1"/>
          </p:cNvSpPr>
          <p:nvPr/>
        </p:nvSpPr>
        <p:spPr bwMode="auto">
          <a:xfrm>
            <a:off x="510952" y="36213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leggero</a:t>
            </a:r>
            <a:endParaRPr lang="it-IT" sz="2000" dirty="0">
              <a:solidFill>
                <a:srgbClr val="000000"/>
              </a:solidFill>
              <a:latin typeface="Calibri" pitchFamily="34" charset="0"/>
              <a:cs typeface="Calibri" pitchFamily="34" charset="0"/>
            </a:endParaRPr>
          </a:p>
        </p:txBody>
      </p:sp>
      <p:sp>
        <p:nvSpPr>
          <p:cNvPr id="27686" name="Rectangle 38"/>
          <p:cNvSpPr>
            <a:spLocks noChangeArrowheads="1"/>
          </p:cNvSpPr>
          <p:nvPr/>
        </p:nvSpPr>
        <p:spPr bwMode="auto">
          <a:xfrm>
            <a:off x="6775648" y="36213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pesante</a:t>
            </a:r>
            <a:endParaRPr lang="it-IT" sz="2000" dirty="0">
              <a:solidFill>
                <a:srgbClr val="000000"/>
              </a:solidFill>
              <a:latin typeface="Calibri" pitchFamily="34" charset="0"/>
              <a:cs typeface="Calibri" pitchFamily="34" charset="0"/>
            </a:endParaRPr>
          </a:p>
        </p:txBody>
      </p:sp>
      <p:sp>
        <p:nvSpPr>
          <p:cNvPr id="27687" name="Rectangle 39"/>
          <p:cNvSpPr>
            <a:spLocks noChangeArrowheads="1"/>
          </p:cNvSpPr>
          <p:nvPr/>
        </p:nvSpPr>
        <p:spPr bwMode="auto">
          <a:xfrm>
            <a:off x="25084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88" name="Rectangle 40"/>
          <p:cNvSpPr>
            <a:spLocks noChangeArrowheads="1"/>
          </p:cNvSpPr>
          <p:nvPr/>
        </p:nvSpPr>
        <p:spPr bwMode="auto">
          <a:xfrm>
            <a:off x="31180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89" name="Rectangle 41"/>
          <p:cNvSpPr>
            <a:spLocks noChangeArrowheads="1"/>
          </p:cNvSpPr>
          <p:nvPr/>
        </p:nvSpPr>
        <p:spPr bwMode="auto">
          <a:xfrm>
            <a:off x="37276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90" name="Rectangle 42"/>
          <p:cNvSpPr>
            <a:spLocks noChangeArrowheads="1"/>
          </p:cNvSpPr>
          <p:nvPr/>
        </p:nvSpPr>
        <p:spPr bwMode="auto">
          <a:xfrm>
            <a:off x="43372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691" name="Rectangle 43"/>
          <p:cNvSpPr>
            <a:spLocks noChangeArrowheads="1"/>
          </p:cNvSpPr>
          <p:nvPr/>
        </p:nvSpPr>
        <p:spPr bwMode="auto">
          <a:xfrm>
            <a:off x="49468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92" name="Rectangle 44"/>
          <p:cNvSpPr>
            <a:spLocks noChangeArrowheads="1"/>
          </p:cNvSpPr>
          <p:nvPr/>
        </p:nvSpPr>
        <p:spPr bwMode="auto">
          <a:xfrm>
            <a:off x="55564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93" name="Rectangle 45"/>
          <p:cNvSpPr>
            <a:spLocks noChangeArrowheads="1"/>
          </p:cNvSpPr>
          <p:nvPr/>
        </p:nvSpPr>
        <p:spPr bwMode="auto">
          <a:xfrm>
            <a:off x="6166048" y="41547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94" name="Rectangle 46"/>
          <p:cNvSpPr>
            <a:spLocks noChangeArrowheads="1"/>
          </p:cNvSpPr>
          <p:nvPr/>
        </p:nvSpPr>
        <p:spPr bwMode="auto">
          <a:xfrm>
            <a:off x="510952" y="41547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buono</a:t>
            </a:r>
            <a:endParaRPr lang="it-IT" sz="2000" dirty="0">
              <a:solidFill>
                <a:srgbClr val="000000"/>
              </a:solidFill>
              <a:latin typeface="Calibri" pitchFamily="34" charset="0"/>
              <a:cs typeface="Calibri" pitchFamily="34" charset="0"/>
            </a:endParaRPr>
          </a:p>
        </p:txBody>
      </p:sp>
      <p:sp>
        <p:nvSpPr>
          <p:cNvPr id="27695" name="Rectangle 47"/>
          <p:cNvSpPr>
            <a:spLocks noChangeArrowheads="1"/>
          </p:cNvSpPr>
          <p:nvPr/>
        </p:nvSpPr>
        <p:spPr bwMode="auto">
          <a:xfrm>
            <a:off x="6775648" y="41547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cattivo</a:t>
            </a:r>
            <a:endParaRPr lang="it-IT" sz="2000" dirty="0">
              <a:solidFill>
                <a:srgbClr val="000000"/>
              </a:solidFill>
              <a:latin typeface="Calibri" pitchFamily="34" charset="0"/>
              <a:cs typeface="Calibri" pitchFamily="34" charset="0"/>
            </a:endParaRPr>
          </a:p>
        </p:txBody>
      </p:sp>
      <p:sp>
        <p:nvSpPr>
          <p:cNvPr id="27696" name="Rectangle 48"/>
          <p:cNvSpPr>
            <a:spLocks noChangeArrowheads="1"/>
          </p:cNvSpPr>
          <p:nvPr/>
        </p:nvSpPr>
        <p:spPr bwMode="auto">
          <a:xfrm>
            <a:off x="25084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697" name="Rectangle 49"/>
          <p:cNvSpPr>
            <a:spLocks noChangeArrowheads="1"/>
          </p:cNvSpPr>
          <p:nvPr/>
        </p:nvSpPr>
        <p:spPr bwMode="auto">
          <a:xfrm>
            <a:off x="31180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698" name="Rectangle 50"/>
          <p:cNvSpPr>
            <a:spLocks noChangeArrowheads="1"/>
          </p:cNvSpPr>
          <p:nvPr/>
        </p:nvSpPr>
        <p:spPr bwMode="auto">
          <a:xfrm>
            <a:off x="37276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699" name="Rectangle 51"/>
          <p:cNvSpPr>
            <a:spLocks noChangeArrowheads="1"/>
          </p:cNvSpPr>
          <p:nvPr/>
        </p:nvSpPr>
        <p:spPr bwMode="auto">
          <a:xfrm>
            <a:off x="43372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700" name="Rectangle 52"/>
          <p:cNvSpPr>
            <a:spLocks noChangeArrowheads="1"/>
          </p:cNvSpPr>
          <p:nvPr/>
        </p:nvSpPr>
        <p:spPr bwMode="auto">
          <a:xfrm>
            <a:off x="49468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701" name="Rectangle 53"/>
          <p:cNvSpPr>
            <a:spLocks noChangeArrowheads="1"/>
          </p:cNvSpPr>
          <p:nvPr/>
        </p:nvSpPr>
        <p:spPr bwMode="auto">
          <a:xfrm>
            <a:off x="55564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702" name="Rectangle 54"/>
          <p:cNvSpPr>
            <a:spLocks noChangeArrowheads="1"/>
          </p:cNvSpPr>
          <p:nvPr/>
        </p:nvSpPr>
        <p:spPr bwMode="auto">
          <a:xfrm>
            <a:off x="6166048" y="46881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703" name="Rectangle 55"/>
          <p:cNvSpPr>
            <a:spLocks noChangeArrowheads="1"/>
          </p:cNvSpPr>
          <p:nvPr/>
        </p:nvSpPr>
        <p:spPr bwMode="auto">
          <a:xfrm>
            <a:off x="510952" y="46881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acuto</a:t>
            </a:r>
          </a:p>
        </p:txBody>
      </p:sp>
      <p:sp>
        <p:nvSpPr>
          <p:cNvPr id="27704" name="Rectangle 56"/>
          <p:cNvSpPr>
            <a:spLocks noChangeArrowheads="1"/>
          </p:cNvSpPr>
          <p:nvPr/>
        </p:nvSpPr>
        <p:spPr bwMode="auto">
          <a:xfrm>
            <a:off x="6775648" y="46881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ottuso</a:t>
            </a:r>
          </a:p>
        </p:txBody>
      </p:sp>
      <p:sp>
        <p:nvSpPr>
          <p:cNvPr id="27705" name="Rectangle 57"/>
          <p:cNvSpPr>
            <a:spLocks noChangeArrowheads="1"/>
          </p:cNvSpPr>
          <p:nvPr/>
        </p:nvSpPr>
        <p:spPr bwMode="auto">
          <a:xfrm>
            <a:off x="25084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706" name="Rectangle 58"/>
          <p:cNvSpPr>
            <a:spLocks noChangeArrowheads="1"/>
          </p:cNvSpPr>
          <p:nvPr/>
        </p:nvSpPr>
        <p:spPr bwMode="auto">
          <a:xfrm>
            <a:off x="31180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707" name="Rectangle 59"/>
          <p:cNvSpPr>
            <a:spLocks noChangeArrowheads="1"/>
          </p:cNvSpPr>
          <p:nvPr/>
        </p:nvSpPr>
        <p:spPr bwMode="auto">
          <a:xfrm>
            <a:off x="37276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708" name="Rectangle 60"/>
          <p:cNvSpPr>
            <a:spLocks noChangeArrowheads="1"/>
          </p:cNvSpPr>
          <p:nvPr/>
        </p:nvSpPr>
        <p:spPr bwMode="auto">
          <a:xfrm>
            <a:off x="43372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709" name="Rectangle 61"/>
          <p:cNvSpPr>
            <a:spLocks noChangeArrowheads="1"/>
          </p:cNvSpPr>
          <p:nvPr/>
        </p:nvSpPr>
        <p:spPr bwMode="auto">
          <a:xfrm>
            <a:off x="49468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710" name="Rectangle 62"/>
          <p:cNvSpPr>
            <a:spLocks noChangeArrowheads="1"/>
          </p:cNvSpPr>
          <p:nvPr/>
        </p:nvSpPr>
        <p:spPr bwMode="auto">
          <a:xfrm>
            <a:off x="55564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711" name="Rectangle 63"/>
          <p:cNvSpPr>
            <a:spLocks noChangeArrowheads="1"/>
          </p:cNvSpPr>
          <p:nvPr/>
        </p:nvSpPr>
        <p:spPr bwMode="auto">
          <a:xfrm>
            <a:off x="6166048" y="5221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712" name="Rectangle 64"/>
          <p:cNvSpPr>
            <a:spLocks noChangeArrowheads="1"/>
          </p:cNvSpPr>
          <p:nvPr/>
        </p:nvSpPr>
        <p:spPr bwMode="auto">
          <a:xfrm>
            <a:off x="510952" y="52215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soffice</a:t>
            </a:r>
          </a:p>
        </p:txBody>
      </p:sp>
      <p:sp>
        <p:nvSpPr>
          <p:cNvPr id="27713" name="Rectangle 65"/>
          <p:cNvSpPr>
            <a:spLocks noChangeArrowheads="1"/>
          </p:cNvSpPr>
          <p:nvPr/>
        </p:nvSpPr>
        <p:spPr bwMode="auto">
          <a:xfrm>
            <a:off x="6775648" y="52215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duro</a:t>
            </a:r>
          </a:p>
        </p:txBody>
      </p:sp>
      <p:sp>
        <p:nvSpPr>
          <p:cNvPr id="27714" name="Rectangle 66"/>
          <p:cNvSpPr>
            <a:spLocks noChangeArrowheads="1"/>
          </p:cNvSpPr>
          <p:nvPr/>
        </p:nvSpPr>
        <p:spPr bwMode="auto">
          <a:xfrm>
            <a:off x="25084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715" name="Rectangle 67"/>
          <p:cNvSpPr>
            <a:spLocks noChangeArrowheads="1"/>
          </p:cNvSpPr>
          <p:nvPr/>
        </p:nvSpPr>
        <p:spPr bwMode="auto">
          <a:xfrm>
            <a:off x="31180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716" name="Rectangle 68"/>
          <p:cNvSpPr>
            <a:spLocks noChangeArrowheads="1"/>
          </p:cNvSpPr>
          <p:nvPr/>
        </p:nvSpPr>
        <p:spPr bwMode="auto">
          <a:xfrm>
            <a:off x="37276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717" name="Rectangle 69"/>
          <p:cNvSpPr>
            <a:spLocks noChangeArrowheads="1"/>
          </p:cNvSpPr>
          <p:nvPr/>
        </p:nvSpPr>
        <p:spPr bwMode="auto">
          <a:xfrm>
            <a:off x="43372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27718" name="Rectangle 70"/>
          <p:cNvSpPr>
            <a:spLocks noChangeArrowheads="1"/>
          </p:cNvSpPr>
          <p:nvPr/>
        </p:nvSpPr>
        <p:spPr bwMode="auto">
          <a:xfrm>
            <a:off x="49468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27719" name="Rectangle 71"/>
          <p:cNvSpPr>
            <a:spLocks noChangeArrowheads="1"/>
          </p:cNvSpPr>
          <p:nvPr/>
        </p:nvSpPr>
        <p:spPr bwMode="auto">
          <a:xfrm>
            <a:off x="55564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27720" name="Rectangle 72"/>
          <p:cNvSpPr>
            <a:spLocks noChangeArrowheads="1"/>
          </p:cNvSpPr>
          <p:nvPr/>
        </p:nvSpPr>
        <p:spPr bwMode="auto">
          <a:xfrm>
            <a:off x="6166048" y="2554560"/>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27721" name="Rectangle 73"/>
          <p:cNvSpPr>
            <a:spLocks noChangeArrowheads="1"/>
          </p:cNvSpPr>
          <p:nvPr/>
        </p:nvSpPr>
        <p:spPr bwMode="auto">
          <a:xfrm>
            <a:off x="510952" y="25545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delicato</a:t>
            </a:r>
            <a:endParaRPr lang="it-IT" sz="2000" dirty="0">
              <a:solidFill>
                <a:srgbClr val="000000"/>
              </a:solidFill>
              <a:latin typeface="Calibri" pitchFamily="34" charset="0"/>
              <a:cs typeface="Calibri" pitchFamily="34" charset="0"/>
            </a:endParaRPr>
          </a:p>
        </p:txBody>
      </p:sp>
      <p:sp>
        <p:nvSpPr>
          <p:cNvPr id="27722" name="Rectangle 74"/>
          <p:cNvSpPr>
            <a:spLocks noChangeArrowheads="1"/>
          </p:cNvSpPr>
          <p:nvPr/>
        </p:nvSpPr>
        <p:spPr bwMode="auto">
          <a:xfrm>
            <a:off x="6775648" y="2554560"/>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ruvido</a:t>
            </a:r>
            <a:endParaRPr lang="it-IT" sz="2000" dirty="0">
              <a:solidFill>
                <a:srgbClr val="000000"/>
              </a:solidFill>
              <a:latin typeface="Calibri" pitchFamily="34" charset="0"/>
              <a:cs typeface="Calibri" pitchFamily="34" charset="0"/>
            </a:endParaRPr>
          </a:p>
        </p:txBody>
      </p:sp>
      <p:sp>
        <p:nvSpPr>
          <p:cNvPr id="81" name="Rettangolo 8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8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1668701A-5EAB-436D-B468-F395410A78B5}"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26</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Esempio di </a:t>
            </a:r>
            <a:r>
              <a:rPr lang="it-IT" sz="2000" b="1" kern="0" dirty="0" err="1" smtClean="0">
                <a:solidFill>
                  <a:sysClr val="window" lastClr="FFFFFF"/>
                </a:solidFill>
                <a:latin typeface="Calibri" pitchFamily="34" charset="0"/>
                <a:cs typeface="Calibri" pitchFamily="34" charset="0"/>
              </a:rPr>
              <a:t>question</a:t>
            </a:r>
            <a:r>
              <a:rPr lang="it-IT" sz="2000" b="1" kern="0" dirty="0" smtClean="0">
                <a:solidFill>
                  <a:sysClr val="window" lastClr="FFFFFF"/>
                </a:solidFill>
                <a:latin typeface="Calibri" pitchFamily="34" charset="0"/>
                <a:cs typeface="Calibri" pitchFamily="34" charset="0"/>
              </a:rPr>
              <a:t> </a:t>
            </a:r>
            <a:r>
              <a:rPr lang="it-IT" sz="2000" b="1" kern="0" dirty="0" err="1" smtClean="0">
                <a:solidFill>
                  <a:sysClr val="window" lastClr="FFFFFF"/>
                </a:solidFill>
                <a:latin typeface="Calibri" pitchFamily="34" charset="0"/>
                <a:cs typeface="Calibri" pitchFamily="34" charset="0"/>
              </a:rPr>
              <a:t>matrix</a:t>
            </a:r>
            <a:endParaRPr lang="it-IT" sz="2000" b="1" kern="0" dirty="0">
              <a:solidFill>
                <a:sysClr val="window" lastClr="FFFFFF"/>
              </a:solidFill>
              <a:latin typeface="Calibri" pitchFamily="34" charset="0"/>
              <a:cs typeface="Calibri" pitchFamily="34" charset="0"/>
            </a:endParaRPr>
          </a:p>
        </p:txBody>
      </p:sp>
      <p:sp>
        <p:nvSpPr>
          <p:cNvPr id="82" name="Rectangle 76"/>
          <p:cNvSpPr>
            <a:spLocks noChangeArrowheads="1"/>
          </p:cNvSpPr>
          <p:nvPr/>
        </p:nvSpPr>
        <p:spPr bwMode="auto">
          <a:xfrm>
            <a:off x="510952" y="1484784"/>
            <a:ext cx="8093496" cy="360000"/>
          </a:xfrm>
          <a:prstGeom prst="rect">
            <a:avLst/>
          </a:prstGeom>
          <a:noFill/>
          <a:ln w="38100">
            <a:noFill/>
            <a:miter lim="800000"/>
            <a:headEnd/>
            <a:tailEnd/>
          </a:ln>
          <a:effectLst/>
        </p:spPr>
        <p:txBody>
          <a:bodyPr wrap="none" anchor="ctr"/>
          <a:lstStyle/>
          <a:p>
            <a:r>
              <a:rPr lang="it-IT" sz="1800" b="1" dirty="0">
                <a:solidFill>
                  <a:srgbClr val="9A0000"/>
                </a:solidFill>
                <a:latin typeface="Calibri" pitchFamily="34" charset="0"/>
                <a:cs typeface="Calibri" pitchFamily="34" charset="0"/>
              </a:rPr>
              <a:t>Accurata formulazione della domanda: Concetto</a:t>
            </a:r>
          </a:p>
        </p:txBody>
      </p:sp>
      <p:sp>
        <p:nvSpPr>
          <p:cNvPr id="85" name="Rectangle 78"/>
          <p:cNvSpPr>
            <a:spLocks noChangeArrowheads="1"/>
          </p:cNvSpPr>
          <p:nvPr/>
        </p:nvSpPr>
        <p:spPr bwMode="auto">
          <a:xfrm>
            <a:off x="654968" y="1700808"/>
            <a:ext cx="8093496" cy="381000"/>
          </a:xfrm>
          <a:prstGeom prst="rect">
            <a:avLst/>
          </a:prstGeom>
          <a:noFill/>
          <a:ln w="9525">
            <a:noFill/>
            <a:miter lim="800000"/>
            <a:headEnd/>
            <a:tailEnd/>
          </a:ln>
          <a:effectLst/>
        </p:spPr>
        <p:txBody>
          <a:bodyPr wrap="none" anchor="ctr"/>
          <a:lstStyle/>
          <a:p>
            <a:r>
              <a:rPr lang="it-IT" i="1" dirty="0" smtClean="0">
                <a:solidFill>
                  <a:srgbClr val="000000"/>
                </a:solidFill>
                <a:latin typeface="Calibri" pitchFamily="34" charset="0"/>
                <a:cs typeface="Calibri" pitchFamily="34" charset="0"/>
              </a:rPr>
              <a:t>- Dettagliate </a:t>
            </a:r>
            <a:r>
              <a:rPr lang="it-IT" i="1" dirty="0">
                <a:solidFill>
                  <a:srgbClr val="000000"/>
                </a:solidFill>
                <a:latin typeface="Calibri" pitchFamily="34" charset="0"/>
                <a:cs typeface="Calibri" pitchFamily="34" charset="0"/>
              </a:rPr>
              <a:t>istruzioni per la compilazione</a:t>
            </a:r>
          </a:p>
        </p:txBody>
      </p:sp>
      <p:sp>
        <p:nvSpPr>
          <p:cNvPr id="86" name="Rectangle 12"/>
          <p:cNvSpPr>
            <a:spLocks noChangeArrowheads="1"/>
          </p:cNvSpPr>
          <p:nvPr/>
        </p:nvSpPr>
        <p:spPr bwMode="auto">
          <a:xfrm>
            <a:off x="25084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87" name="Rectangle 13"/>
          <p:cNvSpPr>
            <a:spLocks noChangeArrowheads="1"/>
          </p:cNvSpPr>
          <p:nvPr/>
        </p:nvSpPr>
        <p:spPr bwMode="auto">
          <a:xfrm>
            <a:off x="31180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88" name="Rectangle 14"/>
          <p:cNvSpPr>
            <a:spLocks noChangeArrowheads="1"/>
          </p:cNvSpPr>
          <p:nvPr/>
        </p:nvSpPr>
        <p:spPr bwMode="auto">
          <a:xfrm>
            <a:off x="37276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89" name="Rectangle 15"/>
          <p:cNvSpPr>
            <a:spLocks noChangeArrowheads="1"/>
          </p:cNvSpPr>
          <p:nvPr/>
        </p:nvSpPr>
        <p:spPr bwMode="auto">
          <a:xfrm>
            <a:off x="43372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0</a:t>
            </a:r>
          </a:p>
        </p:txBody>
      </p:sp>
      <p:sp>
        <p:nvSpPr>
          <p:cNvPr id="90" name="Rectangle 16"/>
          <p:cNvSpPr>
            <a:spLocks noChangeArrowheads="1"/>
          </p:cNvSpPr>
          <p:nvPr/>
        </p:nvSpPr>
        <p:spPr bwMode="auto">
          <a:xfrm>
            <a:off x="49468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+1</a:t>
            </a:r>
          </a:p>
        </p:txBody>
      </p:sp>
      <p:sp>
        <p:nvSpPr>
          <p:cNvPr id="91" name="Rectangle 17"/>
          <p:cNvSpPr>
            <a:spLocks noChangeArrowheads="1"/>
          </p:cNvSpPr>
          <p:nvPr/>
        </p:nvSpPr>
        <p:spPr bwMode="auto">
          <a:xfrm>
            <a:off x="55564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+2</a:t>
            </a:r>
          </a:p>
        </p:txBody>
      </p:sp>
      <p:sp>
        <p:nvSpPr>
          <p:cNvPr id="92" name="Rectangle 18"/>
          <p:cNvSpPr>
            <a:spLocks noChangeArrowheads="1"/>
          </p:cNvSpPr>
          <p:nvPr/>
        </p:nvSpPr>
        <p:spPr bwMode="auto">
          <a:xfrm>
            <a:off x="6166048" y="6284168"/>
            <a:ext cx="457200" cy="457200"/>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it-IT" sz="2000">
                <a:solidFill>
                  <a:srgbClr val="000000"/>
                </a:solidFill>
                <a:latin typeface="Calibri" pitchFamily="34" charset="0"/>
                <a:cs typeface="Calibri" pitchFamily="34" charset="0"/>
              </a:rPr>
              <a:t>+3</a:t>
            </a:r>
          </a:p>
        </p:txBody>
      </p:sp>
      <p:sp>
        <p:nvSpPr>
          <p:cNvPr id="93" name="Rectangle 19"/>
          <p:cNvSpPr>
            <a:spLocks noChangeArrowheads="1"/>
          </p:cNvSpPr>
          <p:nvPr/>
        </p:nvSpPr>
        <p:spPr bwMode="auto">
          <a:xfrm>
            <a:off x="510952" y="628416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a:t>
            </a:r>
            <a:endParaRPr lang="it-IT" sz="2000" dirty="0">
              <a:solidFill>
                <a:srgbClr val="000000"/>
              </a:solidFill>
              <a:latin typeface="Calibri" pitchFamily="34" charset="0"/>
              <a:cs typeface="Calibri" pitchFamily="34" charset="0"/>
            </a:endParaRPr>
          </a:p>
        </p:txBody>
      </p:sp>
      <p:sp>
        <p:nvSpPr>
          <p:cNvPr id="94" name="Rectangle 20"/>
          <p:cNvSpPr>
            <a:spLocks noChangeArrowheads="1"/>
          </p:cNvSpPr>
          <p:nvPr/>
        </p:nvSpPr>
        <p:spPr bwMode="auto">
          <a:xfrm>
            <a:off x="6775648" y="6284168"/>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a:t>
            </a:r>
            <a:endParaRPr lang="it-IT" sz="2000" dirty="0">
              <a:solidFill>
                <a:srgbClr val="000000"/>
              </a:solidFill>
              <a:latin typeface="Calibri" pitchFamily="34" charset="0"/>
              <a:cs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 name="Tabella 89"/>
          <p:cNvGraphicFramePr>
            <a:graphicFrameLocks noGrp="1"/>
          </p:cNvGraphicFramePr>
          <p:nvPr>
            <p:extLst>
              <p:ext uri="{D42A27DB-BD31-4B8C-83A1-F6EECF244321}">
                <p14:modId xmlns:p14="http://schemas.microsoft.com/office/powerpoint/2010/main" val="1969677739"/>
              </p:ext>
            </p:extLst>
          </p:nvPr>
        </p:nvGraphicFramePr>
        <p:xfrm>
          <a:off x="2419640" y="1700808"/>
          <a:ext cx="4284000" cy="4860000"/>
        </p:xfrm>
        <a:graphic>
          <a:graphicData uri="http://schemas.openxmlformats.org/drawingml/2006/table">
            <a:tbl>
              <a:tblPr>
                <a:tableStyleId>{ED083AE6-46FA-4A59-8FB0-9F97EB10719F}</a:tableStyleId>
              </a:tblPr>
              <a:tblGrid>
                <a:gridCol w="612000"/>
                <a:gridCol w="612000"/>
                <a:gridCol w="612000"/>
                <a:gridCol w="612000"/>
                <a:gridCol w="612000"/>
                <a:gridCol w="612000"/>
                <a:gridCol w="612000"/>
              </a:tblGrid>
              <a:tr h="540000">
                <a:tc>
                  <a:txBody>
                    <a:bodyPr/>
                    <a:lstStyle/>
                    <a:p>
                      <a:pPr>
                        <a:spcAft>
                          <a:spcPts val="0"/>
                        </a:spcAft>
                      </a:pPr>
                      <a:r>
                        <a:rPr lang="it-IT" sz="2100" dirty="0">
                          <a:effectLst/>
                        </a:rPr>
                        <a:t> </a:t>
                      </a:r>
                      <a:endParaRPr lang="it-IT" sz="800" dirty="0">
                        <a:effectLst/>
                        <a:latin typeface="Times New Roman"/>
                        <a:ea typeface="Times New Roman"/>
                      </a:endParaRPr>
                    </a:p>
                  </a:txBody>
                  <a:tcPr marL="54083" marR="54083" marT="0" marB="0"/>
                </a:tc>
                <a:tc>
                  <a:txBody>
                    <a:bodyPr/>
                    <a:lstStyle/>
                    <a:p>
                      <a:pPr>
                        <a:spcAft>
                          <a:spcPts val="0"/>
                        </a:spcAft>
                      </a:pPr>
                      <a:r>
                        <a:rPr lang="it-IT" sz="2100" dirty="0">
                          <a:effectLst/>
                        </a:rPr>
                        <a:t> </a:t>
                      </a:r>
                      <a:endParaRPr lang="it-IT" sz="800" dirty="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dirty="0">
                          <a:effectLst/>
                        </a:rPr>
                        <a:t> </a:t>
                      </a:r>
                      <a:endParaRPr lang="it-IT" sz="800" dirty="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dirty="0">
                          <a:effectLst/>
                        </a:rPr>
                        <a:t> </a:t>
                      </a:r>
                      <a:endParaRPr lang="it-IT" sz="800" dirty="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r>
              <a:tr h="540000">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a:effectLst/>
                        </a:rPr>
                        <a:t> </a:t>
                      </a:r>
                      <a:endParaRPr lang="it-IT" sz="800">
                        <a:effectLst/>
                        <a:latin typeface="Times New Roman"/>
                        <a:ea typeface="Times New Roman"/>
                      </a:endParaRPr>
                    </a:p>
                  </a:txBody>
                  <a:tcPr marL="54083" marR="54083" marT="0" marB="0"/>
                </a:tc>
                <a:tc>
                  <a:txBody>
                    <a:bodyPr/>
                    <a:lstStyle/>
                    <a:p>
                      <a:pPr>
                        <a:spcAft>
                          <a:spcPts val="0"/>
                        </a:spcAft>
                      </a:pPr>
                      <a:r>
                        <a:rPr lang="it-IT" sz="2100" dirty="0">
                          <a:effectLst/>
                        </a:rPr>
                        <a:t> </a:t>
                      </a:r>
                      <a:endParaRPr lang="it-IT" sz="800" dirty="0">
                        <a:effectLst/>
                        <a:latin typeface="Times New Roman"/>
                        <a:ea typeface="Times New Roman"/>
                      </a:endParaRPr>
                    </a:p>
                  </a:txBody>
                  <a:tcPr marL="54083" marR="54083" marT="0" marB="0"/>
                </a:tc>
              </a:tr>
            </a:tbl>
          </a:graphicData>
        </a:graphic>
      </p:graphicFrame>
      <p:sp>
        <p:nvSpPr>
          <p:cNvPr id="127" name="Rettangolo 12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29"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3B9B0EBA-2D41-4277-BED4-3BF5EFBCC58A}"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27</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Analisi grafica dei profili</a:t>
            </a:r>
            <a:endParaRPr lang="it-IT" sz="2000" b="1" kern="0" dirty="0">
              <a:solidFill>
                <a:sysClr val="window" lastClr="FFFFFF"/>
              </a:solidFill>
              <a:latin typeface="Calibri" pitchFamily="34" charset="0"/>
              <a:cs typeface="Calibri" pitchFamily="34" charset="0"/>
            </a:endParaRPr>
          </a:p>
        </p:txBody>
      </p:sp>
      <p:sp>
        <p:nvSpPr>
          <p:cNvPr id="14" name="Freeform 4"/>
          <p:cNvSpPr>
            <a:spLocks/>
          </p:cNvSpPr>
          <p:nvPr/>
        </p:nvSpPr>
        <p:spPr bwMode="auto">
          <a:xfrm>
            <a:off x="2843808" y="1789584"/>
            <a:ext cx="3200400" cy="4648200"/>
          </a:xfrm>
          <a:custGeom>
            <a:avLst/>
            <a:gdLst>
              <a:gd name="T0" fmla="*/ 609600 w 2016"/>
              <a:gd name="T1" fmla="*/ 0 h 2928"/>
              <a:gd name="T2" fmla="*/ 2590800 w 2016"/>
              <a:gd name="T3" fmla="*/ 533400 h 2928"/>
              <a:gd name="T4" fmla="*/ 1295400 w 2016"/>
              <a:gd name="T5" fmla="*/ 1143000 h 2928"/>
              <a:gd name="T6" fmla="*/ 1066800 w 2016"/>
              <a:gd name="T7" fmla="*/ 1676400 h 2928"/>
              <a:gd name="T8" fmla="*/ 2590800 w 2016"/>
              <a:gd name="T9" fmla="*/ 2286000 h 2928"/>
              <a:gd name="T10" fmla="*/ 0 w 2016"/>
              <a:gd name="T11" fmla="*/ 2895600 h 2928"/>
              <a:gd name="T12" fmla="*/ 2438400 w 2016"/>
              <a:gd name="T13" fmla="*/ 3505200 h 2928"/>
              <a:gd name="T14" fmla="*/ 990600 w 2016"/>
              <a:gd name="T15" fmla="*/ 4038600 h 2928"/>
              <a:gd name="T16" fmla="*/ 3200400 w 2016"/>
              <a:gd name="T17" fmla="*/ 4648200 h 29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016" h="2928">
                <a:moveTo>
                  <a:pt x="384" y="0"/>
                </a:moveTo>
                <a:lnTo>
                  <a:pt x="1632" y="336"/>
                </a:lnTo>
                <a:lnTo>
                  <a:pt x="816" y="720"/>
                </a:lnTo>
                <a:lnTo>
                  <a:pt x="672" y="1056"/>
                </a:lnTo>
                <a:lnTo>
                  <a:pt x="1632" y="1440"/>
                </a:lnTo>
                <a:lnTo>
                  <a:pt x="0" y="1824"/>
                </a:lnTo>
                <a:lnTo>
                  <a:pt x="1536" y="2208"/>
                </a:lnTo>
                <a:lnTo>
                  <a:pt x="624" y="2544"/>
                </a:lnTo>
                <a:lnTo>
                  <a:pt x="2016" y="2928"/>
                </a:lnTo>
              </a:path>
            </a:pathLst>
          </a:custGeom>
          <a:noFill/>
          <a:ln w="57150" cmpd="sng">
            <a:solidFill>
              <a:srgbClr val="FF33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5" name="Freeform 5"/>
          <p:cNvSpPr>
            <a:spLocks/>
          </p:cNvSpPr>
          <p:nvPr/>
        </p:nvSpPr>
        <p:spPr bwMode="auto">
          <a:xfrm>
            <a:off x="2468488" y="1789584"/>
            <a:ext cx="2895600" cy="4648200"/>
          </a:xfrm>
          <a:custGeom>
            <a:avLst/>
            <a:gdLst>
              <a:gd name="T0" fmla="*/ 457200 w 1824"/>
              <a:gd name="T1" fmla="*/ 0 h 2928"/>
              <a:gd name="T2" fmla="*/ 1981200 w 1824"/>
              <a:gd name="T3" fmla="*/ 533400 h 2928"/>
              <a:gd name="T4" fmla="*/ 1524000 w 1824"/>
              <a:gd name="T5" fmla="*/ 1143000 h 2928"/>
              <a:gd name="T6" fmla="*/ 990600 w 1824"/>
              <a:gd name="T7" fmla="*/ 1676400 h 2928"/>
              <a:gd name="T8" fmla="*/ 1981200 w 1824"/>
              <a:gd name="T9" fmla="*/ 2209800 h 2928"/>
              <a:gd name="T10" fmla="*/ 0 w 1824"/>
              <a:gd name="T11" fmla="*/ 2895600 h 2928"/>
              <a:gd name="T12" fmla="*/ 1066800 w 1824"/>
              <a:gd name="T13" fmla="*/ 3505200 h 2928"/>
              <a:gd name="T14" fmla="*/ 1066800 w 1824"/>
              <a:gd name="T15" fmla="*/ 4038600 h 2928"/>
              <a:gd name="T16" fmla="*/ 2895600 w 1824"/>
              <a:gd name="T17" fmla="*/ 4648200 h 29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24" h="2928">
                <a:moveTo>
                  <a:pt x="288" y="0"/>
                </a:moveTo>
                <a:lnTo>
                  <a:pt x="1248" y="336"/>
                </a:lnTo>
                <a:lnTo>
                  <a:pt x="960" y="720"/>
                </a:lnTo>
                <a:lnTo>
                  <a:pt x="624" y="1056"/>
                </a:lnTo>
                <a:lnTo>
                  <a:pt x="1248" y="1392"/>
                </a:lnTo>
                <a:lnTo>
                  <a:pt x="0" y="1824"/>
                </a:lnTo>
                <a:lnTo>
                  <a:pt x="672" y="2208"/>
                </a:lnTo>
                <a:lnTo>
                  <a:pt x="672" y="2544"/>
                </a:lnTo>
                <a:lnTo>
                  <a:pt x="1824" y="2928"/>
                </a:lnTo>
              </a:path>
            </a:pathLst>
          </a:custGeom>
          <a:noFill/>
          <a:ln w="19050" cmpd="sng">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6" name="Freeform 6"/>
          <p:cNvSpPr>
            <a:spLocks/>
          </p:cNvSpPr>
          <p:nvPr/>
        </p:nvSpPr>
        <p:spPr bwMode="auto">
          <a:xfrm>
            <a:off x="3491880" y="1789584"/>
            <a:ext cx="3124200" cy="4648200"/>
          </a:xfrm>
          <a:custGeom>
            <a:avLst/>
            <a:gdLst>
              <a:gd name="T0" fmla="*/ 990600 w 1968"/>
              <a:gd name="T1" fmla="*/ 0 h 2928"/>
              <a:gd name="T2" fmla="*/ 2667000 w 1968"/>
              <a:gd name="T3" fmla="*/ 533400 h 2928"/>
              <a:gd name="T4" fmla="*/ 914400 w 1968"/>
              <a:gd name="T5" fmla="*/ 1143000 h 2928"/>
              <a:gd name="T6" fmla="*/ 990600 w 1968"/>
              <a:gd name="T7" fmla="*/ 1600200 h 2928"/>
              <a:gd name="T8" fmla="*/ 2667000 w 1968"/>
              <a:gd name="T9" fmla="*/ 2286000 h 2928"/>
              <a:gd name="T10" fmla="*/ 0 w 1968"/>
              <a:gd name="T11" fmla="*/ 2895600 h 2928"/>
              <a:gd name="T12" fmla="*/ 3048000 w 1968"/>
              <a:gd name="T13" fmla="*/ 3505200 h 2928"/>
              <a:gd name="T14" fmla="*/ 838200 w 1968"/>
              <a:gd name="T15" fmla="*/ 4038600 h 2928"/>
              <a:gd name="T16" fmla="*/ 3124200 w 1968"/>
              <a:gd name="T17" fmla="*/ 4648200 h 29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68" h="2928">
                <a:moveTo>
                  <a:pt x="624" y="0"/>
                </a:moveTo>
                <a:lnTo>
                  <a:pt x="1680" y="336"/>
                </a:lnTo>
                <a:lnTo>
                  <a:pt x="576" y="720"/>
                </a:lnTo>
                <a:lnTo>
                  <a:pt x="624" y="1008"/>
                </a:lnTo>
                <a:lnTo>
                  <a:pt x="1680" y="1440"/>
                </a:lnTo>
                <a:lnTo>
                  <a:pt x="0" y="1824"/>
                </a:lnTo>
                <a:lnTo>
                  <a:pt x="1920" y="2208"/>
                </a:lnTo>
                <a:lnTo>
                  <a:pt x="528" y="2544"/>
                </a:lnTo>
                <a:lnTo>
                  <a:pt x="1968" y="2928"/>
                </a:lnTo>
              </a:path>
            </a:pathLst>
          </a:custGeom>
          <a:noFill/>
          <a:ln w="28575" cmpd="sng">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8" name="Rectangle 10"/>
          <p:cNvSpPr>
            <a:spLocks noChangeArrowheads="1"/>
          </p:cNvSpPr>
          <p:nvPr/>
        </p:nvSpPr>
        <p:spPr bwMode="auto">
          <a:xfrm>
            <a:off x="366936" y="174766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bello</a:t>
            </a:r>
          </a:p>
        </p:txBody>
      </p:sp>
      <p:sp>
        <p:nvSpPr>
          <p:cNvPr id="19" name="Rectangle 11"/>
          <p:cNvSpPr>
            <a:spLocks noChangeArrowheads="1"/>
          </p:cNvSpPr>
          <p:nvPr/>
        </p:nvSpPr>
        <p:spPr bwMode="auto">
          <a:xfrm>
            <a:off x="6919664" y="174766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brutto</a:t>
            </a:r>
          </a:p>
        </p:txBody>
      </p:sp>
      <p:sp>
        <p:nvSpPr>
          <p:cNvPr id="20" name="Rectangle 19"/>
          <p:cNvSpPr>
            <a:spLocks noChangeArrowheads="1"/>
          </p:cNvSpPr>
          <p:nvPr/>
        </p:nvSpPr>
        <p:spPr bwMode="auto">
          <a:xfrm>
            <a:off x="366936" y="606814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a:t>
            </a:r>
            <a:endParaRPr lang="it-IT" sz="2000" dirty="0">
              <a:solidFill>
                <a:srgbClr val="000000"/>
              </a:solidFill>
              <a:latin typeface="Calibri" pitchFamily="34" charset="0"/>
              <a:cs typeface="Calibri" pitchFamily="34" charset="0"/>
            </a:endParaRPr>
          </a:p>
        </p:txBody>
      </p:sp>
      <p:sp>
        <p:nvSpPr>
          <p:cNvPr id="21" name="Rectangle 20"/>
          <p:cNvSpPr>
            <a:spLocks noChangeArrowheads="1"/>
          </p:cNvSpPr>
          <p:nvPr/>
        </p:nvSpPr>
        <p:spPr bwMode="auto">
          <a:xfrm>
            <a:off x="6919664" y="606814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a:t>
            </a:r>
            <a:endParaRPr lang="it-IT" sz="2000" dirty="0">
              <a:solidFill>
                <a:srgbClr val="000000"/>
              </a:solidFill>
              <a:latin typeface="Calibri" pitchFamily="34" charset="0"/>
              <a:cs typeface="Calibri" pitchFamily="34" charset="0"/>
            </a:endParaRPr>
          </a:p>
        </p:txBody>
      </p:sp>
      <p:sp>
        <p:nvSpPr>
          <p:cNvPr id="22" name="Rectangle 28"/>
          <p:cNvSpPr>
            <a:spLocks noChangeArrowheads="1"/>
          </p:cNvSpPr>
          <p:nvPr/>
        </p:nvSpPr>
        <p:spPr bwMode="auto">
          <a:xfrm>
            <a:off x="366936" y="282778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grande</a:t>
            </a:r>
            <a:endParaRPr lang="it-IT" sz="2000" dirty="0">
              <a:solidFill>
                <a:srgbClr val="000000"/>
              </a:solidFill>
              <a:latin typeface="Calibri" pitchFamily="34" charset="0"/>
              <a:cs typeface="Calibri" pitchFamily="34" charset="0"/>
            </a:endParaRPr>
          </a:p>
        </p:txBody>
      </p:sp>
      <p:sp>
        <p:nvSpPr>
          <p:cNvPr id="23" name="Rectangle 29"/>
          <p:cNvSpPr>
            <a:spLocks noChangeArrowheads="1"/>
          </p:cNvSpPr>
          <p:nvPr/>
        </p:nvSpPr>
        <p:spPr bwMode="auto">
          <a:xfrm>
            <a:off x="6919664" y="282778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piccolo</a:t>
            </a:r>
            <a:endParaRPr lang="it-IT" sz="2000" dirty="0">
              <a:solidFill>
                <a:srgbClr val="000000"/>
              </a:solidFill>
              <a:latin typeface="Calibri" pitchFamily="34" charset="0"/>
              <a:cs typeface="Calibri" pitchFamily="34" charset="0"/>
            </a:endParaRPr>
          </a:p>
        </p:txBody>
      </p:sp>
      <p:sp>
        <p:nvSpPr>
          <p:cNvPr id="24" name="Rectangle 37"/>
          <p:cNvSpPr>
            <a:spLocks noChangeArrowheads="1"/>
          </p:cNvSpPr>
          <p:nvPr/>
        </p:nvSpPr>
        <p:spPr bwMode="auto">
          <a:xfrm>
            <a:off x="366936" y="335699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leggero</a:t>
            </a:r>
            <a:endParaRPr lang="it-IT" sz="2000" dirty="0">
              <a:solidFill>
                <a:srgbClr val="000000"/>
              </a:solidFill>
              <a:latin typeface="Calibri" pitchFamily="34" charset="0"/>
              <a:cs typeface="Calibri" pitchFamily="34" charset="0"/>
            </a:endParaRPr>
          </a:p>
        </p:txBody>
      </p:sp>
      <p:sp>
        <p:nvSpPr>
          <p:cNvPr id="25" name="Rectangle 38"/>
          <p:cNvSpPr>
            <a:spLocks noChangeArrowheads="1"/>
          </p:cNvSpPr>
          <p:nvPr/>
        </p:nvSpPr>
        <p:spPr bwMode="auto">
          <a:xfrm>
            <a:off x="6919664" y="335699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pesante</a:t>
            </a:r>
            <a:endParaRPr lang="it-IT" sz="2000" dirty="0">
              <a:solidFill>
                <a:srgbClr val="000000"/>
              </a:solidFill>
              <a:latin typeface="Calibri" pitchFamily="34" charset="0"/>
              <a:cs typeface="Calibri" pitchFamily="34" charset="0"/>
            </a:endParaRPr>
          </a:p>
        </p:txBody>
      </p:sp>
      <p:sp>
        <p:nvSpPr>
          <p:cNvPr id="26" name="Rectangle 46"/>
          <p:cNvSpPr>
            <a:spLocks noChangeArrowheads="1"/>
          </p:cNvSpPr>
          <p:nvPr/>
        </p:nvSpPr>
        <p:spPr bwMode="auto">
          <a:xfrm>
            <a:off x="366936" y="390790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buono</a:t>
            </a:r>
            <a:endParaRPr lang="it-IT" sz="2000" dirty="0">
              <a:solidFill>
                <a:srgbClr val="000000"/>
              </a:solidFill>
              <a:latin typeface="Calibri" pitchFamily="34" charset="0"/>
              <a:cs typeface="Calibri" pitchFamily="34" charset="0"/>
            </a:endParaRPr>
          </a:p>
        </p:txBody>
      </p:sp>
      <p:sp>
        <p:nvSpPr>
          <p:cNvPr id="27" name="Rectangle 47"/>
          <p:cNvSpPr>
            <a:spLocks noChangeArrowheads="1"/>
          </p:cNvSpPr>
          <p:nvPr/>
        </p:nvSpPr>
        <p:spPr bwMode="auto">
          <a:xfrm>
            <a:off x="6919664" y="390790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cattivo</a:t>
            </a:r>
            <a:endParaRPr lang="it-IT" sz="2000" dirty="0">
              <a:solidFill>
                <a:srgbClr val="000000"/>
              </a:solidFill>
              <a:latin typeface="Calibri" pitchFamily="34" charset="0"/>
              <a:cs typeface="Calibri" pitchFamily="34" charset="0"/>
            </a:endParaRPr>
          </a:p>
        </p:txBody>
      </p:sp>
      <p:sp>
        <p:nvSpPr>
          <p:cNvPr id="28" name="Rectangle 55"/>
          <p:cNvSpPr>
            <a:spLocks noChangeArrowheads="1"/>
          </p:cNvSpPr>
          <p:nvPr/>
        </p:nvSpPr>
        <p:spPr bwMode="auto">
          <a:xfrm>
            <a:off x="366936" y="443711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acuto</a:t>
            </a:r>
          </a:p>
        </p:txBody>
      </p:sp>
      <p:sp>
        <p:nvSpPr>
          <p:cNvPr id="29" name="Rectangle 56"/>
          <p:cNvSpPr>
            <a:spLocks noChangeArrowheads="1"/>
          </p:cNvSpPr>
          <p:nvPr/>
        </p:nvSpPr>
        <p:spPr bwMode="auto">
          <a:xfrm>
            <a:off x="6919664" y="443711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ottuso</a:t>
            </a:r>
          </a:p>
        </p:txBody>
      </p:sp>
      <p:sp>
        <p:nvSpPr>
          <p:cNvPr id="30" name="Rectangle 64"/>
          <p:cNvSpPr>
            <a:spLocks noChangeArrowheads="1"/>
          </p:cNvSpPr>
          <p:nvPr/>
        </p:nvSpPr>
        <p:spPr bwMode="auto">
          <a:xfrm>
            <a:off x="366936" y="498802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soffice</a:t>
            </a:r>
          </a:p>
        </p:txBody>
      </p:sp>
      <p:sp>
        <p:nvSpPr>
          <p:cNvPr id="31" name="Rectangle 65"/>
          <p:cNvSpPr>
            <a:spLocks noChangeArrowheads="1"/>
          </p:cNvSpPr>
          <p:nvPr/>
        </p:nvSpPr>
        <p:spPr bwMode="auto">
          <a:xfrm>
            <a:off x="6919664" y="4988024"/>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duro</a:t>
            </a:r>
          </a:p>
        </p:txBody>
      </p:sp>
      <p:sp>
        <p:nvSpPr>
          <p:cNvPr id="32" name="Rectangle 73"/>
          <p:cNvSpPr>
            <a:spLocks noChangeArrowheads="1"/>
          </p:cNvSpPr>
          <p:nvPr/>
        </p:nvSpPr>
        <p:spPr bwMode="auto">
          <a:xfrm>
            <a:off x="366936" y="227687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dirty="0" smtClean="0">
                <a:solidFill>
                  <a:srgbClr val="000000"/>
                </a:solidFill>
                <a:latin typeface="Calibri" pitchFamily="34" charset="0"/>
                <a:cs typeface="Calibri" pitchFamily="34" charset="0"/>
              </a:rPr>
              <a:t>delicato</a:t>
            </a:r>
            <a:endParaRPr lang="it-IT" sz="2000" dirty="0">
              <a:solidFill>
                <a:srgbClr val="000000"/>
              </a:solidFill>
              <a:latin typeface="Calibri" pitchFamily="34" charset="0"/>
              <a:cs typeface="Calibri" pitchFamily="34" charset="0"/>
            </a:endParaRPr>
          </a:p>
        </p:txBody>
      </p:sp>
      <p:sp>
        <p:nvSpPr>
          <p:cNvPr id="33" name="Rectangle 74"/>
          <p:cNvSpPr>
            <a:spLocks noChangeArrowheads="1"/>
          </p:cNvSpPr>
          <p:nvPr/>
        </p:nvSpPr>
        <p:spPr bwMode="auto">
          <a:xfrm>
            <a:off x="6919664" y="227687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dirty="0" smtClean="0">
                <a:solidFill>
                  <a:srgbClr val="000000"/>
                </a:solidFill>
                <a:latin typeface="Calibri" pitchFamily="34" charset="0"/>
                <a:cs typeface="Calibri" pitchFamily="34" charset="0"/>
              </a:rPr>
              <a:t>ruvido</a:t>
            </a:r>
            <a:endParaRPr lang="it-IT" sz="2000" dirty="0">
              <a:solidFill>
                <a:srgbClr val="000000"/>
              </a:solidFill>
              <a:latin typeface="Calibri" pitchFamily="34" charset="0"/>
              <a:cs typeface="Calibri" pitchFamily="34" charset="0"/>
            </a:endParaRPr>
          </a:p>
        </p:txBody>
      </p:sp>
      <p:sp>
        <p:nvSpPr>
          <p:cNvPr id="91" name="Rectangle 19"/>
          <p:cNvSpPr>
            <a:spLocks noChangeArrowheads="1"/>
          </p:cNvSpPr>
          <p:nvPr/>
        </p:nvSpPr>
        <p:spPr bwMode="auto">
          <a:xfrm>
            <a:off x="366936" y="551723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eaLnBrk="0" hangingPunct="0"/>
            <a:r>
              <a:rPr lang="it-IT" sz="2000">
                <a:solidFill>
                  <a:srgbClr val="000000"/>
                </a:solidFill>
                <a:latin typeface="Calibri" pitchFamily="34" charset="0"/>
                <a:cs typeface="Calibri" pitchFamily="34" charset="0"/>
              </a:rPr>
              <a:t>onesto</a:t>
            </a:r>
          </a:p>
        </p:txBody>
      </p:sp>
      <p:sp>
        <p:nvSpPr>
          <p:cNvPr id="92" name="Rectangle 20"/>
          <p:cNvSpPr>
            <a:spLocks noChangeArrowheads="1"/>
          </p:cNvSpPr>
          <p:nvPr/>
        </p:nvSpPr>
        <p:spPr bwMode="auto">
          <a:xfrm>
            <a:off x="6919664" y="5517232"/>
            <a:ext cx="1828800" cy="4572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lgn="r" eaLnBrk="0" hangingPunct="0"/>
            <a:r>
              <a:rPr lang="it-IT" sz="2000">
                <a:solidFill>
                  <a:srgbClr val="000000"/>
                </a:solidFill>
                <a:latin typeface="Calibri" pitchFamily="34" charset="0"/>
                <a:cs typeface="Calibri" pitchFamily="34" charset="0"/>
              </a:rPr>
              <a:t>disonesto</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127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68686"/>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defRPr>
        </a:defPPr>
      </a:lstStyle>
    </a:spDef>
    <a:lnDef>
      <a:spPr bwMode="auto">
        <a:xfrm>
          <a:off x="0" y="0"/>
          <a:ext cx="1" cy="1"/>
        </a:xfrm>
        <a:custGeom>
          <a:avLst/>
          <a:gdLst/>
          <a:ahLst/>
          <a:cxnLst/>
          <a:rect l="0" t="0" r="0" b="0"/>
          <a:pathLst/>
        </a:custGeom>
        <a:solidFill>
          <a:srgbClr val="FF0000"/>
        </a:solidFill>
        <a:ln w="127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68686"/>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4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defRPr>
        </a:defPPr>
      </a:lstStyle>
    </a:ln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3475</TotalTime>
  <Words>3849</Words>
  <Application>Microsoft Office PowerPoint</Application>
  <PresentationFormat>Presentazione su schermo (4:3)</PresentationFormat>
  <Paragraphs>854</Paragraphs>
  <Slides>27</Slides>
  <Notes>20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27</vt:i4>
      </vt:variant>
    </vt:vector>
  </HeadingPairs>
  <TitlesOfParts>
    <vt:vector size="33" baseType="lpstr">
      <vt:lpstr>Arial</vt:lpstr>
      <vt:lpstr>Calibri</vt:lpstr>
      <vt:lpstr>Comic Sans MS</vt:lpstr>
      <vt:lpstr>Symbol</vt:lpstr>
      <vt:lpstr>Times New Roman</vt:lpstr>
      <vt:lpstr>Struttura predefinita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distribuzione caratterizzante un item non discriminante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RedWolves</dc:creator>
  <cp:lastModifiedBy>scepi</cp:lastModifiedBy>
  <cp:revision>183</cp:revision>
  <dcterms:created xsi:type="dcterms:W3CDTF">2006-03-18T03:38:38Z</dcterms:created>
  <dcterms:modified xsi:type="dcterms:W3CDTF">2018-05-21T11:18:38Z</dcterms:modified>
</cp:coreProperties>
</file>