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6"/>
  </p:notesMasterIdLst>
  <p:sldIdLst>
    <p:sldId id="270" r:id="rId3"/>
    <p:sldId id="313" r:id="rId4"/>
    <p:sldId id="312" r:id="rId5"/>
    <p:sldId id="315" r:id="rId6"/>
    <p:sldId id="272" r:id="rId7"/>
    <p:sldId id="273" r:id="rId8"/>
    <p:sldId id="284" r:id="rId9"/>
    <p:sldId id="285" r:id="rId10"/>
    <p:sldId id="275" r:id="rId11"/>
    <p:sldId id="301" r:id="rId12"/>
    <p:sldId id="302" r:id="rId13"/>
    <p:sldId id="303" r:id="rId14"/>
    <p:sldId id="276" r:id="rId15"/>
    <p:sldId id="306" r:id="rId16"/>
    <p:sldId id="307" r:id="rId17"/>
    <p:sldId id="308" r:id="rId18"/>
    <p:sldId id="311" r:id="rId19"/>
    <p:sldId id="310" r:id="rId20"/>
    <p:sldId id="309" r:id="rId21"/>
    <p:sldId id="292" r:id="rId22"/>
    <p:sldId id="294" r:id="rId23"/>
    <p:sldId id="277" r:id="rId24"/>
    <p:sldId id="300" r:id="rId25"/>
  </p:sldIdLst>
  <p:sldSz cx="9144000" cy="6858000" type="screen4x3"/>
  <p:notesSz cx="6858000" cy="9144000"/>
  <p:defaultTextStyle>
    <a:defPPr>
      <a:defRPr lang="it-IT"/>
    </a:defPPr>
    <a:lvl1pPr algn="l" rtl="0" fontAlgn="base">
      <a:spcBef>
        <a:spcPct val="0"/>
      </a:spcBef>
      <a:spcAft>
        <a:spcPct val="0"/>
      </a:spcAft>
      <a:defRPr sz="1500" b="1" kern="1200">
        <a:solidFill>
          <a:schemeClr val="tx1"/>
        </a:solidFill>
        <a:effectLst>
          <a:outerShdw blurRad="38100" dist="38100" dir="2700000" algn="tl">
            <a:srgbClr val="000000">
              <a:alpha val="43137"/>
            </a:srgbClr>
          </a:outerShdw>
        </a:effectLst>
        <a:latin typeface="Comic Sans MS" pitchFamily="66" charset="0"/>
        <a:ea typeface="+mn-ea"/>
        <a:cs typeface="Arial" charset="0"/>
      </a:defRPr>
    </a:lvl1pPr>
    <a:lvl2pPr marL="457200" algn="l" rtl="0" fontAlgn="base">
      <a:spcBef>
        <a:spcPct val="0"/>
      </a:spcBef>
      <a:spcAft>
        <a:spcPct val="0"/>
      </a:spcAft>
      <a:defRPr sz="1500" b="1" kern="1200">
        <a:solidFill>
          <a:schemeClr val="tx1"/>
        </a:solidFill>
        <a:effectLst>
          <a:outerShdw blurRad="38100" dist="38100" dir="2700000" algn="tl">
            <a:srgbClr val="000000">
              <a:alpha val="43137"/>
            </a:srgbClr>
          </a:outerShdw>
        </a:effectLst>
        <a:latin typeface="Comic Sans MS" pitchFamily="66" charset="0"/>
        <a:ea typeface="+mn-ea"/>
        <a:cs typeface="Arial" charset="0"/>
      </a:defRPr>
    </a:lvl2pPr>
    <a:lvl3pPr marL="914400" algn="l" rtl="0" fontAlgn="base">
      <a:spcBef>
        <a:spcPct val="0"/>
      </a:spcBef>
      <a:spcAft>
        <a:spcPct val="0"/>
      </a:spcAft>
      <a:defRPr sz="1500" b="1" kern="1200">
        <a:solidFill>
          <a:schemeClr val="tx1"/>
        </a:solidFill>
        <a:effectLst>
          <a:outerShdw blurRad="38100" dist="38100" dir="2700000" algn="tl">
            <a:srgbClr val="000000">
              <a:alpha val="43137"/>
            </a:srgbClr>
          </a:outerShdw>
        </a:effectLst>
        <a:latin typeface="Comic Sans MS" pitchFamily="66" charset="0"/>
        <a:ea typeface="+mn-ea"/>
        <a:cs typeface="Arial" charset="0"/>
      </a:defRPr>
    </a:lvl3pPr>
    <a:lvl4pPr marL="1371600" algn="l" rtl="0" fontAlgn="base">
      <a:spcBef>
        <a:spcPct val="0"/>
      </a:spcBef>
      <a:spcAft>
        <a:spcPct val="0"/>
      </a:spcAft>
      <a:defRPr sz="1500" b="1" kern="1200">
        <a:solidFill>
          <a:schemeClr val="tx1"/>
        </a:solidFill>
        <a:effectLst>
          <a:outerShdw blurRad="38100" dist="38100" dir="2700000" algn="tl">
            <a:srgbClr val="000000">
              <a:alpha val="43137"/>
            </a:srgbClr>
          </a:outerShdw>
        </a:effectLst>
        <a:latin typeface="Comic Sans MS" pitchFamily="66" charset="0"/>
        <a:ea typeface="+mn-ea"/>
        <a:cs typeface="Arial" charset="0"/>
      </a:defRPr>
    </a:lvl4pPr>
    <a:lvl5pPr marL="1828800" algn="l" rtl="0" fontAlgn="base">
      <a:spcBef>
        <a:spcPct val="0"/>
      </a:spcBef>
      <a:spcAft>
        <a:spcPct val="0"/>
      </a:spcAft>
      <a:defRPr sz="1500" b="1" kern="1200">
        <a:solidFill>
          <a:schemeClr val="tx1"/>
        </a:solidFill>
        <a:effectLst>
          <a:outerShdw blurRad="38100" dist="38100" dir="2700000" algn="tl">
            <a:srgbClr val="000000">
              <a:alpha val="43137"/>
            </a:srgbClr>
          </a:outerShdw>
        </a:effectLst>
        <a:latin typeface="Comic Sans MS" pitchFamily="66" charset="0"/>
        <a:ea typeface="+mn-ea"/>
        <a:cs typeface="Arial" charset="0"/>
      </a:defRPr>
    </a:lvl5pPr>
    <a:lvl6pPr marL="2286000" algn="l" defTabSz="914400" rtl="0" eaLnBrk="1" latinLnBrk="0" hangingPunct="1">
      <a:defRPr sz="1500" b="1" kern="1200">
        <a:solidFill>
          <a:schemeClr val="tx1"/>
        </a:solidFill>
        <a:effectLst>
          <a:outerShdw blurRad="38100" dist="38100" dir="2700000" algn="tl">
            <a:srgbClr val="000000">
              <a:alpha val="43137"/>
            </a:srgbClr>
          </a:outerShdw>
        </a:effectLst>
        <a:latin typeface="Comic Sans MS" pitchFamily="66" charset="0"/>
        <a:ea typeface="+mn-ea"/>
        <a:cs typeface="Arial" charset="0"/>
      </a:defRPr>
    </a:lvl6pPr>
    <a:lvl7pPr marL="2743200" algn="l" defTabSz="914400" rtl="0" eaLnBrk="1" latinLnBrk="0" hangingPunct="1">
      <a:defRPr sz="1500" b="1" kern="1200">
        <a:solidFill>
          <a:schemeClr val="tx1"/>
        </a:solidFill>
        <a:effectLst>
          <a:outerShdw blurRad="38100" dist="38100" dir="2700000" algn="tl">
            <a:srgbClr val="000000">
              <a:alpha val="43137"/>
            </a:srgbClr>
          </a:outerShdw>
        </a:effectLst>
        <a:latin typeface="Comic Sans MS" pitchFamily="66" charset="0"/>
        <a:ea typeface="+mn-ea"/>
        <a:cs typeface="Arial" charset="0"/>
      </a:defRPr>
    </a:lvl7pPr>
    <a:lvl8pPr marL="3200400" algn="l" defTabSz="914400" rtl="0" eaLnBrk="1" latinLnBrk="0" hangingPunct="1">
      <a:defRPr sz="1500" b="1" kern="1200">
        <a:solidFill>
          <a:schemeClr val="tx1"/>
        </a:solidFill>
        <a:effectLst>
          <a:outerShdw blurRad="38100" dist="38100" dir="2700000" algn="tl">
            <a:srgbClr val="000000">
              <a:alpha val="43137"/>
            </a:srgbClr>
          </a:outerShdw>
        </a:effectLst>
        <a:latin typeface="Comic Sans MS" pitchFamily="66" charset="0"/>
        <a:ea typeface="+mn-ea"/>
        <a:cs typeface="Arial" charset="0"/>
      </a:defRPr>
    </a:lvl8pPr>
    <a:lvl9pPr marL="3657600" algn="l" defTabSz="914400" rtl="0" eaLnBrk="1" latinLnBrk="0" hangingPunct="1">
      <a:defRPr sz="1500" b="1" kern="1200">
        <a:solidFill>
          <a:schemeClr val="tx1"/>
        </a:solidFill>
        <a:effectLst>
          <a:outerShdw blurRad="38100" dist="38100" dir="2700000" algn="tl">
            <a:srgbClr val="000000">
              <a:alpha val="43137"/>
            </a:srgbClr>
          </a:outerShdw>
        </a:effectLst>
        <a:latin typeface="Comic Sans MS" pitchFamily="66"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A0000"/>
    <a:srgbClr val="FFFF0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essuno stile, nessuna grigli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288" autoAdjust="0"/>
    <p:restoredTop sz="94716" autoAdjust="0"/>
  </p:normalViewPr>
  <p:slideViewPr>
    <p:cSldViewPr>
      <p:cViewPr varScale="1">
        <p:scale>
          <a:sx n="74" d="100"/>
          <a:sy n="74" d="100"/>
        </p:scale>
        <p:origin x="1602"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Foglio_di_lavoro_di_Microsoft_Excel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it-IT"/>
  <c:roundedCorners val="0"/>
  <mc:AlternateContent xmlns:mc="http://schemas.openxmlformats.org/markup-compatibility/2006">
    <mc:Choice xmlns:c14="http://schemas.microsoft.com/office/drawing/2007/8/2/chart" Requires="c14">
      <c14:style val="101"/>
    </mc:Choice>
    <mc:Fallback>
      <c:style val="1"/>
    </mc:Fallback>
  </mc:AlternateContent>
  <c:chart>
    <c:title>
      <c:tx>
        <c:rich>
          <a:bodyPr/>
          <a:lstStyle/>
          <a:p>
            <a:pPr>
              <a:defRPr sz="1000"/>
            </a:pPr>
            <a:r>
              <a:rPr lang="it-IT" sz="1000"/>
              <a:t>Distribuzione per provenienza</a:t>
            </a:r>
          </a:p>
          <a:p>
            <a:pPr>
              <a:defRPr sz="1000"/>
            </a:pPr>
            <a:r>
              <a:rPr lang="it-IT" sz="1000"/>
              <a:t>degli intervistati</a:t>
            </a:r>
          </a:p>
        </c:rich>
      </c:tx>
      <c:layout>
        <c:manualLayout>
          <c:xMode val="edge"/>
          <c:yMode val="edge"/>
          <c:x val="0.17421772948296202"/>
          <c:y val="4.0895912897689034E-2"/>
        </c:manualLayout>
      </c:layout>
      <c:overlay val="0"/>
    </c:title>
    <c:autoTitleDeleted val="0"/>
    <c:view3D>
      <c:rotX val="15"/>
      <c:rotY val="0"/>
      <c:rAngAx val="0"/>
      <c:perspective val="0"/>
    </c:view3D>
    <c:floor>
      <c:thickness val="0"/>
    </c:floor>
    <c:sideWall>
      <c:thickness val="0"/>
    </c:sideWall>
    <c:backWall>
      <c:thickness val="0"/>
    </c:backWall>
    <c:plotArea>
      <c:layout>
        <c:manualLayout>
          <c:layoutTarget val="inner"/>
          <c:xMode val="edge"/>
          <c:yMode val="edge"/>
          <c:x val="0.21772641391811406"/>
          <c:y val="0.41228076336084063"/>
          <c:w val="0.47039473684210525"/>
          <c:h val="0.25"/>
        </c:manualLayout>
      </c:layout>
      <c:pie3DChart>
        <c:varyColors val="1"/>
        <c:ser>
          <c:idx val="0"/>
          <c:order val="0"/>
          <c:explosion val="25"/>
          <c:dPt>
            <c:idx val="0"/>
            <c:bubble3D val="0"/>
            <c:spPr>
              <a:solidFill>
                <a:schemeClr val="bg1">
                  <a:lumMod val="75000"/>
                </a:schemeClr>
              </a:solidFill>
              <a:ln w="9525" cap="flat" cmpd="sng" algn="ctr">
                <a:solidFill>
                  <a:schemeClr val="dk1">
                    <a:shade val="95000"/>
                    <a:satMod val="105000"/>
                  </a:schemeClr>
                </a:solidFill>
                <a:prstDash val="solid"/>
              </a:ln>
              <a:effectLst>
                <a:outerShdw blurRad="40000" dist="20000" dir="5400000" rotWithShape="0">
                  <a:srgbClr val="000000">
                    <a:alpha val="38000"/>
                  </a:srgbClr>
                </a:outerShdw>
              </a:effectLst>
            </c:spPr>
          </c:dPt>
          <c:dPt>
            <c:idx val="1"/>
            <c:bubble3D val="0"/>
            <c:spPr>
              <a:solidFill>
                <a:schemeClr val="bg1">
                  <a:lumMod val="50000"/>
                </a:schemeClr>
              </a:solidFill>
              <a:ln w="9525" cap="flat" cmpd="sng" algn="ctr">
                <a:solidFill>
                  <a:schemeClr val="dk1">
                    <a:shade val="95000"/>
                    <a:satMod val="105000"/>
                  </a:schemeClr>
                </a:solidFill>
                <a:prstDash val="solid"/>
              </a:ln>
              <a:effectLst>
                <a:outerShdw blurRad="40000" dist="20000" dir="5400000" rotWithShape="0">
                  <a:srgbClr val="000000">
                    <a:alpha val="38000"/>
                  </a:srgbClr>
                </a:outerShdw>
              </a:effectLst>
            </c:spPr>
          </c:dPt>
          <c:dPt>
            <c:idx val="2"/>
            <c:bubble3D val="0"/>
            <c:spPr>
              <a:solidFill>
                <a:schemeClr val="bg1">
                  <a:lumMod val="95000"/>
                </a:schemeClr>
              </a:solidFill>
              <a:ln w="9525" cap="flat" cmpd="sng" algn="ctr">
                <a:solidFill>
                  <a:schemeClr val="dk1">
                    <a:shade val="95000"/>
                    <a:satMod val="105000"/>
                  </a:schemeClr>
                </a:solidFill>
                <a:prstDash val="solid"/>
              </a:ln>
              <a:effectLst>
                <a:outerShdw blurRad="40000" dist="20000" dir="5400000" rotWithShape="0">
                  <a:srgbClr val="000000">
                    <a:alpha val="38000"/>
                  </a:srgbClr>
                </a:outerShdw>
              </a:effectLst>
            </c:spPr>
          </c:dPt>
          <c:dLbls>
            <c:numFmt formatCode="0%" sourceLinked="0"/>
            <c:spPr>
              <a:noFill/>
              <a:ln>
                <a:noFill/>
              </a:ln>
              <a:effectLst/>
            </c:spPr>
            <c:showLegendKey val="0"/>
            <c:showVal val="0"/>
            <c:showCatName val="0"/>
            <c:showSerName val="0"/>
            <c:showPercent val="1"/>
            <c:showBubbleSize val="0"/>
            <c:showLeaderLines val="1"/>
            <c:extLst>
              <c:ext xmlns:c15="http://schemas.microsoft.com/office/drawing/2012/chart" uri="{CE6537A1-D6FC-4f65-9D91-7224C49458BB}">
                <c15:layout/>
              </c:ext>
            </c:extLst>
          </c:dLbls>
          <c:cat>
            <c:strRef>
              <c:f>Foglio1!$A$26:$A$28</c:f>
              <c:strCache>
                <c:ptCount val="3"/>
                <c:pt idx="0">
                  <c:v>prov.napoli</c:v>
                </c:pt>
                <c:pt idx="1">
                  <c:v>napoli</c:v>
                </c:pt>
                <c:pt idx="2">
                  <c:v>altro</c:v>
                </c:pt>
              </c:strCache>
            </c:strRef>
          </c:cat>
          <c:val>
            <c:numRef>
              <c:f>Foglio1!$B$26:$B$28</c:f>
              <c:numCache>
                <c:formatCode>General</c:formatCode>
                <c:ptCount val="3"/>
                <c:pt idx="0">
                  <c:v>40.208333333333336</c:v>
                </c:pt>
                <c:pt idx="1">
                  <c:v>53.333333333333336</c:v>
                </c:pt>
                <c:pt idx="2">
                  <c:v>6.458333333333333</c:v>
                </c:pt>
              </c:numCache>
            </c:numRef>
          </c:val>
        </c:ser>
        <c:dLbls>
          <c:showLegendKey val="0"/>
          <c:showVal val="0"/>
          <c:showCatName val="0"/>
          <c:showSerName val="0"/>
          <c:showPercent val="1"/>
          <c:showBubbleSize val="0"/>
          <c:showLeaderLines val="1"/>
        </c:dLbls>
      </c:pie3DChart>
    </c:plotArea>
    <c:legend>
      <c:legendPos val="b"/>
      <c:layout>
        <c:manualLayout>
          <c:xMode val="edge"/>
          <c:yMode val="edge"/>
          <c:x val="0.61649802909837237"/>
          <c:y val="0.70670466363231188"/>
          <c:w val="0.34939722059712086"/>
          <c:h val="0.23019894382841943"/>
        </c:manualLayout>
      </c:layout>
      <c:overlay val="0"/>
      <c:txPr>
        <a:bodyPr/>
        <a:lstStyle/>
        <a:p>
          <a:pPr>
            <a:defRPr sz="900"/>
          </a:pPr>
          <a:endParaRPr lang="it-IT"/>
        </a:p>
      </c:txPr>
    </c:legend>
    <c:plotVisOnly val="1"/>
    <c:dispBlanksAs val="zero"/>
    <c:showDLblsOverMax val="0"/>
  </c:chart>
  <c:txPr>
    <a:bodyPr/>
    <a:lstStyle/>
    <a:p>
      <a:pPr>
        <a:defRPr sz="1000">
          <a:latin typeface="Calibri" pitchFamily="34" charset="0"/>
          <a:cs typeface="Calibri" pitchFamily="34" charset="0"/>
        </a:defRPr>
      </a:pPr>
      <a:endParaRPr lang="it-IT"/>
    </a:p>
  </c:txPr>
  <c:externalData r:id="rId1">
    <c:autoUpdate val="0"/>
  </c:externalData>
</c:chartSpace>
</file>

<file path=ppt/drawings/_rels/vmlDrawing1.v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7.wmf"/><Relationship Id="rId1" Type="http://schemas.openxmlformats.org/officeDocument/2006/relationships/image" Target="../media/image6.wmf"/><Relationship Id="rId4" Type="http://schemas.openxmlformats.org/officeDocument/2006/relationships/image" Target="../media/image9.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image" Target="../media/image11.wmf"/><Relationship Id="rId1" Type="http://schemas.openxmlformats.org/officeDocument/2006/relationships/image" Target="../media/image10.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image" Target="../media/image13.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16.wmf"/><Relationship Id="rId1" Type="http://schemas.openxmlformats.org/officeDocument/2006/relationships/image" Target="../media/image15.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7.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b="0">
                <a:effectLst/>
                <a:latin typeface="Arial" charset="0"/>
              </a:defRPr>
            </a:lvl1pPr>
          </a:lstStyle>
          <a:p>
            <a:endParaRPr lang="it-IT"/>
          </a:p>
        </p:txBody>
      </p:sp>
      <p:sp>
        <p:nvSpPr>
          <p:cNvPr id="409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b="0">
                <a:effectLst/>
                <a:latin typeface="Arial" charset="0"/>
              </a:defRPr>
            </a:lvl1pPr>
          </a:lstStyle>
          <a:p>
            <a:endParaRPr lang="it-IT"/>
          </a:p>
        </p:txBody>
      </p:sp>
      <p:sp>
        <p:nvSpPr>
          <p:cNvPr id="410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0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410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b="0">
                <a:effectLst/>
                <a:latin typeface="Arial" charset="0"/>
              </a:defRPr>
            </a:lvl1pPr>
          </a:lstStyle>
          <a:p>
            <a:endParaRPr lang="it-IT"/>
          </a:p>
        </p:txBody>
      </p:sp>
      <p:sp>
        <p:nvSpPr>
          <p:cNvPr id="410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b="0">
                <a:effectLst/>
                <a:latin typeface="Arial" charset="0"/>
              </a:defRPr>
            </a:lvl1pPr>
          </a:lstStyle>
          <a:p>
            <a:fld id="{DA9D35FA-7180-4748-85D0-91CA686E837A}" type="slidenum">
              <a:rPr lang="it-IT"/>
              <a:pPr/>
              <a:t>‹N›</a:t>
            </a:fld>
            <a:endParaRPr lang="it-IT"/>
          </a:p>
        </p:txBody>
      </p:sp>
    </p:spTree>
    <p:extLst>
      <p:ext uri="{BB962C8B-B14F-4D97-AF65-F5344CB8AC3E}">
        <p14:creationId xmlns:p14="http://schemas.microsoft.com/office/powerpoint/2010/main" val="369182497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DA1EDE8-3DDD-4265-97A4-885B5E7C6EE9}" type="slidenum">
              <a:rPr lang="it-IT"/>
              <a:pPr/>
              <a:t>1</a:t>
            </a:fld>
            <a:endParaRPr lang="it-IT"/>
          </a:p>
        </p:txBody>
      </p:sp>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a:xfrm>
            <a:off x="914400" y="4343400"/>
            <a:ext cx="5029200" cy="4114800"/>
          </a:xfrm>
        </p:spPr>
        <p:txBody>
          <a:bodyPr/>
          <a:lstStyle/>
          <a:p>
            <a:endParaRPr lang="it-IT"/>
          </a:p>
        </p:txBody>
      </p:sp>
    </p:spTree>
    <p:extLst>
      <p:ext uri="{BB962C8B-B14F-4D97-AF65-F5344CB8AC3E}">
        <p14:creationId xmlns:p14="http://schemas.microsoft.com/office/powerpoint/2010/main" val="38519547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8A33FAC-CA21-4D33-960D-A4DE7FC9233A}" type="slidenum">
              <a:rPr lang="it-IT"/>
              <a:pPr/>
              <a:t>5</a:t>
            </a:fld>
            <a:endParaRPr lang="it-IT"/>
          </a:p>
        </p:txBody>
      </p:sp>
      <p:sp>
        <p:nvSpPr>
          <p:cNvPr id="23554" name="Rectangle 2"/>
          <p:cNvSpPr>
            <a:spLocks noGrp="1" noRot="1" noChangeAspect="1" noChangeArrowheads="1" noTextEdit="1"/>
          </p:cNvSpPr>
          <p:nvPr>
            <p:ph type="sldImg"/>
          </p:nvPr>
        </p:nvSpPr>
        <p:spPr>
          <a:ln/>
        </p:spPr>
      </p:sp>
      <p:sp>
        <p:nvSpPr>
          <p:cNvPr id="23555" name="Rectangle 3"/>
          <p:cNvSpPr>
            <a:spLocks noGrp="1" noChangeArrowheads="1"/>
          </p:cNvSpPr>
          <p:nvPr>
            <p:ph type="body" idx="1"/>
          </p:nvPr>
        </p:nvSpPr>
        <p:spPr>
          <a:xfrm>
            <a:off x="914400" y="4343400"/>
            <a:ext cx="5029200" cy="4114800"/>
          </a:xfrm>
        </p:spPr>
        <p:txBody>
          <a:bodyPr/>
          <a:lstStyle/>
          <a:p>
            <a:endParaRPr lang="it-IT"/>
          </a:p>
        </p:txBody>
      </p:sp>
    </p:spTree>
    <p:extLst>
      <p:ext uri="{BB962C8B-B14F-4D97-AF65-F5344CB8AC3E}">
        <p14:creationId xmlns:p14="http://schemas.microsoft.com/office/powerpoint/2010/main" val="19130883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6045C5E-FA0D-4EFB-9BB3-21105F639E8E}" type="slidenum">
              <a:rPr lang="it-IT"/>
              <a:pPr/>
              <a:t>6</a:t>
            </a:fld>
            <a:endParaRPr lang="it-IT"/>
          </a:p>
        </p:txBody>
      </p:sp>
      <p:sp>
        <p:nvSpPr>
          <p:cNvPr id="25602" name="Rectangle 2"/>
          <p:cNvSpPr>
            <a:spLocks noGrp="1" noRot="1" noChangeAspect="1" noChangeArrowheads="1" noTextEdit="1"/>
          </p:cNvSpPr>
          <p:nvPr>
            <p:ph type="sldImg"/>
          </p:nvPr>
        </p:nvSpPr>
        <p:spPr>
          <a:ln/>
        </p:spPr>
      </p:sp>
      <p:sp>
        <p:nvSpPr>
          <p:cNvPr id="25603" name="Rectangle 3"/>
          <p:cNvSpPr>
            <a:spLocks noGrp="1" noChangeArrowheads="1"/>
          </p:cNvSpPr>
          <p:nvPr>
            <p:ph type="body" idx="1"/>
          </p:nvPr>
        </p:nvSpPr>
        <p:spPr>
          <a:xfrm>
            <a:off x="914400" y="4343400"/>
            <a:ext cx="5029200" cy="4114800"/>
          </a:xfrm>
        </p:spPr>
        <p:txBody>
          <a:bodyPr/>
          <a:lstStyle/>
          <a:p>
            <a:endParaRPr lang="it-IT"/>
          </a:p>
        </p:txBody>
      </p:sp>
    </p:spTree>
    <p:extLst>
      <p:ext uri="{BB962C8B-B14F-4D97-AF65-F5344CB8AC3E}">
        <p14:creationId xmlns:p14="http://schemas.microsoft.com/office/powerpoint/2010/main" val="584542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9870BCA-6E2C-432E-BA34-D193D1A10393}" type="slidenum">
              <a:rPr lang="it-IT"/>
              <a:pPr/>
              <a:t>7</a:t>
            </a:fld>
            <a:endParaRPr lang="it-IT"/>
          </a:p>
        </p:txBody>
      </p:sp>
      <p:sp>
        <p:nvSpPr>
          <p:cNvPr id="48130" name="Rectangle 2"/>
          <p:cNvSpPr>
            <a:spLocks noGrp="1" noRot="1" noChangeAspect="1" noChangeArrowheads="1" noTextEdit="1"/>
          </p:cNvSpPr>
          <p:nvPr>
            <p:ph type="sldImg"/>
          </p:nvPr>
        </p:nvSpPr>
        <p:spPr>
          <a:ln/>
        </p:spPr>
      </p:sp>
      <p:sp>
        <p:nvSpPr>
          <p:cNvPr id="48131" name="Rectangle 3"/>
          <p:cNvSpPr>
            <a:spLocks noGrp="1" noChangeArrowheads="1"/>
          </p:cNvSpPr>
          <p:nvPr>
            <p:ph type="body" idx="1"/>
          </p:nvPr>
        </p:nvSpPr>
        <p:spPr>
          <a:xfrm>
            <a:off x="914400" y="4343400"/>
            <a:ext cx="5029200" cy="4114800"/>
          </a:xfrm>
        </p:spPr>
        <p:txBody>
          <a:bodyPr/>
          <a:lstStyle/>
          <a:p>
            <a:endParaRPr lang="it-IT"/>
          </a:p>
        </p:txBody>
      </p:sp>
    </p:spTree>
    <p:extLst>
      <p:ext uri="{BB962C8B-B14F-4D97-AF65-F5344CB8AC3E}">
        <p14:creationId xmlns:p14="http://schemas.microsoft.com/office/powerpoint/2010/main" val="21057162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E5151BC-57C5-48D3-8675-92DF156165FF}" type="slidenum">
              <a:rPr lang="it-IT"/>
              <a:pPr/>
              <a:t>8</a:t>
            </a:fld>
            <a:endParaRPr lang="it-IT"/>
          </a:p>
        </p:txBody>
      </p:sp>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a:xfrm>
            <a:off x="914400" y="4343400"/>
            <a:ext cx="5029200" cy="4114800"/>
          </a:xfrm>
        </p:spPr>
        <p:txBody>
          <a:bodyPr/>
          <a:lstStyle/>
          <a:p>
            <a:endParaRPr lang="it-IT"/>
          </a:p>
        </p:txBody>
      </p:sp>
    </p:spTree>
    <p:extLst>
      <p:ext uri="{BB962C8B-B14F-4D97-AF65-F5344CB8AC3E}">
        <p14:creationId xmlns:p14="http://schemas.microsoft.com/office/powerpoint/2010/main" val="12476948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019503A-2DEC-46C4-9FC0-E520ECDDBBBD}" type="slidenum">
              <a:rPr lang="it-IT"/>
              <a:pPr/>
              <a:t>9</a:t>
            </a:fld>
            <a:endParaRPr lang="it-IT"/>
          </a:p>
        </p:txBody>
      </p:sp>
      <p:sp>
        <p:nvSpPr>
          <p:cNvPr id="29698" name="Rectangle 2"/>
          <p:cNvSpPr>
            <a:spLocks noGrp="1" noRot="1" noChangeAspect="1" noChangeArrowheads="1" noTextEdit="1"/>
          </p:cNvSpPr>
          <p:nvPr>
            <p:ph type="sldImg"/>
          </p:nvPr>
        </p:nvSpPr>
        <p:spPr>
          <a:ln/>
        </p:spPr>
      </p:sp>
      <p:sp>
        <p:nvSpPr>
          <p:cNvPr id="29699" name="Rectangle 3"/>
          <p:cNvSpPr>
            <a:spLocks noGrp="1" noChangeArrowheads="1"/>
          </p:cNvSpPr>
          <p:nvPr>
            <p:ph type="body" idx="1"/>
          </p:nvPr>
        </p:nvSpPr>
        <p:spPr>
          <a:xfrm>
            <a:off x="914400" y="4343400"/>
            <a:ext cx="5029200" cy="4114800"/>
          </a:xfrm>
        </p:spPr>
        <p:txBody>
          <a:bodyPr/>
          <a:lstStyle/>
          <a:p>
            <a:endParaRPr lang="it-IT"/>
          </a:p>
        </p:txBody>
      </p:sp>
    </p:spTree>
    <p:extLst>
      <p:ext uri="{BB962C8B-B14F-4D97-AF65-F5344CB8AC3E}">
        <p14:creationId xmlns:p14="http://schemas.microsoft.com/office/powerpoint/2010/main" val="31638690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5E5246E-94EC-471C-9B34-D8EEA7946377}" type="slidenum">
              <a:rPr lang="it-IT"/>
              <a:pPr/>
              <a:t>13</a:t>
            </a:fld>
            <a:endParaRPr lang="it-IT"/>
          </a:p>
        </p:txBody>
      </p:sp>
      <p:sp>
        <p:nvSpPr>
          <p:cNvPr id="31746" name="Rectangle 2"/>
          <p:cNvSpPr>
            <a:spLocks noGrp="1" noRot="1" noChangeAspect="1" noChangeArrowheads="1" noTextEdit="1"/>
          </p:cNvSpPr>
          <p:nvPr>
            <p:ph type="sldImg"/>
          </p:nvPr>
        </p:nvSpPr>
        <p:spPr>
          <a:ln/>
        </p:spPr>
      </p:sp>
      <p:sp>
        <p:nvSpPr>
          <p:cNvPr id="31747" name="Rectangle 3"/>
          <p:cNvSpPr>
            <a:spLocks noGrp="1" noChangeArrowheads="1"/>
          </p:cNvSpPr>
          <p:nvPr>
            <p:ph type="body" idx="1"/>
          </p:nvPr>
        </p:nvSpPr>
        <p:spPr>
          <a:xfrm>
            <a:off x="914400" y="4343400"/>
            <a:ext cx="5029200" cy="4114800"/>
          </a:xfrm>
        </p:spPr>
        <p:txBody>
          <a:bodyPr/>
          <a:lstStyle/>
          <a:p>
            <a:endParaRPr lang="it-IT"/>
          </a:p>
        </p:txBody>
      </p:sp>
    </p:spTree>
    <p:extLst>
      <p:ext uri="{BB962C8B-B14F-4D97-AF65-F5344CB8AC3E}">
        <p14:creationId xmlns:p14="http://schemas.microsoft.com/office/powerpoint/2010/main" val="26543967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771CC43-78B1-441D-9443-A54F4CC22506}" type="slidenum">
              <a:rPr lang="it-IT"/>
              <a:pPr/>
              <a:t>22</a:t>
            </a:fld>
            <a:endParaRPr lang="it-IT"/>
          </a:p>
        </p:txBody>
      </p:sp>
      <p:sp>
        <p:nvSpPr>
          <p:cNvPr id="33794" name="Rectangle 2"/>
          <p:cNvSpPr>
            <a:spLocks noGrp="1" noRot="1" noChangeAspect="1" noChangeArrowheads="1" noTextEdit="1"/>
          </p:cNvSpPr>
          <p:nvPr>
            <p:ph type="sldImg"/>
          </p:nvPr>
        </p:nvSpPr>
        <p:spPr>
          <a:ln/>
        </p:spPr>
      </p:sp>
      <p:sp>
        <p:nvSpPr>
          <p:cNvPr id="33795" name="Rectangle 3"/>
          <p:cNvSpPr>
            <a:spLocks noGrp="1" noChangeArrowheads="1"/>
          </p:cNvSpPr>
          <p:nvPr>
            <p:ph type="body" idx="1"/>
          </p:nvPr>
        </p:nvSpPr>
        <p:spPr>
          <a:xfrm>
            <a:off x="914400" y="4343400"/>
            <a:ext cx="5029200" cy="4114800"/>
          </a:xfrm>
        </p:spPr>
        <p:txBody>
          <a:bodyPr/>
          <a:lstStyle/>
          <a:p>
            <a:endParaRPr lang="it-IT"/>
          </a:p>
        </p:txBody>
      </p:sp>
    </p:spTree>
    <p:extLst>
      <p:ext uri="{BB962C8B-B14F-4D97-AF65-F5344CB8AC3E}">
        <p14:creationId xmlns:p14="http://schemas.microsoft.com/office/powerpoint/2010/main" val="42059840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lvl1pPr>
              <a:defRPr/>
            </a:lvl1pPr>
          </a:lstStyle>
          <a:p>
            <a:endParaRPr lang="it-IT"/>
          </a:p>
        </p:txBody>
      </p:sp>
      <p:sp>
        <p:nvSpPr>
          <p:cNvPr id="5" name="Segnaposto piè di pagina 4"/>
          <p:cNvSpPr>
            <a:spLocks noGrp="1"/>
          </p:cNvSpPr>
          <p:nvPr>
            <p:ph type="ftr" sz="quarter" idx="11"/>
          </p:nvPr>
        </p:nvSpPr>
        <p:spPr/>
        <p:txBody>
          <a:bodyPr/>
          <a:lstStyle>
            <a:lvl1pPr>
              <a:defRPr/>
            </a:lvl1pPr>
          </a:lstStyle>
          <a:p>
            <a:endParaRPr lang="it-IT"/>
          </a:p>
        </p:txBody>
      </p:sp>
      <p:sp>
        <p:nvSpPr>
          <p:cNvPr id="6" name="Segnaposto numero diapositiva 5"/>
          <p:cNvSpPr>
            <a:spLocks noGrp="1"/>
          </p:cNvSpPr>
          <p:nvPr>
            <p:ph type="sldNum" sz="quarter" idx="12"/>
          </p:nvPr>
        </p:nvSpPr>
        <p:spPr/>
        <p:txBody>
          <a:bodyPr/>
          <a:lstStyle>
            <a:lvl1pPr>
              <a:defRPr/>
            </a:lvl1pPr>
          </a:lstStyle>
          <a:p>
            <a:fld id="{B8B4DEFA-E2C6-4A50-89A4-E4366580EDB6}" type="slidenum">
              <a:rPr lang="it-IT"/>
              <a:pPr/>
              <a:t>‹N›</a:t>
            </a:fld>
            <a:endParaRPr lang="it-IT"/>
          </a:p>
        </p:txBody>
      </p:sp>
    </p:spTree>
    <p:extLst>
      <p:ext uri="{BB962C8B-B14F-4D97-AF65-F5344CB8AC3E}">
        <p14:creationId xmlns:p14="http://schemas.microsoft.com/office/powerpoint/2010/main" val="29120138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endParaRPr lang="it-IT"/>
          </a:p>
        </p:txBody>
      </p:sp>
      <p:sp>
        <p:nvSpPr>
          <p:cNvPr id="5" name="Segnaposto piè di pagina 4"/>
          <p:cNvSpPr>
            <a:spLocks noGrp="1"/>
          </p:cNvSpPr>
          <p:nvPr>
            <p:ph type="ftr" sz="quarter" idx="11"/>
          </p:nvPr>
        </p:nvSpPr>
        <p:spPr/>
        <p:txBody>
          <a:bodyPr/>
          <a:lstStyle>
            <a:lvl1pPr>
              <a:defRPr/>
            </a:lvl1pPr>
          </a:lstStyle>
          <a:p>
            <a:endParaRPr lang="it-IT"/>
          </a:p>
        </p:txBody>
      </p:sp>
      <p:sp>
        <p:nvSpPr>
          <p:cNvPr id="6" name="Segnaposto numero diapositiva 5"/>
          <p:cNvSpPr>
            <a:spLocks noGrp="1"/>
          </p:cNvSpPr>
          <p:nvPr>
            <p:ph type="sldNum" sz="quarter" idx="12"/>
          </p:nvPr>
        </p:nvSpPr>
        <p:spPr/>
        <p:txBody>
          <a:bodyPr/>
          <a:lstStyle>
            <a:lvl1pPr>
              <a:defRPr/>
            </a:lvl1pPr>
          </a:lstStyle>
          <a:p>
            <a:fld id="{420377D1-912E-41E1-9D54-9468F692B712}" type="slidenum">
              <a:rPr lang="it-IT"/>
              <a:pPr/>
              <a:t>‹N›</a:t>
            </a:fld>
            <a:endParaRPr lang="it-IT"/>
          </a:p>
        </p:txBody>
      </p:sp>
    </p:spTree>
    <p:extLst>
      <p:ext uri="{BB962C8B-B14F-4D97-AF65-F5344CB8AC3E}">
        <p14:creationId xmlns:p14="http://schemas.microsoft.com/office/powerpoint/2010/main" val="16248337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lvl1pPr>
              <a:defRPr/>
            </a:lvl1pPr>
          </a:lstStyle>
          <a:p>
            <a:endParaRPr lang="it-IT"/>
          </a:p>
        </p:txBody>
      </p:sp>
      <p:sp>
        <p:nvSpPr>
          <p:cNvPr id="5" name="Segnaposto piè di pagina 4"/>
          <p:cNvSpPr>
            <a:spLocks noGrp="1"/>
          </p:cNvSpPr>
          <p:nvPr>
            <p:ph type="ftr" sz="quarter" idx="11"/>
          </p:nvPr>
        </p:nvSpPr>
        <p:spPr/>
        <p:txBody>
          <a:bodyPr/>
          <a:lstStyle>
            <a:lvl1pPr>
              <a:defRPr/>
            </a:lvl1pPr>
          </a:lstStyle>
          <a:p>
            <a:endParaRPr lang="it-IT"/>
          </a:p>
        </p:txBody>
      </p:sp>
      <p:sp>
        <p:nvSpPr>
          <p:cNvPr id="6" name="Segnaposto numero diapositiva 5"/>
          <p:cNvSpPr>
            <a:spLocks noGrp="1"/>
          </p:cNvSpPr>
          <p:nvPr>
            <p:ph type="sldNum" sz="quarter" idx="12"/>
          </p:nvPr>
        </p:nvSpPr>
        <p:spPr/>
        <p:txBody>
          <a:bodyPr/>
          <a:lstStyle>
            <a:lvl1pPr>
              <a:defRPr/>
            </a:lvl1pPr>
          </a:lstStyle>
          <a:p>
            <a:fld id="{505DF85E-E0A7-465A-84C1-C65658F9A8D1}" type="slidenum">
              <a:rPr lang="it-IT"/>
              <a:pPr/>
              <a:t>‹N›</a:t>
            </a:fld>
            <a:endParaRPr lang="it-IT"/>
          </a:p>
        </p:txBody>
      </p:sp>
    </p:spTree>
    <p:extLst>
      <p:ext uri="{BB962C8B-B14F-4D97-AF65-F5344CB8AC3E}">
        <p14:creationId xmlns:p14="http://schemas.microsoft.com/office/powerpoint/2010/main" val="17615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lvl1pPr>
              <a:defRPr/>
            </a:lvl1pPr>
          </a:lstStyle>
          <a:p>
            <a:endParaRPr lang="it-IT"/>
          </a:p>
        </p:txBody>
      </p:sp>
      <p:sp>
        <p:nvSpPr>
          <p:cNvPr id="6" name="Segnaposto piè di pagina 5"/>
          <p:cNvSpPr>
            <a:spLocks noGrp="1"/>
          </p:cNvSpPr>
          <p:nvPr>
            <p:ph type="ftr" sz="quarter" idx="11"/>
          </p:nvPr>
        </p:nvSpPr>
        <p:spPr/>
        <p:txBody>
          <a:bodyPr/>
          <a:lstStyle>
            <a:lvl1pPr>
              <a:defRPr/>
            </a:lvl1pPr>
          </a:lstStyle>
          <a:p>
            <a:endParaRPr lang="it-IT"/>
          </a:p>
        </p:txBody>
      </p:sp>
      <p:sp>
        <p:nvSpPr>
          <p:cNvPr id="7" name="Segnaposto numero diapositiva 6"/>
          <p:cNvSpPr>
            <a:spLocks noGrp="1"/>
          </p:cNvSpPr>
          <p:nvPr>
            <p:ph type="sldNum" sz="quarter" idx="12"/>
          </p:nvPr>
        </p:nvSpPr>
        <p:spPr/>
        <p:txBody>
          <a:bodyPr/>
          <a:lstStyle>
            <a:lvl1pPr>
              <a:defRPr/>
            </a:lvl1pPr>
          </a:lstStyle>
          <a:p>
            <a:fld id="{55460963-9964-41F3-A32C-2C284486FCE7}" type="slidenum">
              <a:rPr lang="it-IT"/>
              <a:pPr/>
              <a:t>‹N›</a:t>
            </a:fld>
            <a:endParaRPr lang="it-IT"/>
          </a:p>
        </p:txBody>
      </p:sp>
    </p:spTree>
    <p:extLst>
      <p:ext uri="{BB962C8B-B14F-4D97-AF65-F5344CB8AC3E}">
        <p14:creationId xmlns:p14="http://schemas.microsoft.com/office/powerpoint/2010/main" val="29692824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lvl1pPr>
              <a:defRPr/>
            </a:lvl1pPr>
          </a:lstStyle>
          <a:p>
            <a:endParaRPr lang="it-IT"/>
          </a:p>
        </p:txBody>
      </p:sp>
      <p:sp>
        <p:nvSpPr>
          <p:cNvPr id="8" name="Segnaposto piè di pagina 7"/>
          <p:cNvSpPr>
            <a:spLocks noGrp="1"/>
          </p:cNvSpPr>
          <p:nvPr>
            <p:ph type="ftr" sz="quarter" idx="11"/>
          </p:nvPr>
        </p:nvSpPr>
        <p:spPr/>
        <p:txBody>
          <a:bodyPr/>
          <a:lstStyle>
            <a:lvl1pPr>
              <a:defRPr/>
            </a:lvl1pPr>
          </a:lstStyle>
          <a:p>
            <a:endParaRPr lang="it-IT"/>
          </a:p>
        </p:txBody>
      </p:sp>
      <p:sp>
        <p:nvSpPr>
          <p:cNvPr id="9" name="Segnaposto numero diapositiva 8"/>
          <p:cNvSpPr>
            <a:spLocks noGrp="1"/>
          </p:cNvSpPr>
          <p:nvPr>
            <p:ph type="sldNum" sz="quarter" idx="12"/>
          </p:nvPr>
        </p:nvSpPr>
        <p:spPr/>
        <p:txBody>
          <a:bodyPr/>
          <a:lstStyle>
            <a:lvl1pPr>
              <a:defRPr/>
            </a:lvl1pPr>
          </a:lstStyle>
          <a:p>
            <a:fld id="{D5117B1E-67ED-4AD3-A747-52051BFD079C}" type="slidenum">
              <a:rPr lang="it-IT"/>
              <a:pPr/>
              <a:t>‹N›</a:t>
            </a:fld>
            <a:endParaRPr lang="it-IT"/>
          </a:p>
        </p:txBody>
      </p:sp>
    </p:spTree>
    <p:extLst>
      <p:ext uri="{BB962C8B-B14F-4D97-AF65-F5344CB8AC3E}">
        <p14:creationId xmlns:p14="http://schemas.microsoft.com/office/powerpoint/2010/main" val="13449600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lvl1pPr>
              <a:defRPr/>
            </a:lvl1pPr>
          </a:lstStyle>
          <a:p>
            <a:endParaRPr lang="it-IT"/>
          </a:p>
        </p:txBody>
      </p:sp>
      <p:sp>
        <p:nvSpPr>
          <p:cNvPr id="4" name="Segnaposto piè di pagina 3"/>
          <p:cNvSpPr>
            <a:spLocks noGrp="1"/>
          </p:cNvSpPr>
          <p:nvPr>
            <p:ph type="ftr" sz="quarter" idx="11"/>
          </p:nvPr>
        </p:nvSpPr>
        <p:spPr/>
        <p:txBody>
          <a:bodyPr/>
          <a:lstStyle>
            <a:lvl1pPr>
              <a:defRPr/>
            </a:lvl1pPr>
          </a:lstStyle>
          <a:p>
            <a:endParaRPr lang="it-IT"/>
          </a:p>
        </p:txBody>
      </p:sp>
      <p:sp>
        <p:nvSpPr>
          <p:cNvPr id="5" name="Segnaposto numero diapositiva 4"/>
          <p:cNvSpPr>
            <a:spLocks noGrp="1"/>
          </p:cNvSpPr>
          <p:nvPr>
            <p:ph type="sldNum" sz="quarter" idx="12"/>
          </p:nvPr>
        </p:nvSpPr>
        <p:spPr/>
        <p:txBody>
          <a:bodyPr/>
          <a:lstStyle>
            <a:lvl1pPr>
              <a:defRPr/>
            </a:lvl1pPr>
          </a:lstStyle>
          <a:p>
            <a:fld id="{78739878-E883-42E7-AC25-DFE08CDF8621}" type="slidenum">
              <a:rPr lang="it-IT"/>
              <a:pPr/>
              <a:t>‹N›</a:t>
            </a:fld>
            <a:endParaRPr lang="it-IT"/>
          </a:p>
        </p:txBody>
      </p:sp>
    </p:spTree>
    <p:extLst>
      <p:ext uri="{BB962C8B-B14F-4D97-AF65-F5344CB8AC3E}">
        <p14:creationId xmlns:p14="http://schemas.microsoft.com/office/powerpoint/2010/main" val="21888346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lvl1pPr>
              <a:defRPr/>
            </a:lvl1pPr>
          </a:lstStyle>
          <a:p>
            <a:endParaRPr lang="it-IT"/>
          </a:p>
        </p:txBody>
      </p:sp>
      <p:sp>
        <p:nvSpPr>
          <p:cNvPr id="3" name="Segnaposto piè di pagina 2"/>
          <p:cNvSpPr>
            <a:spLocks noGrp="1"/>
          </p:cNvSpPr>
          <p:nvPr>
            <p:ph type="ftr" sz="quarter" idx="11"/>
          </p:nvPr>
        </p:nvSpPr>
        <p:spPr/>
        <p:txBody>
          <a:bodyPr/>
          <a:lstStyle>
            <a:lvl1pPr>
              <a:defRPr/>
            </a:lvl1pPr>
          </a:lstStyle>
          <a:p>
            <a:endParaRPr lang="it-IT"/>
          </a:p>
        </p:txBody>
      </p:sp>
      <p:sp>
        <p:nvSpPr>
          <p:cNvPr id="4" name="Segnaposto numero diapositiva 3"/>
          <p:cNvSpPr>
            <a:spLocks noGrp="1"/>
          </p:cNvSpPr>
          <p:nvPr>
            <p:ph type="sldNum" sz="quarter" idx="12"/>
          </p:nvPr>
        </p:nvSpPr>
        <p:spPr/>
        <p:txBody>
          <a:bodyPr/>
          <a:lstStyle>
            <a:lvl1pPr>
              <a:defRPr/>
            </a:lvl1pPr>
          </a:lstStyle>
          <a:p>
            <a:fld id="{A64E1405-EFC1-426C-9EA7-C1E27BDBB3A6}" type="slidenum">
              <a:rPr lang="it-IT"/>
              <a:pPr/>
              <a:t>‹N›</a:t>
            </a:fld>
            <a:endParaRPr lang="it-IT"/>
          </a:p>
        </p:txBody>
      </p:sp>
    </p:spTree>
    <p:extLst>
      <p:ext uri="{BB962C8B-B14F-4D97-AF65-F5344CB8AC3E}">
        <p14:creationId xmlns:p14="http://schemas.microsoft.com/office/powerpoint/2010/main" val="18677117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lvl1pPr>
              <a:defRPr/>
            </a:lvl1pPr>
          </a:lstStyle>
          <a:p>
            <a:endParaRPr lang="it-IT"/>
          </a:p>
        </p:txBody>
      </p:sp>
      <p:sp>
        <p:nvSpPr>
          <p:cNvPr id="6" name="Segnaposto piè di pagina 5"/>
          <p:cNvSpPr>
            <a:spLocks noGrp="1"/>
          </p:cNvSpPr>
          <p:nvPr>
            <p:ph type="ftr" sz="quarter" idx="11"/>
          </p:nvPr>
        </p:nvSpPr>
        <p:spPr/>
        <p:txBody>
          <a:bodyPr/>
          <a:lstStyle>
            <a:lvl1pPr>
              <a:defRPr/>
            </a:lvl1pPr>
          </a:lstStyle>
          <a:p>
            <a:endParaRPr lang="it-IT"/>
          </a:p>
        </p:txBody>
      </p:sp>
      <p:sp>
        <p:nvSpPr>
          <p:cNvPr id="7" name="Segnaposto numero diapositiva 6"/>
          <p:cNvSpPr>
            <a:spLocks noGrp="1"/>
          </p:cNvSpPr>
          <p:nvPr>
            <p:ph type="sldNum" sz="quarter" idx="12"/>
          </p:nvPr>
        </p:nvSpPr>
        <p:spPr/>
        <p:txBody>
          <a:bodyPr/>
          <a:lstStyle>
            <a:lvl1pPr>
              <a:defRPr/>
            </a:lvl1pPr>
          </a:lstStyle>
          <a:p>
            <a:fld id="{75ECFEB8-E149-4907-B7C5-14C469D7224C}" type="slidenum">
              <a:rPr lang="it-IT"/>
              <a:pPr/>
              <a:t>‹N›</a:t>
            </a:fld>
            <a:endParaRPr lang="it-IT"/>
          </a:p>
        </p:txBody>
      </p:sp>
    </p:spTree>
    <p:extLst>
      <p:ext uri="{BB962C8B-B14F-4D97-AF65-F5344CB8AC3E}">
        <p14:creationId xmlns:p14="http://schemas.microsoft.com/office/powerpoint/2010/main" val="4898399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lvl1pPr>
              <a:defRPr/>
            </a:lvl1pPr>
          </a:lstStyle>
          <a:p>
            <a:endParaRPr lang="it-IT"/>
          </a:p>
        </p:txBody>
      </p:sp>
      <p:sp>
        <p:nvSpPr>
          <p:cNvPr id="6" name="Segnaposto piè di pagina 5"/>
          <p:cNvSpPr>
            <a:spLocks noGrp="1"/>
          </p:cNvSpPr>
          <p:nvPr>
            <p:ph type="ftr" sz="quarter" idx="11"/>
          </p:nvPr>
        </p:nvSpPr>
        <p:spPr/>
        <p:txBody>
          <a:bodyPr/>
          <a:lstStyle>
            <a:lvl1pPr>
              <a:defRPr/>
            </a:lvl1pPr>
          </a:lstStyle>
          <a:p>
            <a:endParaRPr lang="it-IT"/>
          </a:p>
        </p:txBody>
      </p:sp>
      <p:sp>
        <p:nvSpPr>
          <p:cNvPr id="7" name="Segnaposto numero diapositiva 6"/>
          <p:cNvSpPr>
            <a:spLocks noGrp="1"/>
          </p:cNvSpPr>
          <p:nvPr>
            <p:ph type="sldNum" sz="quarter" idx="12"/>
          </p:nvPr>
        </p:nvSpPr>
        <p:spPr/>
        <p:txBody>
          <a:bodyPr/>
          <a:lstStyle>
            <a:lvl1pPr>
              <a:defRPr/>
            </a:lvl1pPr>
          </a:lstStyle>
          <a:p>
            <a:fld id="{E2BF3768-7E9F-4917-B42E-14BC75AC5C8E}" type="slidenum">
              <a:rPr lang="it-IT"/>
              <a:pPr/>
              <a:t>‹N›</a:t>
            </a:fld>
            <a:endParaRPr lang="it-IT"/>
          </a:p>
        </p:txBody>
      </p:sp>
    </p:spTree>
    <p:extLst>
      <p:ext uri="{BB962C8B-B14F-4D97-AF65-F5344CB8AC3E}">
        <p14:creationId xmlns:p14="http://schemas.microsoft.com/office/powerpoint/2010/main" val="32412412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endParaRPr lang="it-IT"/>
          </a:p>
        </p:txBody>
      </p:sp>
      <p:sp>
        <p:nvSpPr>
          <p:cNvPr id="5" name="Segnaposto piè di pagina 4"/>
          <p:cNvSpPr>
            <a:spLocks noGrp="1"/>
          </p:cNvSpPr>
          <p:nvPr>
            <p:ph type="ftr" sz="quarter" idx="11"/>
          </p:nvPr>
        </p:nvSpPr>
        <p:spPr/>
        <p:txBody>
          <a:bodyPr/>
          <a:lstStyle>
            <a:lvl1pPr>
              <a:defRPr/>
            </a:lvl1pPr>
          </a:lstStyle>
          <a:p>
            <a:endParaRPr lang="it-IT"/>
          </a:p>
        </p:txBody>
      </p:sp>
      <p:sp>
        <p:nvSpPr>
          <p:cNvPr id="6" name="Segnaposto numero diapositiva 5"/>
          <p:cNvSpPr>
            <a:spLocks noGrp="1"/>
          </p:cNvSpPr>
          <p:nvPr>
            <p:ph type="sldNum" sz="quarter" idx="12"/>
          </p:nvPr>
        </p:nvSpPr>
        <p:spPr/>
        <p:txBody>
          <a:bodyPr/>
          <a:lstStyle>
            <a:lvl1pPr>
              <a:defRPr/>
            </a:lvl1pPr>
          </a:lstStyle>
          <a:p>
            <a:fld id="{1DC8B0FD-C49A-4370-BB39-856B3150AF97}" type="slidenum">
              <a:rPr lang="it-IT"/>
              <a:pPr/>
              <a:t>‹N›</a:t>
            </a:fld>
            <a:endParaRPr lang="it-IT"/>
          </a:p>
        </p:txBody>
      </p:sp>
    </p:spTree>
    <p:extLst>
      <p:ext uri="{BB962C8B-B14F-4D97-AF65-F5344CB8AC3E}">
        <p14:creationId xmlns:p14="http://schemas.microsoft.com/office/powerpoint/2010/main" val="24262969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endParaRPr lang="it-IT"/>
          </a:p>
        </p:txBody>
      </p:sp>
      <p:sp>
        <p:nvSpPr>
          <p:cNvPr id="5" name="Segnaposto piè di pagina 4"/>
          <p:cNvSpPr>
            <a:spLocks noGrp="1"/>
          </p:cNvSpPr>
          <p:nvPr>
            <p:ph type="ftr" sz="quarter" idx="11"/>
          </p:nvPr>
        </p:nvSpPr>
        <p:spPr/>
        <p:txBody>
          <a:bodyPr/>
          <a:lstStyle>
            <a:lvl1pPr>
              <a:defRPr/>
            </a:lvl1pPr>
          </a:lstStyle>
          <a:p>
            <a:endParaRPr lang="it-IT"/>
          </a:p>
        </p:txBody>
      </p:sp>
      <p:sp>
        <p:nvSpPr>
          <p:cNvPr id="6" name="Segnaposto numero diapositiva 5"/>
          <p:cNvSpPr>
            <a:spLocks noGrp="1"/>
          </p:cNvSpPr>
          <p:nvPr>
            <p:ph type="sldNum" sz="quarter" idx="12"/>
          </p:nvPr>
        </p:nvSpPr>
        <p:spPr/>
        <p:txBody>
          <a:bodyPr/>
          <a:lstStyle>
            <a:lvl1pPr>
              <a:defRPr/>
            </a:lvl1pPr>
          </a:lstStyle>
          <a:p>
            <a:fld id="{544892EC-B63B-4570-A962-920F4B843EAD}" type="slidenum">
              <a:rPr lang="it-IT"/>
              <a:pPr/>
              <a:t>‹N›</a:t>
            </a:fld>
            <a:endParaRPr lang="it-IT"/>
          </a:p>
        </p:txBody>
      </p:sp>
    </p:spTree>
    <p:extLst>
      <p:ext uri="{BB962C8B-B14F-4D97-AF65-F5344CB8AC3E}">
        <p14:creationId xmlns:p14="http://schemas.microsoft.com/office/powerpoint/2010/main" val="13925239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8228F6CA-1A4D-4370-AE1F-C905329548E8}" type="datetimeFigureOut">
              <a:rPr lang="it-IT" smtClean="0">
                <a:solidFill>
                  <a:prstClr val="black">
                    <a:tint val="75000"/>
                  </a:prstClr>
                </a:solidFill>
              </a:rPr>
              <a:pPr/>
              <a:t>21/05/2018</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3AC13EF0-AF0F-4A8B-A940-7C8A54E9B7AF}"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41296914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228F6CA-1A4D-4370-AE1F-C905329548E8}" type="datetimeFigureOut">
              <a:rPr lang="it-IT" smtClean="0">
                <a:solidFill>
                  <a:prstClr val="black">
                    <a:tint val="75000"/>
                  </a:prstClr>
                </a:solidFill>
              </a:rPr>
              <a:pPr/>
              <a:t>21/05/2018</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3AC13EF0-AF0F-4A8B-A940-7C8A54E9B7AF}"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41185460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8228F6CA-1A4D-4370-AE1F-C905329548E8}" type="datetimeFigureOut">
              <a:rPr lang="it-IT" smtClean="0">
                <a:solidFill>
                  <a:prstClr val="black">
                    <a:tint val="75000"/>
                  </a:prstClr>
                </a:solidFill>
              </a:rPr>
              <a:pPr/>
              <a:t>21/05/2018</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3AC13EF0-AF0F-4A8B-A940-7C8A54E9B7AF}"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15271006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8228F6CA-1A4D-4370-AE1F-C905329548E8}" type="datetimeFigureOut">
              <a:rPr lang="it-IT" smtClean="0">
                <a:solidFill>
                  <a:prstClr val="black">
                    <a:tint val="75000"/>
                  </a:prstClr>
                </a:solidFill>
              </a:rPr>
              <a:pPr/>
              <a:t>21/05/2018</a:t>
            </a:fld>
            <a:endParaRPr lang="it-IT">
              <a:solidFill>
                <a:prstClr val="black">
                  <a:tint val="75000"/>
                </a:prstClr>
              </a:solidFill>
            </a:endParaRPr>
          </a:p>
        </p:txBody>
      </p:sp>
      <p:sp>
        <p:nvSpPr>
          <p:cNvPr id="6" name="Segnaposto piè di pagina 5"/>
          <p:cNvSpPr>
            <a:spLocks noGrp="1"/>
          </p:cNvSpPr>
          <p:nvPr>
            <p:ph type="ftr" sz="quarter" idx="11"/>
          </p:nvPr>
        </p:nvSpPr>
        <p:spPr/>
        <p:txBody>
          <a:bodyPr/>
          <a:lstStyle/>
          <a:p>
            <a:endParaRPr lang="it-IT">
              <a:solidFill>
                <a:prstClr val="black">
                  <a:tint val="75000"/>
                </a:prstClr>
              </a:solidFill>
            </a:endParaRPr>
          </a:p>
        </p:txBody>
      </p:sp>
      <p:sp>
        <p:nvSpPr>
          <p:cNvPr id="7" name="Segnaposto numero diapositiva 6"/>
          <p:cNvSpPr>
            <a:spLocks noGrp="1"/>
          </p:cNvSpPr>
          <p:nvPr>
            <p:ph type="sldNum" sz="quarter" idx="12"/>
          </p:nvPr>
        </p:nvSpPr>
        <p:spPr/>
        <p:txBody>
          <a:bodyPr/>
          <a:lstStyle/>
          <a:p>
            <a:fld id="{3AC13EF0-AF0F-4A8B-A940-7C8A54E9B7AF}"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17740295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8228F6CA-1A4D-4370-AE1F-C905329548E8}" type="datetimeFigureOut">
              <a:rPr lang="it-IT" smtClean="0">
                <a:solidFill>
                  <a:prstClr val="black">
                    <a:tint val="75000"/>
                  </a:prstClr>
                </a:solidFill>
              </a:rPr>
              <a:pPr/>
              <a:t>21/05/2018</a:t>
            </a:fld>
            <a:endParaRPr lang="it-IT">
              <a:solidFill>
                <a:prstClr val="black">
                  <a:tint val="75000"/>
                </a:prstClr>
              </a:solidFill>
            </a:endParaRPr>
          </a:p>
        </p:txBody>
      </p:sp>
      <p:sp>
        <p:nvSpPr>
          <p:cNvPr id="8" name="Segnaposto piè di pagina 7"/>
          <p:cNvSpPr>
            <a:spLocks noGrp="1"/>
          </p:cNvSpPr>
          <p:nvPr>
            <p:ph type="ftr" sz="quarter" idx="11"/>
          </p:nvPr>
        </p:nvSpPr>
        <p:spPr/>
        <p:txBody>
          <a:bodyPr/>
          <a:lstStyle/>
          <a:p>
            <a:endParaRPr lang="it-IT">
              <a:solidFill>
                <a:prstClr val="black">
                  <a:tint val="75000"/>
                </a:prstClr>
              </a:solidFill>
            </a:endParaRPr>
          </a:p>
        </p:txBody>
      </p:sp>
      <p:sp>
        <p:nvSpPr>
          <p:cNvPr id="9" name="Segnaposto numero diapositiva 8"/>
          <p:cNvSpPr>
            <a:spLocks noGrp="1"/>
          </p:cNvSpPr>
          <p:nvPr>
            <p:ph type="sldNum" sz="quarter" idx="12"/>
          </p:nvPr>
        </p:nvSpPr>
        <p:spPr/>
        <p:txBody>
          <a:bodyPr/>
          <a:lstStyle/>
          <a:p>
            <a:fld id="{3AC13EF0-AF0F-4A8B-A940-7C8A54E9B7AF}"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15256300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8228F6CA-1A4D-4370-AE1F-C905329548E8}" type="datetimeFigureOut">
              <a:rPr lang="it-IT" smtClean="0">
                <a:solidFill>
                  <a:prstClr val="black">
                    <a:tint val="75000"/>
                  </a:prstClr>
                </a:solidFill>
              </a:rPr>
              <a:pPr/>
              <a:t>21/05/2018</a:t>
            </a:fld>
            <a:endParaRPr lang="it-IT">
              <a:solidFill>
                <a:prstClr val="black">
                  <a:tint val="75000"/>
                </a:prstClr>
              </a:solidFill>
            </a:endParaRPr>
          </a:p>
        </p:txBody>
      </p:sp>
      <p:sp>
        <p:nvSpPr>
          <p:cNvPr id="4" name="Segnaposto piè di pagina 3"/>
          <p:cNvSpPr>
            <a:spLocks noGrp="1"/>
          </p:cNvSpPr>
          <p:nvPr>
            <p:ph type="ftr" sz="quarter" idx="11"/>
          </p:nvPr>
        </p:nvSpPr>
        <p:spPr/>
        <p:txBody>
          <a:bodyPr/>
          <a:lstStyle/>
          <a:p>
            <a:endParaRPr lang="it-IT">
              <a:solidFill>
                <a:prstClr val="black">
                  <a:tint val="75000"/>
                </a:prstClr>
              </a:solidFill>
            </a:endParaRPr>
          </a:p>
        </p:txBody>
      </p:sp>
      <p:sp>
        <p:nvSpPr>
          <p:cNvPr id="5" name="Segnaposto numero diapositiva 4"/>
          <p:cNvSpPr>
            <a:spLocks noGrp="1"/>
          </p:cNvSpPr>
          <p:nvPr>
            <p:ph type="sldNum" sz="quarter" idx="12"/>
          </p:nvPr>
        </p:nvSpPr>
        <p:spPr/>
        <p:txBody>
          <a:bodyPr/>
          <a:lstStyle/>
          <a:p>
            <a:fld id="{3AC13EF0-AF0F-4A8B-A940-7C8A54E9B7AF}"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3214335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8228F6CA-1A4D-4370-AE1F-C905329548E8}" type="datetimeFigureOut">
              <a:rPr lang="it-IT" smtClean="0">
                <a:solidFill>
                  <a:prstClr val="black">
                    <a:tint val="75000"/>
                  </a:prstClr>
                </a:solidFill>
              </a:rPr>
              <a:pPr/>
              <a:t>21/05/2018</a:t>
            </a:fld>
            <a:endParaRPr lang="it-IT">
              <a:solidFill>
                <a:prstClr val="black">
                  <a:tint val="75000"/>
                </a:prstClr>
              </a:solidFill>
            </a:endParaRPr>
          </a:p>
        </p:txBody>
      </p:sp>
      <p:sp>
        <p:nvSpPr>
          <p:cNvPr id="3" name="Segnaposto piè di pagina 2"/>
          <p:cNvSpPr>
            <a:spLocks noGrp="1"/>
          </p:cNvSpPr>
          <p:nvPr>
            <p:ph type="ftr" sz="quarter" idx="11"/>
          </p:nvPr>
        </p:nvSpPr>
        <p:spPr/>
        <p:txBody>
          <a:bodyPr/>
          <a:lstStyle/>
          <a:p>
            <a:endParaRPr lang="it-IT">
              <a:solidFill>
                <a:prstClr val="black">
                  <a:tint val="75000"/>
                </a:prstClr>
              </a:solidFill>
            </a:endParaRPr>
          </a:p>
        </p:txBody>
      </p:sp>
      <p:sp>
        <p:nvSpPr>
          <p:cNvPr id="4" name="Segnaposto numero diapositiva 3"/>
          <p:cNvSpPr>
            <a:spLocks noGrp="1"/>
          </p:cNvSpPr>
          <p:nvPr>
            <p:ph type="sldNum" sz="quarter" idx="12"/>
          </p:nvPr>
        </p:nvSpPr>
        <p:spPr/>
        <p:txBody>
          <a:bodyPr/>
          <a:lstStyle/>
          <a:p>
            <a:fld id="{3AC13EF0-AF0F-4A8B-A940-7C8A54E9B7AF}"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89677568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8228F6CA-1A4D-4370-AE1F-C905329548E8}" type="datetimeFigureOut">
              <a:rPr lang="it-IT" smtClean="0">
                <a:solidFill>
                  <a:prstClr val="black">
                    <a:tint val="75000"/>
                  </a:prstClr>
                </a:solidFill>
              </a:rPr>
              <a:pPr/>
              <a:t>21/05/2018</a:t>
            </a:fld>
            <a:endParaRPr lang="it-IT">
              <a:solidFill>
                <a:prstClr val="black">
                  <a:tint val="75000"/>
                </a:prstClr>
              </a:solidFill>
            </a:endParaRPr>
          </a:p>
        </p:txBody>
      </p:sp>
      <p:sp>
        <p:nvSpPr>
          <p:cNvPr id="6" name="Segnaposto piè di pagina 5"/>
          <p:cNvSpPr>
            <a:spLocks noGrp="1"/>
          </p:cNvSpPr>
          <p:nvPr>
            <p:ph type="ftr" sz="quarter" idx="11"/>
          </p:nvPr>
        </p:nvSpPr>
        <p:spPr/>
        <p:txBody>
          <a:bodyPr/>
          <a:lstStyle/>
          <a:p>
            <a:endParaRPr lang="it-IT">
              <a:solidFill>
                <a:prstClr val="black">
                  <a:tint val="75000"/>
                </a:prstClr>
              </a:solidFill>
            </a:endParaRPr>
          </a:p>
        </p:txBody>
      </p:sp>
      <p:sp>
        <p:nvSpPr>
          <p:cNvPr id="7" name="Segnaposto numero diapositiva 6"/>
          <p:cNvSpPr>
            <a:spLocks noGrp="1"/>
          </p:cNvSpPr>
          <p:nvPr>
            <p:ph type="sldNum" sz="quarter" idx="12"/>
          </p:nvPr>
        </p:nvSpPr>
        <p:spPr/>
        <p:txBody>
          <a:bodyPr/>
          <a:lstStyle/>
          <a:p>
            <a:fld id="{3AC13EF0-AF0F-4A8B-A940-7C8A54E9B7AF}"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156228346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8228F6CA-1A4D-4370-AE1F-C905329548E8}" type="datetimeFigureOut">
              <a:rPr lang="it-IT" smtClean="0">
                <a:solidFill>
                  <a:prstClr val="black">
                    <a:tint val="75000"/>
                  </a:prstClr>
                </a:solidFill>
              </a:rPr>
              <a:pPr/>
              <a:t>21/05/2018</a:t>
            </a:fld>
            <a:endParaRPr lang="it-IT">
              <a:solidFill>
                <a:prstClr val="black">
                  <a:tint val="75000"/>
                </a:prstClr>
              </a:solidFill>
            </a:endParaRPr>
          </a:p>
        </p:txBody>
      </p:sp>
      <p:sp>
        <p:nvSpPr>
          <p:cNvPr id="6" name="Segnaposto piè di pagina 5"/>
          <p:cNvSpPr>
            <a:spLocks noGrp="1"/>
          </p:cNvSpPr>
          <p:nvPr>
            <p:ph type="ftr" sz="quarter" idx="11"/>
          </p:nvPr>
        </p:nvSpPr>
        <p:spPr/>
        <p:txBody>
          <a:bodyPr/>
          <a:lstStyle/>
          <a:p>
            <a:endParaRPr lang="it-IT">
              <a:solidFill>
                <a:prstClr val="black">
                  <a:tint val="75000"/>
                </a:prstClr>
              </a:solidFill>
            </a:endParaRPr>
          </a:p>
        </p:txBody>
      </p:sp>
      <p:sp>
        <p:nvSpPr>
          <p:cNvPr id="7" name="Segnaposto numero diapositiva 6"/>
          <p:cNvSpPr>
            <a:spLocks noGrp="1"/>
          </p:cNvSpPr>
          <p:nvPr>
            <p:ph type="sldNum" sz="quarter" idx="12"/>
          </p:nvPr>
        </p:nvSpPr>
        <p:spPr/>
        <p:txBody>
          <a:bodyPr/>
          <a:lstStyle/>
          <a:p>
            <a:fld id="{3AC13EF0-AF0F-4A8B-A940-7C8A54E9B7AF}"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338832985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228F6CA-1A4D-4370-AE1F-C905329548E8}" type="datetimeFigureOut">
              <a:rPr lang="it-IT" smtClean="0">
                <a:solidFill>
                  <a:prstClr val="black">
                    <a:tint val="75000"/>
                  </a:prstClr>
                </a:solidFill>
              </a:rPr>
              <a:pPr/>
              <a:t>21/05/2018</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3AC13EF0-AF0F-4A8B-A940-7C8A54E9B7AF}"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8152620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228F6CA-1A4D-4370-AE1F-C905329548E8}" type="datetimeFigureOut">
              <a:rPr lang="it-IT" smtClean="0">
                <a:solidFill>
                  <a:prstClr val="black">
                    <a:tint val="75000"/>
                  </a:prstClr>
                </a:solidFill>
              </a:rPr>
              <a:pPr/>
              <a:t>21/05/2018</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3AC13EF0-AF0F-4A8B-A940-7C8A54E9B7AF}"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13722640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it-IT" smtClean="0"/>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b="0">
                <a:effectLst/>
                <a:latin typeface="+mn-lt"/>
              </a:defRPr>
            </a:lvl1pPr>
          </a:lstStyle>
          <a:p>
            <a:endParaRPr lang="it-IT"/>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b="0">
                <a:effectLst/>
                <a:latin typeface="+mn-lt"/>
              </a:defRPr>
            </a:lvl1pPr>
          </a:lstStyle>
          <a:p>
            <a:endParaRPr lang="it-IT"/>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b="0">
                <a:effectLst/>
                <a:latin typeface="+mn-lt"/>
              </a:defRPr>
            </a:lvl1pPr>
          </a:lstStyle>
          <a:p>
            <a:fld id="{D9C2CB06-D0DF-4E21-8C94-DE3C88A4F2A7}" type="slidenum">
              <a:rPr lang="it-IT"/>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8228F6CA-1A4D-4370-AE1F-C905329548E8}" type="datetimeFigureOut">
              <a:rPr lang="it-IT" b="0" smtClean="0">
                <a:solidFill>
                  <a:prstClr val="black">
                    <a:tint val="75000"/>
                  </a:prstClr>
                </a:solidFill>
                <a:effectLst/>
                <a:latin typeface="Calibri"/>
                <a:cs typeface="+mn-cs"/>
              </a:rPr>
              <a:pPr fontAlgn="auto">
                <a:spcBef>
                  <a:spcPts val="0"/>
                </a:spcBef>
                <a:spcAft>
                  <a:spcPts val="0"/>
                </a:spcAft>
              </a:pPr>
              <a:t>21/05/2018</a:t>
            </a:fld>
            <a:endParaRPr lang="it-IT" b="0">
              <a:solidFill>
                <a:prstClr val="black">
                  <a:tint val="75000"/>
                </a:prstClr>
              </a:solidFill>
              <a:effectLst/>
              <a:latin typeface="Calibri"/>
              <a:cs typeface="+mn-cs"/>
            </a:endParaRPr>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it-IT" b="0">
              <a:solidFill>
                <a:prstClr val="black">
                  <a:tint val="75000"/>
                </a:prstClr>
              </a:solidFill>
              <a:effectLst/>
              <a:latin typeface="Calibri"/>
              <a:cs typeface="+mn-cs"/>
            </a:endParaRPr>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3AC13EF0-AF0F-4A8B-A940-7C8A54E9B7AF}" type="slidenum">
              <a:rPr lang="it-IT" b="0" smtClean="0">
                <a:solidFill>
                  <a:prstClr val="black">
                    <a:tint val="75000"/>
                  </a:prstClr>
                </a:solidFill>
                <a:effectLst/>
                <a:latin typeface="Calibri"/>
                <a:cs typeface="+mn-cs"/>
              </a:rPr>
              <a:pPr fontAlgn="auto">
                <a:spcBef>
                  <a:spcPts val="0"/>
                </a:spcBef>
                <a:spcAft>
                  <a:spcPts val="0"/>
                </a:spcAft>
              </a:pPr>
              <a:t>‹N›</a:t>
            </a:fld>
            <a:endParaRPr lang="it-IT" b="0">
              <a:solidFill>
                <a:prstClr val="black">
                  <a:tint val="75000"/>
                </a:prstClr>
              </a:solidFill>
              <a:effectLst/>
              <a:latin typeface="Calibri"/>
              <a:cs typeface="+mn-cs"/>
            </a:endParaRPr>
          </a:p>
        </p:txBody>
      </p:sp>
    </p:spTree>
    <p:extLst>
      <p:ext uri="{BB962C8B-B14F-4D97-AF65-F5344CB8AC3E}">
        <p14:creationId xmlns:p14="http://schemas.microsoft.com/office/powerpoint/2010/main" val="5550967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5.wmf"/><Relationship Id="rId5" Type="http://schemas.openxmlformats.org/officeDocument/2006/relationships/oleObject" Target="../embeddings/oleObject2.bin"/><Relationship Id="rId4" Type="http://schemas.openxmlformats.org/officeDocument/2006/relationships/image" Target="../media/image4.wm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openxmlformats.org/officeDocument/2006/relationships/oleObject" Target="../embeddings/oleObject5.bin"/><Relationship Id="rId3" Type="http://schemas.openxmlformats.org/officeDocument/2006/relationships/notesSlide" Target="../notesSlides/notesSlide7.xml"/><Relationship Id="rId7" Type="http://schemas.openxmlformats.org/officeDocument/2006/relationships/image" Target="../media/image7.wmf"/><Relationship Id="rId2" Type="http://schemas.openxmlformats.org/officeDocument/2006/relationships/slideLayout" Target="../slideLayouts/slideLayout1.xml"/><Relationship Id="rId1" Type="http://schemas.openxmlformats.org/officeDocument/2006/relationships/vmlDrawing" Target="../drawings/vmlDrawing2.vml"/><Relationship Id="rId6" Type="http://schemas.openxmlformats.org/officeDocument/2006/relationships/oleObject" Target="../embeddings/oleObject4.bin"/><Relationship Id="rId11" Type="http://schemas.openxmlformats.org/officeDocument/2006/relationships/image" Target="../media/image9.wmf"/><Relationship Id="rId5" Type="http://schemas.openxmlformats.org/officeDocument/2006/relationships/image" Target="../media/image6.wmf"/><Relationship Id="rId10" Type="http://schemas.openxmlformats.org/officeDocument/2006/relationships/oleObject" Target="../embeddings/oleObject6.bin"/><Relationship Id="rId4" Type="http://schemas.openxmlformats.org/officeDocument/2006/relationships/oleObject" Target="../embeddings/oleObject3.bin"/><Relationship Id="rId9" Type="http://schemas.openxmlformats.org/officeDocument/2006/relationships/image" Target="../media/image8.wmf"/></Relationships>
</file>

<file path=ppt/slides/_rels/slide14.xml.rels><?xml version="1.0" encoding="UTF-8" standalone="yes"?>
<Relationships xmlns="http://schemas.openxmlformats.org/package/2006/relationships"><Relationship Id="rId8" Type="http://schemas.openxmlformats.org/officeDocument/2006/relationships/image" Target="../media/image12.wmf"/><Relationship Id="rId3" Type="http://schemas.openxmlformats.org/officeDocument/2006/relationships/oleObject" Target="../embeddings/oleObject7.bin"/><Relationship Id="rId7" Type="http://schemas.openxmlformats.org/officeDocument/2006/relationships/oleObject" Target="../embeddings/oleObject9.bin"/><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11.wmf"/><Relationship Id="rId5" Type="http://schemas.openxmlformats.org/officeDocument/2006/relationships/oleObject" Target="../embeddings/oleObject8.bin"/><Relationship Id="rId4" Type="http://schemas.openxmlformats.org/officeDocument/2006/relationships/image" Target="../media/image10.wmf"/></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14.wmf"/><Relationship Id="rId5" Type="http://schemas.openxmlformats.org/officeDocument/2006/relationships/oleObject" Target="../embeddings/oleObject11.bin"/><Relationship Id="rId4" Type="http://schemas.openxmlformats.org/officeDocument/2006/relationships/image" Target="../media/image13.wmf"/></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image" Target="../media/image16.wmf"/><Relationship Id="rId5" Type="http://schemas.openxmlformats.org/officeDocument/2006/relationships/oleObject" Target="../embeddings/oleObject13.bin"/><Relationship Id="rId4" Type="http://schemas.openxmlformats.org/officeDocument/2006/relationships/image" Target="../media/image15.wmf"/></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7.xml"/><Relationship Id="rId1" Type="http://schemas.openxmlformats.org/officeDocument/2006/relationships/vmlDrawing" Target="../drawings/vmlDrawing6.vml"/><Relationship Id="rId4" Type="http://schemas.openxmlformats.org/officeDocument/2006/relationships/image" Target="../media/image17.wmf"/></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ttangolo arrotondato 11"/>
          <p:cNvSpPr/>
          <p:nvPr/>
        </p:nvSpPr>
        <p:spPr>
          <a:xfrm>
            <a:off x="1907705" y="4653136"/>
            <a:ext cx="6336704" cy="1924819"/>
          </a:xfrm>
          <a:prstGeom prst="roundRect">
            <a:avLst/>
          </a:prstGeom>
          <a:ln/>
        </p:spPr>
        <p:style>
          <a:lnRef idx="1">
            <a:schemeClr val="dk1"/>
          </a:lnRef>
          <a:fillRef idx="2">
            <a:schemeClr val="dk1"/>
          </a:fillRef>
          <a:effectRef idx="1">
            <a:schemeClr val="dk1"/>
          </a:effectRef>
          <a:fontRef idx="minor">
            <a:schemeClr val="dk1"/>
          </a:fontRef>
        </p:style>
        <p:txBody>
          <a:bodyPr anchor="ctr"/>
          <a:lstStyle/>
          <a:p>
            <a:pPr algn="ctr" fontAlgn="auto">
              <a:spcBef>
                <a:spcPts val="0"/>
              </a:spcBef>
              <a:spcAft>
                <a:spcPts val="0"/>
              </a:spcAft>
              <a:defRPr/>
            </a:pPr>
            <a:endParaRPr lang="it-IT" sz="1800" b="0">
              <a:solidFill>
                <a:prstClr val="white"/>
              </a:solidFill>
              <a:effectLst/>
            </a:endParaRPr>
          </a:p>
        </p:txBody>
      </p:sp>
      <p:sp>
        <p:nvSpPr>
          <p:cNvPr id="8" name="Rettangolo 7"/>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10"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1</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Indici e indicatori (1)</a:t>
            </a:r>
            <a:endParaRPr lang="it-IT" sz="2000" b="1" kern="0" dirty="0">
              <a:solidFill>
                <a:sysClr val="window" lastClr="FFFFFF"/>
              </a:solidFill>
              <a:latin typeface="Calibri" pitchFamily="34" charset="0"/>
              <a:cs typeface="Calibri" pitchFamily="34" charset="0"/>
            </a:endParaRPr>
          </a:p>
        </p:txBody>
      </p:sp>
      <p:sp>
        <p:nvSpPr>
          <p:cNvPr id="2" name="Rettangolo 1"/>
          <p:cNvSpPr/>
          <p:nvPr/>
        </p:nvSpPr>
        <p:spPr>
          <a:xfrm>
            <a:off x="323528" y="1628800"/>
            <a:ext cx="8640960" cy="2816156"/>
          </a:xfrm>
          <a:prstGeom prst="rect">
            <a:avLst/>
          </a:prstGeom>
        </p:spPr>
        <p:txBody>
          <a:bodyPr wrap="square">
            <a:spAutoFit/>
          </a:bodyPr>
          <a:lstStyle/>
          <a:p>
            <a:r>
              <a:rPr lang="it-IT" sz="1700" b="0" dirty="0">
                <a:effectLst/>
                <a:latin typeface="Calibri" pitchFamily="34" charset="0"/>
                <a:cs typeface="Calibri" pitchFamily="34" charset="0"/>
              </a:rPr>
              <a:t>In </a:t>
            </a:r>
            <a:r>
              <a:rPr lang="it-IT" sz="1700" b="0" dirty="0" smtClean="0">
                <a:effectLst/>
                <a:latin typeface="Calibri" pitchFamily="34" charset="0"/>
                <a:cs typeface="Calibri" pitchFamily="34" charset="0"/>
              </a:rPr>
              <a:t>Statistica il termine </a:t>
            </a:r>
            <a:r>
              <a:rPr lang="it-IT" sz="1700" dirty="0" smtClean="0">
                <a:ln>
                  <a:solidFill>
                    <a:srgbClr val="9A0000"/>
                  </a:solidFill>
                </a:ln>
                <a:solidFill>
                  <a:srgbClr val="9A0000"/>
                </a:solidFill>
                <a:effectLst/>
                <a:latin typeface="Calibri" pitchFamily="34" charset="0"/>
                <a:cs typeface="Calibri" pitchFamily="34" charset="0"/>
              </a:rPr>
              <a:t>indice</a:t>
            </a:r>
            <a:r>
              <a:rPr lang="it-IT" sz="1700" b="0" dirty="0" smtClean="0">
                <a:effectLst/>
                <a:latin typeface="Calibri" pitchFamily="34" charset="0"/>
                <a:cs typeface="Calibri" pitchFamily="34" charset="0"/>
              </a:rPr>
              <a:t> rappresenta, a </a:t>
            </a:r>
            <a:r>
              <a:rPr lang="it-IT" sz="1700" b="0" dirty="0">
                <a:effectLst/>
                <a:latin typeface="Calibri" pitchFamily="34" charset="0"/>
                <a:cs typeface="Calibri" pitchFamily="34" charset="0"/>
              </a:rPr>
              <a:t>partire dal XVIII </a:t>
            </a:r>
            <a:r>
              <a:rPr lang="it-IT" sz="1700" b="0" dirty="0" smtClean="0">
                <a:effectLst/>
                <a:latin typeface="Calibri" pitchFamily="34" charset="0"/>
                <a:cs typeface="Calibri" pitchFamily="34" charset="0"/>
              </a:rPr>
              <a:t>secolo, una parola molto </a:t>
            </a:r>
            <a:r>
              <a:rPr lang="it-IT" sz="1700" b="0" dirty="0">
                <a:effectLst/>
                <a:latin typeface="Calibri" pitchFamily="34" charset="0"/>
                <a:cs typeface="Calibri" pitchFamily="34" charset="0"/>
              </a:rPr>
              <a:t>generica applicata con diversi e molteplici significati</a:t>
            </a:r>
            <a:r>
              <a:rPr lang="it-IT" sz="1700" b="0" dirty="0" smtClean="0">
                <a:effectLst/>
                <a:latin typeface="Calibri" pitchFamily="34" charset="0"/>
                <a:cs typeface="Calibri" pitchFamily="34" charset="0"/>
              </a:rPr>
              <a:t>:</a:t>
            </a:r>
          </a:p>
          <a:p>
            <a:endParaRPr lang="it-IT" sz="700" b="0" dirty="0">
              <a:effectLst/>
              <a:latin typeface="Calibri" pitchFamily="34" charset="0"/>
              <a:cs typeface="Calibri" pitchFamily="34" charset="0"/>
            </a:endParaRPr>
          </a:p>
          <a:p>
            <a:pPr marL="342900" indent="-342900">
              <a:buFont typeface="+mj-lt"/>
              <a:buAutoNum type="arabicParenR"/>
            </a:pPr>
            <a:r>
              <a:rPr lang="it-IT" sz="1700" b="0" u="sng" dirty="0" smtClean="0">
                <a:effectLst/>
                <a:latin typeface="Calibri" pitchFamily="34" charset="0"/>
                <a:cs typeface="Calibri" pitchFamily="34" charset="0"/>
              </a:rPr>
              <a:t>misura </a:t>
            </a:r>
            <a:r>
              <a:rPr lang="it-IT" sz="1700" b="0" u="sng" dirty="0">
                <a:effectLst/>
                <a:latin typeface="Calibri" pitchFamily="34" charset="0"/>
                <a:cs typeface="Calibri" pitchFamily="34" charset="0"/>
              </a:rPr>
              <a:t>di sintesi</a:t>
            </a:r>
            <a:r>
              <a:rPr lang="it-IT" sz="1700" b="0" dirty="0">
                <a:effectLst/>
                <a:latin typeface="Calibri" pitchFamily="34" charset="0"/>
                <a:cs typeface="Calibri" pitchFamily="34" charset="0"/>
              </a:rPr>
              <a:t> delle diverse proprietà di una </a:t>
            </a:r>
            <a:r>
              <a:rPr lang="it-IT" sz="1700" b="0" dirty="0" smtClean="0">
                <a:effectLst/>
                <a:latin typeface="Calibri" pitchFamily="34" charset="0"/>
                <a:cs typeface="Calibri" pitchFamily="34" charset="0"/>
              </a:rPr>
              <a:t>distribuzione</a:t>
            </a:r>
            <a:endParaRPr lang="it-IT" sz="1700" b="0" dirty="0">
              <a:effectLst/>
              <a:latin typeface="Calibri" pitchFamily="34" charset="0"/>
              <a:cs typeface="Calibri" pitchFamily="34" charset="0"/>
            </a:endParaRPr>
          </a:p>
          <a:p>
            <a:pPr marL="342900" indent="-342900">
              <a:buFont typeface="+mj-lt"/>
              <a:buAutoNum type="arabicParenR"/>
            </a:pPr>
            <a:r>
              <a:rPr lang="it-IT" sz="1700" b="0" u="sng" dirty="0" smtClean="0">
                <a:effectLst/>
                <a:latin typeface="Calibri" pitchFamily="34" charset="0"/>
                <a:cs typeface="Calibri" pitchFamily="34" charset="0"/>
              </a:rPr>
              <a:t>dato </a:t>
            </a:r>
            <a:r>
              <a:rPr lang="it-IT" sz="1700" b="0" u="sng" dirty="0">
                <a:effectLst/>
                <a:latin typeface="Calibri" pitchFamily="34" charset="0"/>
                <a:cs typeface="Calibri" pitchFamily="34" charset="0"/>
              </a:rPr>
              <a:t>elaborato</a:t>
            </a:r>
            <a:r>
              <a:rPr lang="it-IT" sz="1700" b="0" dirty="0">
                <a:effectLst/>
                <a:latin typeface="Calibri" pitchFamily="34" charset="0"/>
                <a:cs typeface="Calibri" pitchFamily="34" charset="0"/>
              </a:rPr>
              <a:t>, costruito generalmente rapportando un dato ad un altro che </a:t>
            </a:r>
            <a:r>
              <a:rPr lang="it-IT" sz="1700" b="0" dirty="0" smtClean="0">
                <a:effectLst/>
                <a:latin typeface="Calibri" pitchFamily="34" charset="0"/>
                <a:cs typeface="Calibri" pitchFamily="34" charset="0"/>
              </a:rPr>
              <a:t>ne costituisce </a:t>
            </a:r>
            <a:r>
              <a:rPr lang="it-IT" sz="1700" b="0" dirty="0">
                <a:effectLst/>
                <a:latin typeface="Calibri" pitchFamily="34" charset="0"/>
                <a:cs typeface="Calibri" pitchFamily="34" charset="0"/>
              </a:rPr>
              <a:t>una base di </a:t>
            </a:r>
            <a:r>
              <a:rPr lang="it-IT" sz="1700" b="0" dirty="0" smtClean="0">
                <a:effectLst/>
                <a:latin typeface="Calibri" pitchFamily="34" charset="0"/>
                <a:cs typeface="Calibri" pitchFamily="34" charset="0"/>
              </a:rPr>
              <a:t>riferimento</a:t>
            </a:r>
          </a:p>
          <a:p>
            <a:pPr marL="342900" indent="-342900">
              <a:buFont typeface="+mj-lt"/>
              <a:buAutoNum type="arabicParenR"/>
            </a:pPr>
            <a:r>
              <a:rPr lang="it-IT" sz="1700" b="0" dirty="0">
                <a:effectLst/>
                <a:latin typeface="Calibri" pitchFamily="34" charset="0"/>
                <a:cs typeface="Calibri" pitchFamily="34" charset="0"/>
              </a:rPr>
              <a:t>sinonimo di </a:t>
            </a:r>
            <a:r>
              <a:rPr lang="it-IT" sz="1700" b="0" u="sng" dirty="0">
                <a:effectLst/>
                <a:latin typeface="Calibri" pitchFamily="34" charset="0"/>
                <a:cs typeface="Calibri" pitchFamily="34" charset="0"/>
              </a:rPr>
              <a:t>numero indice</a:t>
            </a:r>
            <a:r>
              <a:rPr lang="it-IT" sz="1700" b="0" dirty="0">
                <a:effectLst/>
                <a:latin typeface="Calibri" pitchFamily="34" charset="0"/>
                <a:cs typeface="Calibri" pitchFamily="34" charset="0"/>
              </a:rPr>
              <a:t> ovvero di un numero puro non dipendente dall’unità di misura dei dati perché fornito dal rapporto tra grandezze </a:t>
            </a:r>
            <a:r>
              <a:rPr lang="it-IT" sz="1700" b="0" dirty="0" smtClean="0">
                <a:effectLst/>
                <a:latin typeface="Calibri" pitchFamily="34" charset="0"/>
                <a:cs typeface="Calibri" pitchFamily="34" charset="0"/>
              </a:rPr>
              <a:t>omogenee</a:t>
            </a:r>
          </a:p>
          <a:p>
            <a:endParaRPr lang="it-IT" sz="1700" b="0" dirty="0">
              <a:effectLst/>
              <a:latin typeface="Calibri" pitchFamily="34" charset="0"/>
              <a:cs typeface="Calibri" pitchFamily="34" charset="0"/>
            </a:endParaRPr>
          </a:p>
          <a:p>
            <a:r>
              <a:rPr lang="it-IT" sz="1700" b="0" dirty="0" smtClean="0">
                <a:effectLst/>
                <a:latin typeface="Calibri" pitchFamily="34" charset="0"/>
                <a:cs typeface="Calibri" pitchFamily="34" charset="0"/>
              </a:rPr>
              <a:t>Un </a:t>
            </a:r>
            <a:r>
              <a:rPr lang="it-IT" sz="1700" dirty="0" smtClean="0">
                <a:ln>
                  <a:solidFill>
                    <a:srgbClr val="9A0000"/>
                  </a:solidFill>
                </a:ln>
                <a:solidFill>
                  <a:srgbClr val="9A0000"/>
                </a:solidFill>
                <a:effectLst/>
                <a:latin typeface="Calibri" pitchFamily="34" charset="0"/>
                <a:cs typeface="Calibri" pitchFamily="34" charset="0"/>
              </a:rPr>
              <a:t>indicatore</a:t>
            </a:r>
            <a:r>
              <a:rPr lang="it-IT" sz="1700" b="0" dirty="0" smtClean="0">
                <a:effectLst/>
                <a:latin typeface="Calibri" pitchFamily="34" charset="0"/>
                <a:cs typeface="Calibri" pitchFamily="34" charset="0"/>
              </a:rPr>
              <a:t> è generalmente qualcosa di più complesso, innanzi tutto nella definizione, tanto che in letteratura non c’è una concordanza di opinioni…</a:t>
            </a:r>
            <a:endParaRPr lang="it-IT" sz="1700" b="0" dirty="0">
              <a:effectLst/>
              <a:latin typeface="Calibri" pitchFamily="34" charset="0"/>
              <a:cs typeface="Calibri" pitchFamily="34" charset="0"/>
            </a:endParaRPr>
          </a:p>
        </p:txBody>
      </p:sp>
      <p:sp>
        <p:nvSpPr>
          <p:cNvPr id="3" name="Rettangolo 2"/>
          <p:cNvSpPr/>
          <p:nvPr/>
        </p:nvSpPr>
        <p:spPr>
          <a:xfrm>
            <a:off x="2097993" y="4833501"/>
            <a:ext cx="6218423" cy="1600438"/>
          </a:xfrm>
          <a:prstGeom prst="rect">
            <a:avLst/>
          </a:prstGeom>
        </p:spPr>
        <p:txBody>
          <a:bodyPr wrap="square">
            <a:spAutoFit/>
          </a:bodyPr>
          <a:lstStyle/>
          <a:p>
            <a:pPr fontAlgn="auto">
              <a:spcBef>
                <a:spcPts val="0"/>
              </a:spcBef>
              <a:spcAft>
                <a:spcPts val="0"/>
              </a:spcAft>
              <a:defRPr/>
            </a:pPr>
            <a:r>
              <a:rPr lang="it-IT" sz="1400" b="0" dirty="0" smtClean="0">
                <a:solidFill>
                  <a:prstClr val="black"/>
                </a:solidFill>
                <a:effectLst/>
                <a:latin typeface="Calibri"/>
              </a:rPr>
              <a:t>“</a:t>
            </a:r>
            <a:r>
              <a:rPr lang="it-IT" sz="1400" b="0" i="1" dirty="0">
                <a:solidFill>
                  <a:prstClr val="black"/>
                </a:solidFill>
                <a:effectLst/>
                <a:latin typeface="Calibri"/>
              </a:rPr>
              <a:t>Come possiamo dare una definizione operativa, una traduzione cioè in termini </a:t>
            </a:r>
            <a:r>
              <a:rPr lang="it-IT" sz="1400" b="0" i="1" dirty="0" smtClean="0">
                <a:solidFill>
                  <a:prstClr val="black"/>
                </a:solidFill>
                <a:effectLst/>
                <a:latin typeface="Calibri"/>
              </a:rPr>
              <a:t>osservativi</a:t>
            </a:r>
            <a:r>
              <a:rPr lang="it-IT" sz="1400" b="0" i="1" dirty="0">
                <a:solidFill>
                  <a:prstClr val="black"/>
                </a:solidFill>
                <a:effectLst/>
                <a:latin typeface="Calibri"/>
              </a:rPr>
              <a:t>, di un concetto astratto come quello </a:t>
            </a:r>
            <a:r>
              <a:rPr lang="it-IT" sz="1400" b="0" i="1" dirty="0" smtClean="0">
                <a:solidFill>
                  <a:prstClr val="black"/>
                </a:solidFill>
                <a:effectLst/>
                <a:latin typeface="Calibri"/>
              </a:rPr>
              <a:t>dell’alienazione, del </a:t>
            </a:r>
            <a:r>
              <a:rPr lang="it-IT" sz="1400" b="0" i="1" dirty="0">
                <a:solidFill>
                  <a:prstClr val="black"/>
                </a:solidFill>
                <a:effectLst/>
                <a:latin typeface="Calibri"/>
              </a:rPr>
              <a:t>potere, della s</a:t>
            </a:r>
            <a:r>
              <a:rPr lang="it-IT" sz="1400" b="0" i="1" dirty="0" smtClean="0">
                <a:solidFill>
                  <a:prstClr val="black"/>
                </a:solidFill>
                <a:effectLst/>
                <a:latin typeface="Calibri"/>
              </a:rPr>
              <a:t>ocializzazione</a:t>
            </a:r>
            <a:r>
              <a:rPr lang="it-IT" sz="1400" b="0" i="1" dirty="0">
                <a:solidFill>
                  <a:prstClr val="black"/>
                </a:solidFill>
                <a:effectLst/>
                <a:latin typeface="Calibri"/>
              </a:rPr>
              <a:t>? [...] </a:t>
            </a:r>
            <a:r>
              <a:rPr lang="it-IT" sz="1400" b="0" dirty="0">
                <a:solidFill>
                  <a:prstClr val="black"/>
                </a:solidFill>
                <a:effectLst/>
                <a:latin typeface="Calibri"/>
              </a:rPr>
              <a:t>” (Corbetta, 2003)</a:t>
            </a:r>
          </a:p>
          <a:p>
            <a:pPr fontAlgn="auto">
              <a:spcBef>
                <a:spcPts val="0"/>
              </a:spcBef>
              <a:spcAft>
                <a:spcPts val="0"/>
              </a:spcAft>
              <a:defRPr/>
            </a:pPr>
            <a:endParaRPr lang="it-IT" sz="1400" b="0" dirty="0">
              <a:solidFill>
                <a:prstClr val="black"/>
              </a:solidFill>
              <a:effectLst/>
              <a:latin typeface="Calibri"/>
            </a:endParaRPr>
          </a:p>
          <a:p>
            <a:pPr fontAlgn="auto">
              <a:spcBef>
                <a:spcPts val="0"/>
              </a:spcBef>
              <a:spcAft>
                <a:spcPts val="0"/>
              </a:spcAft>
              <a:defRPr/>
            </a:pPr>
            <a:r>
              <a:rPr lang="it-IT" sz="1400" b="0" dirty="0" smtClean="0">
                <a:solidFill>
                  <a:prstClr val="black"/>
                </a:solidFill>
                <a:effectLst/>
                <a:latin typeface="Calibri"/>
              </a:rPr>
              <a:t>“</a:t>
            </a:r>
            <a:r>
              <a:rPr lang="it-IT" sz="1400" b="0" i="1" dirty="0">
                <a:solidFill>
                  <a:prstClr val="black"/>
                </a:solidFill>
                <a:effectLst/>
                <a:latin typeface="Calibri"/>
              </a:rPr>
              <a:t>Gli indicatori sono concetti più semplici, specifici, traducibili in termini </a:t>
            </a:r>
            <a:r>
              <a:rPr lang="it-IT" sz="1400" b="0" i="1" dirty="0" smtClean="0">
                <a:solidFill>
                  <a:prstClr val="black"/>
                </a:solidFill>
                <a:effectLst/>
                <a:latin typeface="Calibri"/>
              </a:rPr>
              <a:t>osservativi, legati </a:t>
            </a:r>
            <a:r>
              <a:rPr lang="it-IT" sz="1400" b="0" i="1" dirty="0">
                <a:solidFill>
                  <a:prstClr val="black"/>
                </a:solidFill>
                <a:effectLst/>
                <a:latin typeface="Calibri"/>
              </a:rPr>
              <a:t>ai concetti generali da quello che viene definito un rapporto di indicazione, o </a:t>
            </a:r>
            <a:r>
              <a:rPr lang="it-IT" sz="1400" b="0" i="1" dirty="0" smtClean="0">
                <a:solidFill>
                  <a:prstClr val="black"/>
                </a:solidFill>
                <a:effectLst/>
                <a:latin typeface="Calibri"/>
              </a:rPr>
              <a:t>rappresentazione </a:t>
            </a:r>
            <a:r>
              <a:rPr lang="it-IT" sz="1400" b="0" i="1" dirty="0">
                <a:solidFill>
                  <a:prstClr val="black"/>
                </a:solidFill>
                <a:effectLst/>
                <a:latin typeface="Calibri"/>
              </a:rPr>
              <a:t>semantica (cioè di significato)</a:t>
            </a:r>
            <a:r>
              <a:rPr lang="it-IT" sz="1400" b="0" i="1" baseline="-25000" dirty="0">
                <a:solidFill>
                  <a:prstClr val="black"/>
                </a:solidFill>
                <a:effectLst/>
                <a:latin typeface="Calibri"/>
              </a:rPr>
              <a:t> </a:t>
            </a:r>
            <a:r>
              <a:rPr lang="it-IT" sz="1400" b="0" dirty="0">
                <a:solidFill>
                  <a:prstClr val="black"/>
                </a:solidFill>
                <a:effectLst/>
                <a:latin typeface="Calibri"/>
              </a:rPr>
              <a:t>” (Corbetta, 2003)</a:t>
            </a:r>
          </a:p>
        </p:txBody>
      </p:sp>
      <p:sp>
        <p:nvSpPr>
          <p:cNvPr id="13" name="AutoShape 15"/>
          <p:cNvSpPr>
            <a:spLocks noChangeArrowheads="1"/>
          </p:cNvSpPr>
          <p:nvPr/>
        </p:nvSpPr>
        <p:spPr bwMode="auto">
          <a:xfrm>
            <a:off x="971600" y="4941292"/>
            <a:ext cx="647700" cy="215900"/>
          </a:xfrm>
          <a:prstGeom prst="rightArrow">
            <a:avLst>
              <a:gd name="adj1" fmla="val 50000"/>
              <a:gd name="adj2" fmla="val 75000"/>
            </a:avLst>
          </a:prstGeom>
          <a:solidFill>
            <a:srgbClr val="9A0000"/>
          </a:solidFill>
          <a:ln w="12700">
            <a:solidFill>
              <a:schemeClr val="tx1"/>
            </a:solidFill>
            <a:miter lim="800000"/>
            <a:headEnd/>
            <a:tailEnd/>
          </a:ln>
          <a:effectLst/>
          <a:extLst/>
        </p:spPr>
        <p:txBody>
          <a:bodyPr wrap="none" anchor="ctr"/>
          <a:lstStyle/>
          <a:p>
            <a:endParaRPr lang="it-IT"/>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tangolo 5"/>
          <p:cNvSpPr/>
          <p:nvPr/>
        </p:nvSpPr>
        <p:spPr>
          <a:xfrm>
            <a:off x="0" y="1000108"/>
            <a:ext cx="9144000" cy="428628"/>
          </a:xfrm>
          <a:prstGeom prst="rect">
            <a:avLst/>
          </a:prstGeom>
          <a:solidFill>
            <a:srgbClr val="9A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it-IT" sz="1800" b="0">
              <a:solidFill>
                <a:prstClr val="white"/>
              </a:solidFill>
              <a:effectLst/>
            </a:endParaRPr>
          </a:p>
        </p:txBody>
      </p:sp>
      <p:sp>
        <p:nvSpPr>
          <p:cNvPr id="10" name="Segnaposto numero diapositiva 9"/>
          <p:cNvSpPr>
            <a:spLocks noGrp="1"/>
          </p:cNvSpPr>
          <p:nvPr>
            <p:ph type="sldNum" sz="quarter" idx="12"/>
          </p:nvPr>
        </p:nvSpPr>
        <p:spPr>
          <a:xfrm>
            <a:off x="80946" y="1000108"/>
            <a:ext cx="7277136" cy="399600"/>
          </a:xfrm>
        </p:spPr>
        <p:txBody>
          <a:bodyPr/>
          <a:lstStyle/>
          <a:p>
            <a:pPr algn="l"/>
            <a:fld id="{3AC13EF0-AF0F-4A8B-A940-7C8A54E9B7AF}" type="slidenum">
              <a:rPr lang="it-IT" sz="2000" b="1" smtClean="0">
                <a:solidFill>
                  <a:prstClr val="white"/>
                </a:solidFill>
                <a:effectLst/>
                <a:latin typeface="+mj-lt"/>
              </a:rPr>
              <a:pPr algn="l"/>
              <a:t>2</a:t>
            </a:fld>
            <a:r>
              <a:rPr lang="it-IT" sz="2000" b="1" dirty="0" smtClean="0">
                <a:solidFill>
                  <a:prstClr val="white"/>
                </a:solidFill>
                <a:effectLst/>
                <a:latin typeface="+mj-lt"/>
              </a:rPr>
              <a:t> – Indici e indicatori (2)</a:t>
            </a:r>
            <a:endParaRPr lang="it-IT" sz="2000" b="1" dirty="0">
              <a:solidFill>
                <a:prstClr val="white"/>
              </a:solidFill>
              <a:effectLst/>
              <a:latin typeface="+mj-lt"/>
            </a:endParaRPr>
          </a:p>
        </p:txBody>
      </p:sp>
      <p:sp>
        <p:nvSpPr>
          <p:cNvPr id="9" name="Rectangle 27"/>
          <p:cNvSpPr>
            <a:spLocks noChangeArrowheads="1"/>
          </p:cNvSpPr>
          <p:nvPr/>
        </p:nvSpPr>
        <p:spPr bwMode="auto">
          <a:xfrm>
            <a:off x="161544" y="1628800"/>
            <a:ext cx="8946960" cy="2970044"/>
          </a:xfrm>
          <a:prstGeom prst="rect">
            <a:avLst/>
          </a:prstGeom>
          <a:noFill/>
          <a:ln w="9525">
            <a:noFill/>
            <a:miter lim="800000"/>
            <a:headEnd/>
            <a:tailEnd/>
          </a:ln>
          <a:effectLst/>
        </p:spPr>
        <p:txBody>
          <a:bodyPr wrap="square">
            <a:spAutoFit/>
          </a:bodyPr>
          <a:lstStyle/>
          <a:p>
            <a:pPr fontAlgn="auto">
              <a:spcBef>
                <a:spcPts val="0"/>
              </a:spcBef>
              <a:spcAft>
                <a:spcPts val="0"/>
              </a:spcAft>
              <a:defRPr/>
            </a:pPr>
            <a:r>
              <a:rPr lang="it-IT" sz="1700" b="0" dirty="0">
                <a:solidFill>
                  <a:prstClr val="black"/>
                </a:solidFill>
                <a:effectLst/>
                <a:latin typeface="Calibri"/>
                <a:cs typeface="+mn-cs"/>
              </a:rPr>
              <a:t>Un </a:t>
            </a:r>
            <a:r>
              <a:rPr lang="it-IT" sz="1700" dirty="0">
                <a:ln>
                  <a:solidFill>
                    <a:srgbClr val="9A0000"/>
                  </a:solidFill>
                </a:ln>
                <a:solidFill>
                  <a:srgbClr val="9A0000"/>
                </a:solidFill>
                <a:effectLst/>
                <a:latin typeface="Calibri"/>
                <a:cs typeface="+mn-cs"/>
              </a:rPr>
              <a:t>indice</a:t>
            </a:r>
            <a:r>
              <a:rPr lang="it-IT" sz="1700" b="0" dirty="0">
                <a:solidFill>
                  <a:srgbClr val="FF0000"/>
                </a:solidFill>
                <a:effectLst/>
                <a:latin typeface="Calibri"/>
                <a:cs typeface="+mn-cs"/>
              </a:rPr>
              <a:t> </a:t>
            </a:r>
            <a:r>
              <a:rPr lang="it-IT" sz="1700" b="0" dirty="0">
                <a:solidFill>
                  <a:prstClr val="black"/>
                </a:solidFill>
                <a:effectLst/>
                <a:latin typeface="Calibri"/>
              </a:rPr>
              <a:t>(dal latino </a:t>
            </a:r>
            <a:r>
              <a:rPr lang="it-IT" sz="1700" i="1" dirty="0" err="1">
                <a:solidFill>
                  <a:prstClr val="black"/>
                </a:solidFill>
                <a:effectLst/>
                <a:latin typeface="Calibri"/>
              </a:rPr>
              <a:t>indicem</a:t>
            </a:r>
            <a:r>
              <a:rPr lang="it-IT" sz="1700" b="0" dirty="0">
                <a:solidFill>
                  <a:prstClr val="black"/>
                </a:solidFill>
                <a:effectLst/>
                <a:latin typeface="Calibri"/>
              </a:rPr>
              <a:t>: </a:t>
            </a:r>
            <a:r>
              <a:rPr lang="it-IT" sz="1700" b="0" i="1" dirty="0">
                <a:solidFill>
                  <a:prstClr val="black"/>
                </a:solidFill>
                <a:effectLst/>
                <a:latin typeface="Calibri"/>
              </a:rPr>
              <a:t>che mostra, fa conoscere</a:t>
            </a:r>
            <a:r>
              <a:rPr lang="it-IT" sz="1700" b="0" dirty="0">
                <a:solidFill>
                  <a:prstClr val="black"/>
                </a:solidFill>
                <a:effectLst/>
                <a:latin typeface="Calibri"/>
              </a:rPr>
              <a:t>) </a:t>
            </a:r>
            <a:r>
              <a:rPr lang="it-IT" sz="1700" b="0" dirty="0" smtClean="0">
                <a:solidFill>
                  <a:prstClr val="black"/>
                </a:solidFill>
                <a:effectLst/>
                <a:latin typeface="Calibri"/>
                <a:cs typeface="+mn-cs"/>
              </a:rPr>
              <a:t>è </a:t>
            </a:r>
            <a:r>
              <a:rPr lang="it-IT" sz="1700" b="0" dirty="0">
                <a:solidFill>
                  <a:prstClr val="black"/>
                </a:solidFill>
                <a:effectLst/>
                <a:latin typeface="Calibri"/>
                <a:cs typeface="+mn-cs"/>
              </a:rPr>
              <a:t>un dato elaborato, costruito </a:t>
            </a:r>
            <a:r>
              <a:rPr lang="it-IT" sz="1700" b="0" dirty="0" smtClean="0">
                <a:solidFill>
                  <a:prstClr val="black"/>
                </a:solidFill>
                <a:effectLst/>
                <a:latin typeface="Calibri"/>
                <a:cs typeface="+mn-cs"/>
              </a:rPr>
              <a:t>in genere </a:t>
            </a:r>
            <a:r>
              <a:rPr lang="it-IT" sz="1700" b="0" dirty="0">
                <a:solidFill>
                  <a:prstClr val="black"/>
                </a:solidFill>
                <a:effectLst/>
                <a:latin typeface="Calibri"/>
                <a:cs typeface="+mn-cs"/>
              </a:rPr>
              <a:t>tramite il rapporto tra due </a:t>
            </a:r>
            <a:r>
              <a:rPr lang="it-IT" sz="1700" b="0" dirty="0" smtClean="0">
                <a:solidFill>
                  <a:prstClr val="black"/>
                </a:solidFill>
                <a:effectLst/>
                <a:latin typeface="Calibri"/>
                <a:cs typeface="+mn-cs"/>
              </a:rPr>
              <a:t>quantità, che fornisce un livello di misura di un fenomeno direttamente osservabile</a:t>
            </a:r>
            <a:endParaRPr lang="it-IT" sz="1700" b="0" dirty="0">
              <a:solidFill>
                <a:prstClr val="black"/>
              </a:solidFill>
              <a:effectLst/>
              <a:latin typeface="Calibri"/>
              <a:cs typeface="+mn-cs"/>
            </a:endParaRPr>
          </a:p>
          <a:p>
            <a:pPr fontAlgn="auto">
              <a:spcBef>
                <a:spcPts val="0"/>
              </a:spcBef>
              <a:spcAft>
                <a:spcPts val="0"/>
              </a:spcAft>
              <a:defRPr/>
            </a:pPr>
            <a:endParaRPr lang="it-IT" sz="1700" b="0" dirty="0">
              <a:solidFill>
                <a:prstClr val="black"/>
              </a:solidFill>
              <a:effectLst/>
              <a:latin typeface="Calibri"/>
              <a:cs typeface="+mn-cs"/>
            </a:endParaRPr>
          </a:p>
          <a:p>
            <a:pPr fontAlgn="auto">
              <a:spcBef>
                <a:spcPts val="0"/>
              </a:spcBef>
              <a:spcAft>
                <a:spcPts val="0"/>
              </a:spcAft>
              <a:defRPr/>
            </a:pPr>
            <a:r>
              <a:rPr lang="it-IT" sz="1700" b="0" dirty="0" smtClean="0">
                <a:solidFill>
                  <a:prstClr val="black"/>
                </a:solidFill>
                <a:effectLst/>
                <a:latin typeface="Calibri"/>
                <a:cs typeface="+mn-cs"/>
              </a:rPr>
              <a:t>Un </a:t>
            </a:r>
            <a:r>
              <a:rPr lang="it-IT" sz="1700" dirty="0" smtClean="0">
                <a:ln>
                  <a:solidFill>
                    <a:srgbClr val="9A0000"/>
                  </a:solidFill>
                </a:ln>
                <a:solidFill>
                  <a:srgbClr val="9A0000"/>
                </a:solidFill>
                <a:effectLst/>
                <a:latin typeface="Calibri"/>
                <a:cs typeface="+mn-cs"/>
              </a:rPr>
              <a:t>indicatore</a:t>
            </a:r>
            <a:r>
              <a:rPr lang="it-IT" sz="1700" b="0" dirty="0">
                <a:solidFill>
                  <a:prstClr val="black"/>
                </a:solidFill>
                <a:effectLst/>
                <a:latin typeface="Calibri"/>
                <a:cs typeface="+mn-cs"/>
              </a:rPr>
              <a:t> </a:t>
            </a:r>
            <a:r>
              <a:rPr lang="it-IT" sz="1700" b="0" dirty="0">
                <a:solidFill>
                  <a:prstClr val="black"/>
                </a:solidFill>
                <a:effectLst/>
                <a:latin typeface="Calibri"/>
              </a:rPr>
              <a:t>(dal tardo latino </a:t>
            </a:r>
            <a:r>
              <a:rPr lang="it-IT" sz="1700" i="1" dirty="0" err="1">
                <a:solidFill>
                  <a:prstClr val="black"/>
                </a:solidFill>
                <a:effectLst/>
                <a:latin typeface="Calibri"/>
              </a:rPr>
              <a:t>indicator</a:t>
            </a:r>
            <a:r>
              <a:rPr lang="it-IT" sz="1700" b="0" dirty="0">
                <a:solidFill>
                  <a:prstClr val="black"/>
                </a:solidFill>
                <a:effectLst/>
                <a:latin typeface="Calibri"/>
              </a:rPr>
              <a:t>: </a:t>
            </a:r>
            <a:r>
              <a:rPr lang="it-IT" sz="1700" b="0" i="1" dirty="0">
                <a:solidFill>
                  <a:prstClr val="black"/>
                </a:solidFill>
                <a:effectLst/>
                <a:latin typeface="Calibri"/>
              </a:rPr>
              <a:t>colui/ciò che indica</a:t>
            </a:r>
            <a:r>
              <a:rPr lang="it-IT" sz="1700" b="0" dirty="0">
                <a:solidFill>
                  <a:prstClr val="black"/>
                </a:solidFill>
                <a:effectLst/>
                <a:latin typeface="Calibri"/>
              </a:rPr>
              <a:t>) </a:t>
            </a:r>
            <a:r>
              <a:rPr lang="it-IT" sz="1700" b="0" dirty="0" smtClean="0">
                <a:solidFill>
                  <a:prstClr val="black"/>
                </a:solidFill>
                <a:effectLst/>
                <a:latin typeface="Calibri"/>
                <a:cs typeface="+mn-cs"/>
              </a:rPr>
              <a:t>è </a:t>
            </a:r>
            <a:r>
              <a:rPr lang="it-IT" sz="1700" b="0" dirty="0">
                <a:solidFill>
                  <a:prstClr val="black"/>
                </a:solidFill>
                <a:effectLst/>
                <a:latin typeface="Calibri"/>
                <a:cs typeface="+mn-cs"/>
              </a:rPr>
              <a:t>uno strumento di misura di fenomeni non osservabili direttamente, </a:t>
            </a:r>
            <a:r>
              <a:rPr lang="it-IT" sz="1700" b="0" dirty="0" smtClean="0">
                <a:solidFill>
                  <a:prstClr val="black"/>
                </a:solidFill>
                <a:effectLst/>
                <a:latin typeface="Calibri"/>
                <a:cs typeface="+mn-cs"/>
              </a:rPr>
              <a:t>valutando il </a:t>
            </a:r>
            <a:r>
              <a:rPr lang="it-IT" sz="1700" b="0" dirty="0">
                <a:solidFill>
                  <a:prstClr val="black"/>
                </a:solidFill>
                <a:effectLst/>
                <a:latin typeface="Calibri"/>
                <a:cs typeface="+mn-cs"/>
              </a:rPr>
              <a:t>livello di un fenomeno </a:t>
            </a:r>
            <a:r>
              <a:rPr lang="it-IT" sz="1700" b="0" dirty="0" smtClean="0">
                <a:solidFill>
                  <a:prstClr val="black"/>
                </a:solidFill>
                <a:effectLst/>
                <a:latin typeface="Calibri"/>
                <a:cs typeface="+mn-cs"/>
              </a:rPr>
              <a:t>complesso tramite </a:t>
            </a:r>
            <a:r>
              <a:rPr lang="it-IT" sz="1700" b="0" dirty="0">
                <a:solidFill>
                  <a:prstClr val="black"/>
                </a:solidFill>
                <a:effectLst/>
                <a:latin typeface="Calibri"/>
                <a:cs typeface="+mn-cs"/>
              </a:rPr>
              <a:t>l’osservazione diretta di altri fenomeni </a:t>
            </a:r>
            <a:r>
              <a:rPr lang="it-IT" sz="1700" b="0" dirty="0" smtClean="0">
                <a:solidFill>
                  <a:prstClr val="black"/>
                </a:solidFill>
                <a:effectLst/>
                <a:latin typeface="Calibri"/>
                <a:cs typeface="+mn-cs"/>
              </a:rPr>
              <a:t>osservabili con un </a:t>
            </a:r>
            <a:r>
              <a:rPr lang="it-IT" sz="1700" b="0" dirty="0">
                <a:solidFill>
                  <a:prstClr val="black"/>
                </a:solidFill>
                <a:effectLst/>
                <a:latin typeface="Calibri"/>
                <a:cs typeface="+mn-cs"/>
              </a:rPr>
              <a:t>alto contenuto semantico comune al </a:t>
            </a:r>
            <a:r>
              <a:rPr lang="it-IT" sz="1700" b="0" dirty="0" smtClean="0">
                <a:solidFill>
                  <a:prstClr val="black"/>
                </a:solidFill>
                <a:effectLst/>
                <a:latin typeface="Calibri"/>
                <a:cs typeface="+mn-cs"/>
              </a:rPr>
              <a:t>concetto </a:t>
            </a:r>
            <a:r>
              <a:rPr lang="it-IT" sz="1700" b="0" dirty="0">
                <a:solidFill>
                  <a:prstClr val="black"/>
                </a:solidFill>
                <a:effectLst/>
                <a:latin typeface="Calibri"/>
                <a:cs typeface="+mn-cs"/>
              </a:rPr>
              <a:t>che si vuole </a:t>
            </a:r>
            <a:r>
              <a:rPr lang="it-IT" sz="1700" b="0" dirty="0" smtClean="0">
                <a:solidFill>
                  <a:prstClr val="black"/>
                </a:solidFill>
                <a:effectLst/>
                <a:latin typeface="Calibri"/>
                <a:cs typeface="+mn-cs"/>
              </a:rPr>
              <a:t>misurare</a:t>
            </a:r>
            <a:endParaRPr lang="it-IT" sz="1700" b="0" dirty="0">
              <a:solidFill>
                <a:prstClr val="black"/>
              </a:solidFill>
              <a:effectLst/>
              <a:latin typeface="Calibri"/>
              <a:cs typeface="+mn-cs"/>
            </a:endParaRPr>
          </a:p>
          <a:p>
            <a:pPr fontAlgn="auto">
              <a:spcBef>
                <a:spcPts val="0"/>
              </a:spcBef>
              <a:spcAft>
                <a:spcPts val="0"/>
              </a:spcAft>
              <a:defRPr/>
            </a:pPr>
            <a:endParaRPr lang="it-IT" sz="1700" b="0" dirty="0">
              <a:solidFill>
                <a:prstClr val="black"/>
              </a:solidFill>
              <a:effectLst/>
              <a:latin typeface="Calibri"/>
              <a:cs typeface="+mn-cs"/>
            </a:endParaRPr>
          </a:p>
          <a:p>
            <a:pPr fontAlgn="auto">
              <a:spcBef>
                <a:spcPts val="0"/>
              </a:spcBef>
              <a:spcAft>
                <a:spcPts val="0"/>
              </a:spcAft>
              <a:defRPr/>
            </a:pPr>
            <a:r>
              <a:rPr lang="it-IT" sz="1700" b="0" dirty="0">
                <a:solidFill>
                  <a:prstClr val="black"/>
                </a:solidFill>
                <a:effectLst/>
                <a:latin typeface="Calibri"/>
                <a:cs typeface="+mn-cs"/>
              </a:rPr>
              <a:t>La valutazione avviene attraverso l’osservazione di fenomeni similari o correlati ad essi, che siano </a:t>
            </a:r>
            <a:r>
              <a:rPr lang="it-IT" sz="1700" b="0" dirty="0" smtClean="0">
                <a:solidFill>
                  <a:prstClr val="black"/>
                </a:solidFill>
                <a:effectLst/>
                <a:latin typeface="Calibri"/>
                <a:cs typeface="+mn-cs"/>
              </a:rPr>
              <a:t>però a </a:t>
            </a:r>
            <a:r>
              <a:rPr lang="it-IT" sz="1700" b="0" dirty="0">
                <a:solidFill>
                  <a:prstClr val="black"/>
                </a:solidFill>
                <a:effectLst/>
                <a:latin typeface="Calibri"/>
                <a:cs typeface="+mn-cs"/>
              </a:rPr>
              <a:t>loro </a:t>
            </a:r>
            <a:r>
              <a:rPr lang="it-IT" sz="1700" b="0" dirty="0" smtClean="0">
                <a:solidFill>
                  <a:prstClr val="black"/>
                </a:solidFill>
                <a:effectLst/>
                <a:latin typeface="Calibri"/>
                <a:cs typeface="+mn-cs"/>
              </a:rPr>
              <a:t>volta </a:t>
            </a:r>
            <a:r>
              <a:rPr lang="it-IT" sz="1700" b="0" dirty="0">
                <a:solidFill>
                  <a:prstClr val="black"/>
                </a:solidFill>
                <a:effectLst/>
                <a:latin typeface="Calibri"/>
                <a:cs typeface="+mn-cs"/>
              </a:rPr>
              <a:t>misurabili </a:t>
            </a:r>
            <a:r>
              <a:rPr lang="it-IT" sz="1700" b="0" dirty="0" smtClean="0">
                <a:solidFill>
                  <a:prstClr val="black"/>
                </a:solidFill>
                <a:effectLst/>
                <a:latin typeface="Calibri"/>
                <a:cs typeface="+mn-cs"/>
              </a:rPr>
              <a:t>direttamente</a:t>
            </a:r>
            <a:endParaRPr lang="it-IT" sz="1700" b="0" dirty="0">
              <a:solidFill>
                <a:prstClr val="black"/>
              </a:solidFill>
              <a:effectLst/>
              <a:latin typeface="Calibri"/>
              <a:cs typeface="+mn-cs"/>
            </a:endParaRPr>
          </a:p>
        </p:txBody>
      </p:sp>
      <p:sp>
        <p:nvSpPr>
          <p:cNvPr id="11" name="Rectangle 31"/>
          <p:cNvSpPr>
            <a:spLocks noChangeArrowheads="1"/>
          </p:cNvSpPr>
          <p:nvPr/>
        </p:nvSpPr>
        <p:spPr bwMode="auto">
          <a:xfrm>
            <a:off x="3571284" y="4790901"/>
            <a:ext cx="4756150" cy="1708160"/>
          </a:xfrm>
          <a:prstGeom prst="rect">
            <a:avLst/>
          </a:prstGeom>
          <a:noFill/>
          <a:ln w="9525">
            <a:noFill/>
            <a:miter lim="800000"/>
            <a:headEnd/>
            <a:tailEnd/>
          </a:ln>
          <a:effectLst/>
        </p:spPr>
        <p:txBody>
          <a:bodyPr>
            <a:spAutoFit/>
          </a:bodyPr>
          <a:lstStyle/>
          <a:p>
            <a:pPr fontAlgn="auto">
              <a:spcBef>
                <a:spcPct val="20000"/>
              </a:spcBef>
              <a:spcAft>
                <a:spcPts val="0"/>
              </a:spcAft>
              <a:buFont typeface="Wingdings" pitchFamily="2" charset="2"/>
              <a:buChar char="§"/>
              <a:defRPr/>
            </a:pPr>
            <a:r>
              <a:rPr lang="it-IT" b="0" dirty="0" smtClean="0">
                <a:solidFill>
                  <a:prstClr val="black"/>
                </a:solidFill>
                <a:effectLst/>
                <a:latin typeface="Calibri"/>
                <a:cs typeface="+mn-cs"/>
              </a:rPr>
              <a:t> </a:t>
            </a:r>
            <a:r>
              <a:rPr lang="it-IT" b="0" dirty="0">
                <a:solidFill>
                  <a:prstClr val="black"/>
                </a:solidFill>
                <a:effectLst/>
                <a:latin typeface="Calibri"/>
                <a:cs typeface="+mn-cs"/>
              </a:rPr>
              <a:t>condizioni di salute degli anziani</a:t>
            </a:r>
          </a:p>
          <a:p>
            <a:pPr fontAlgn="auto">
              <a:spcBef>
                <a:spcPct val="20000"/>
              </a:spcBef>
              <a:spcAft>
                <a:spcPts val="0"/>
              </a:spcAft>
              <a:buFont typeface="Wingdings" pitchFamily="2" charset="2"/>
              <a:buChar char="§"/>
              <a:defRPr/>
            </a:pPr>
            <a:r>
              <a:rPr lang="it-IT" b="0" dirty="0" smtClean="0">
                <a:solidFill>
                  <a:prstClr val="black"/>
                </a:solidFill>
                <a:effectLst/>
                <a:latin typeface="Calibri"/>
                <a:cs typeface="+mn-cs"/>
              </a:rPr>
              <a:t> </a:t>
            </a:r>
            <a:r>
              <a:rPr lang="it-IT" b="0" dirty="0">
                <a:solidFill>
                  <a:prstClr val="black"/>
                </a:solidFill>
                <a:effectLst/>
                <a:latin typeface="Calibri"/>
                <a:cs typeface="+mn-cs"/>
              </a:rPr>
              <a:t>sviluppo industriale di aree territoriali</a:t>
            </a:r>
          </a:p>
          <a:p>
            <a:pPr fontAlgn="auto">
              <a:spcBef>
                <a:spcPct val="20000"/>
              </a:spcBef>
              <a:spcAft>
                <a:spcPts val="0"/>
              </a:spcAft>
              <a:buFont typeface="Wingdings" pitchFamily="2" charset="2"/>
              <a:buChar char="§"/>
              <a:defRPr/>
            </a:pPr>
            <a:r>
              <a:rPr lang="it-IT" b="0" dirty="0" smtClean="0">
                <a:solidFill>
                  <a:prstClr val="black"/>
                </a:solidFill>
                <a:effectLst/>
                <a:latin typeface="Calibri"/>
                <a:cs typeface="+mn-cs"/>
              </a:rPr>
              <a:t> </a:t>
            </a:r>
            <a:r>
              <a:rPr lang="it-IT" b="0" dirty="0">
                <a:solidFill>
                  <a:prstClr val="black"/>
                </a:solidFill>
                <a:effectLst/>
                <a:latin typeface="Calibri"/>
                <a:cs typeface="+mn-cs"/>
              </a:rPr>
              <a:t>soddisfazione degli utenti di un certo servizio</a:t>
            </a:r>
          </a:p>
          <a:p>
            <a:pPr fontAlgn="auto">
              <a:spcBef>
                <a:spcPct val="20000"/>
              </a:spcBef>
              <a:spcAft>
                <a:spcPts val="0"/>
              </a:spcAft>
              <a:buFont typeface="Wingdings" pitchFamily="2" charset="2"/>
              <a:buChar char="§"/>
              <a:defRPr/>
            </a:pPr>
            <a:r>
              <a:rPr lang="it-IT" b="0" dirty="0" smtClean="0">
                <a:solidFill>
                  <a:prstClr val="black"/>
                </a:solidFill>
                <a:effectLst/>
                <a:latin typeface="Calibri"/>
                <a:cs typeface="+mn-cs"/>
              </a:rPr>
              <a:t> </a:t>
            </a:r>
            <a:r>
              <a:rPr lang="it-IT" b="0" dirty="0">
                <a:solidFill>
                  <a:prstClr val="black"/>
                </a:solidFill>
                <a:effectLst/>
                <a:latin typeface="Calibri"/>
                <a:cs typeface="+mn-cs"/>
              </a:rPr>
              <a:t>livello di inquinamento dell’aria</a:t>
            </a:r>
          </a:p>
          <a:p>
            <a:pPr fontAlgn="auto">
              <a:spcBef>
                <a:spcPct val="20000"/>
              </a:spcBef>
              <a:spcAft>
                <a:spcPts val="0"/>
              </a:spcAft>
              <a:buFont typeface="Wingdings" pitchFamily="2" charset="2"/>
              <a:buChar char="§"/>
              <a:defRPr/>
            </a:pPr>
            <a:r>
              <a:rPr lang="it-IT" b="0" dirty="0" smtClean="0">
                <a:solidFill>
                  <a:prstClr val="black"/>
                </a:solidFill>
                <a:effectLst/>
                <a:latin typeface="Calibri"/>
                <a:cs typeface="+mn-cs"/>
              </a:rPr>
              <a:t> </a:t>
            </a:r>
            <a:r>
              <a:rPr lang="it-IT" b="0" dirty="0">
                <a:solidFill>
                  <a:prstClr val="black"/>
                </a:solidFill>
                <a:effectLst/>
                <a:latin typeface="Calibri"/>
                <a:cs typeface="+mn-cs"/>
              </a:rPr>
              <a:t>grado di utilizzo delle strutture ospedaliere</a:t>
            </a:r>
          </a:p>
          <a:p>
            <a:pPr fontAlgn="auto">
              <a:spcBef>
                <a:spcPct val="20000"/>
              </a:spcBef>
              <a:spcAft>
                <a:spcPts val="0"/>
              </a:spcAft>
              <a:buFont typeface="Wingdings" pitchFamily="2" charset="2"/>
              <a:buChar char="§"/>
              <a:defRPr/>
            </a:pPr>
            <a:r>
              <a:rPr lang="it-IT" b="0" dirty="0" smtClean="0">
                <a:solidFill>
                  <a:prstClr val="black"/>
                </a:solidFill>
                <a:effectLst/>
                <a:latin typeface="Calibri"/>
                <a:cs typeface="+mn-cs"/>
              </a:rPr>
              <a:t> </a:t>
            </a:r>
            <a:r>
              <a:rPr lang="it-IT" b="0" dirty="0">
                <a:solidFill>
                  <a:prstClr val="black"/>
                </a:solidFill>
                <a:effectLst/>
                <a:latin typeface="Calibri"/>
                <a:cs typeface="+mn-cs"/>
              </a:rPr>
              <a:t>capacità contributiva</a:t>
            </a:r>
          </a:p>
        </p:txBody>
      </p:sp>
      <p:sp>
        <p:nvSpPr>
          <p:cNvPr id="13" name="AutoShape 33"/>
          <p:cNvSpPr>
            <a:spLocks/>
          </p:cNvSpPr>
          <p:nvPr/>
        </p:nvSpPr>
        <p:spPr bwMode="auto">
          <a:xfrm>
            <a:off x="3385546" y="4759152"/>
            <a:ext cx="223838" cy="1739910"/>
          </a:xfrm>
          <a:prstGeom prst="leftBrace">
            <a:avLst>
              <a:gd name="adj1" fmla="val 91390"/>
              <a:gd name="adj2" fmla="val 50000"/>
            </a:avLst>
          </a:prstGeom>
          <a:noFill/>
          <a:ln w="28575">
            <a:solidFill>
              <a:schemeClr val="tx1"/>
            </a:solidFill>
            <a:round/>
            <a:headEnd/>
            <a:tailEnd/>
          </a:ln>
        </p:spPr>
        <p:txBody>
          <a:bodyPr wrap="none" anchor="ctr"/>
          <a:lstStyle/>
          <a:p>
            <a:pPr fontAlgn="auto">
              <a:spcBef>
                <a:spcPts val="0"/>
              </a:spcBef>
              <a:spcAft>
                <a:spcPts val="0"/>
              </a:spcAft>
            </a:pPr>
            <a:endParaRPr lang="it-IT" b="0">
              <a:solidFill>
                <a:prstClr val="black"/>
              </a:solidFill>
              <a:effectLst/>
              <a:latin typeface="Calibri"/>
              <a:cs typeface="+mn-cs"/>
            </a:endParaRPr>
          </a:p>
        </p:txBody>
      </p:sp>
      <p:pic>
        <p:nvPicPr>
          <p:cNvPr id="14" name="Picture 34" descr="j0234193"/>
          <p:cNvPicPr>
            <a:picLocks noChangeAspect="1" noChangeArrowheads="1"/>
          </p:cNvPicPr>
          <p:nvPr/>
        </p:nvPicPr>
        <p:blipFill>
          <a:blip r:embed="rId2"/>
          <a:srcRect/>
          <a:stretch>
            <a:fillRect/>
          </a:stretch>
        </p:blipFill>
        <p:spPr bwMode="auto">
          <a:xfrm rot="20613441">
            <a:off x="997410" y="4873147"/>
            <a:ext cx="2193232" cy="1516826"/>
          </a:xfrm>
          <a:prstGeom prst="rect">
            <a:avLst/>
          </a:prstGeom>
          <a:noFill/>
          <a:ln w="9525">
            <a:noFill/>
            <a:miter lim="800000"/>
            <a:headEnd/>
            <a:tailEnd/>
          </a:ln>
        </p:spPr>
      </p:pic>
    </p:spTree>
    <p:extLst>
      <p:ext uri="{BB962C8B-B14F-4D97-AF65-F5344CB8AC3E}">
        <p14:creationId xmlns:p14="http://schemas.microsoft.com/office/powerpoint/2010/main" val="38851902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ttangolo arrotondato 14"/>
          <p:cNvSpPr/>
          <p:nvPr/>
        </p:nvSpPr>
        <p:spPr>
          <a:xfrm>
            <a:off x="179512" y="1844824"/>
            <a:ext cx="864096" cy="37049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it-IT"/>
          </a:p>
        </p:txBody>
      </p:sp>
      <p:sp>
        <p:nvSpPr>
          <p:cNvPr id="6" name="Rettangolo 5"/>
          <p:cNvSpPr/>
          <p:nvPr/>
        </p:nvSpPr>
        <p:spPr>
          <a:xfrm>
            <a:off x="0" y="1000108"/>
            <a:ext cx="9144000" cy="428628"/>
          </a:xfrm>
          <a:prstGeom prst="rect">
            <a:avLst/>
          </a:prstGeom>
          <a:solidFill>
            <a:srgbClr val="9A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it-IT" sz="1800" b="0">
              <a:solidFill>
                <a:prstClr val="white"/>
              </a:solidFill>
              <a:effectLst/>
            </a:endParaRPr>
          </a:p>
        </p:txBody>
      </p:sp>
      <p:sp>
        <p:nvSpPr>
          <p:cNvPr id="10" name="Segnaposto numero diapositiva 9"/>
          <p:cNvSpPr>
            <a:spLocks noGrp="1"/>
          </p:cNvSpPr>
          <p:nvPr>
            <p:ph type="sldNum" sz="quarter" idx="12"/>
          </p:nvPr>
        </p:nvSpPr>
        <p:spPr>
          <a:xfrm>
            <a:off x="80946" y="1000108"/>
            <a:ext cx="7277136" cy="399600"/>
          </a:xfrm>
        </p:spPr>
        <p:txBody>
          <a:bodyPr/>
          <a:lstStyle/>
          <a:p>
            <a:pPr algn="l"/>
            <a:fld id="{3AC13EF0-AF0F-4A8B-A940-7C8A54E9B7AF}" type="slidenum">
              <a:rPr lang="it-IT" sz="2000" b="1" smtClean="0">
                <a:solidFill>
                  <a:prstClr val="white"/>
                </a:solidFill>
                <a:effectLst/>
                <a:latin typeface="+mj-lt"/>
              </a:rPr>
              <a:pPr algn="l"/>
              <a:t>3</a:t>
            </a:fld>
            <a:r>
              <a:rPr lang="it-IT" sz="2000" b="1" dirty="0" smtClean="0">
                <a:solidFill>
                  <a:prstClr val="white"/>
                </a:solidFill>
                <a:effectLst/>
                <a:latin typeface="+mj-lt"/>
              </a:rPr>
              <a:t> – Gli indicatori: un po’ di storia…</a:t>
            </a:r>
            <a:endParaRPr lang="it-IT" sz="2000" b="1" dirty="0">
              <a:solidFill>
                <a:prstClr val="white"/>
              </a:solidFill>
              <a:effectLst/>
              <a:latin typeface="+mj-lt"/>
            </a:endParaRPr>
          </a:p>
        </p:txBody>
      </p:sp>
      <p:sp>
        <p:nvSpPr>
          <p:cNvPr id="14" name="AutoShape 15"/>
          <p:cNvSpPr>
            <a:spLocks noChangeArrowheads="1"/>
          </p:cNvSpPr>
          <p:nvPr/>
        </p:nvSpPr>
        <p:spPr bwMode="auto">
          <a:xfrm>
            <a:off x="323528" y="6007353"/>
            <a:ext cx="647700" cy="215900"/>
          </a:xfrm>
          <a:prstGeom prst="rightArrow">
            <a:avLst>
              <a:gd name="adj1" fmla="val 50000"/>
              <a:gd name="adj2" fmla="val 75000"/>
            </a:avLst>
          </a:prstGeom>
          <a:solidFill>
            <a:srgbClr val="9A0000"/>
          </a:solidFill>
          <a:ln w="12700">
            <a:solidFill>
              <a:schemeClr val="tx1"/>
            </a:solidFill>
            <a:miter lim="800000"/>
            <a:headEnd/>
            <a:tailEnd/>
          </a:ln>
          <a:effectLst/>
          <a:extLst/>
        </p:spPr>
        <p:txBody>
          <a:bodyPr wrap="none" anchor="ctr"/>
          <a:lstStyle/>
          <a:p>
            <a:endParaRPr lang="it-IT"/>
          </a:p>
        </p:txBody>
      </p:sp>
      <p:sp>
        <p:nvSpPr>
          <p:cNvPr id="8" name="Rettangolo 7"/>
          <p:cNvSpPr/>
          <p:nvPr/>
        </p:nvSpPr>
        <p:spPr>
          <a:xfrm>
            <a:off x="292324" y="1887210"/>
            <a:ext cx="8600156" cy="3277820"/>
          </a:xfrm>
          <a:prstGeom prst="rect">
            <a:avLst/>
          </a:prstGeom>
        </p:spPr>
        <p:txBody>
          <a:bodyPr wrap="square">
            <a:spAutoFit/>
          </a:bodyPr>
          <a:lstStyle/>
          <a:p>
            <a:r>
              <a:rPr lang="it-IT" sz="1700" dirty="0" smtClean="0">
                <a:effectLst/>
                <a:latin typeface="+mj-lt"/>
              </a:rPr>
              <a:t>1962</a:t>
            </a:r>
            <a:r>
              <a:rPr lang="it-IT" sz="1700" b="0" dirty="0" smtClean="0">
                <a:effectLst/>
                <a:latin typeface="+mj-lt"/>
              </a:rPr>
              <a:t> 	La NASA assegna </a:t>
            </a:r>
            <a:r>
              <a:rPr lang="it-IT" sz="1700" b="0" dirty="0">
                <a:effectLst/>
                <a:latin typeface="+mj-lt"/>
              </a:rPr>
              <a:t>ad un gruppo di ricercatori l’incarico di </a:t>
            </a:r>
            <a:r>
              <a:rPr lang="it-IT" sz="1700" b="0" dirty="0" smtClean="0">
                <a:effectLst/>
                <a:latin typeface="+mj-lt"/>
              </a:rPr>
              <a:t>studiare</a:t>
            </a:r>
          </a:p>
          <a:p>
            <a:r>
              <a:rPr lang="it-IT" sz="1700" b="0" dirty="0" smtClean="0">
                <a:effectLst/>
                <a:latin typeface="+mj-lt"/>
              </a:rPr>
              <a:t>	le conseguenze che i progressi </a:t>
            </a:r>
            <a:r>
              <a:rPr lang="it-IT" sz="1700" b="0" dirty="0">
                <a:effectLst/>
                <a:latin typeface="+mj-lt"/>
              </a:rPr>
              <a:t>spaziali e le innovazioni </a:t>
            </a:r>
            <a:r>
              <a:rPr lang="it-IT" sz="1700" b="0" dirty="0" smtClean="0">
                <a:effectLst/>
                <a:latin typeface="+mj-lt"/>
              </a:rPr>
              <a:t>tecnologiche</a:t>
            </a:r>
          </a:p>
          <a:p>
            <a:r>
              <a:rPr lang="it-IT" sz="1700" b="0" dirty="0">
                <a:effectLst/>
                <a:latin typeface="+mj-lt"/>
              </a:rPr>
              <a:t>	</a:t>
            </a:r>
            <a:r>
              <a:rPr lang="it-IT" sz="1700" b="0" dirty="0" smtClean="0">
                <a:effectLst/>
                <a:latin typeface="+mj-lt"/>
              </a:rPr>
              <a:t>indotte </a:t>
            </a:r>
            <a:r>
              <a:rPr lang="it-IT" sz="1700" b="0" dirty="0">
                <a:effectLst/>
                <a:latin typeface="+mj-lt"/>
              </a:rPr>
              <a:t>avrebbero </a:t>
            </a:r>
            <a:r>
              <a:rPr lang="it-IT" sz="1700" b="0" dirty="0" smtClean="0">
                <a:effectLst/>
                <a:latin typeface="+mj-lt"/>
              </a:rPr>
              <a:t>prodotto nella comunità statunitense</a:t>
            </a:r>
            <a:endParaRPr lang="it-IT" sz="1700" b="0" dirty="0">
              <a:effectLst/>
              <a:latin typeface="+mj-lt"/>
            </a:endParaRPr>
          </a:p>
          <a:p>
            <a:endParaRPr lang="it-IT" sz="1700" b="0" dirty="0" smtClean="0">
              <a:effectLst/>
              <a:latin typeface="+mj-lt"/>
            </a:endParaRPr>
          </a:p>
          <a:p>
            <a:endParaRPr lang="it-IT" sz="1700" b="0" dirty="0" smtClean="0">
              <a:effectLst/>
              <a:latin typeface="+mj-lt"/>
            </a:endParaRPr>
          </a:p>
          <a:p>
            <a:r>
              <a:rPr lang="it-IT" sz="1700" dirty="0" smtClean="0">
                <a:effectLst/>
                <a:latin typeface="+mj-lt"/>
              </a:rPr>
              <a:t>RAYMOND </a:t>
            </a:r>
            <a:r>
              <a:rPr lang="it-IT" sz="1700" dirty="0">
                <a:effectLst/>
                <a:latin typeface="+mj-lt"/>
              </a:rPr>
              <a:t>BAUER</a:t>
            </a:r>
            <a:r>
              <a:rPr lang="it-IT" sz="1700" b="0" dirty="0">
                <a:effectLst/>
                <a:latin typeface="+mj-lt"/>
              </a:rPr>
              <a:t>, uno dei componenti </a:t>
            </a:r>
            <a:r>
              <a:rPr lang="it-IT" sz="1700" b="0" dirty="0" smtClean="0">
                <a:effectLst/>
                <a:latin typeface="+mj-lt"/>
              </a:rPr>
              <a:t>del </a:t>
            </a:r>
            <a:r>
              <a:rPr lang="it-IT" sz="1700" b="0" dirty="0">
                <a:effectLst/>
                <a:latin typeface="+mj-lt"/>
              </a:rPr>
              <a:t>gruppo</a:t>
            </a:r>
            <a:r>
              <a:rPr lang="it-IT" sz="1700" b="0" dirty="0" smtClean="0">
                <a:effectLst/>
                <a:latin typeface="+mj-lt"/>
              </a:rPr>
              <a:t>, avvertì per primo</a:t>
            </a:r>
          </a:p>
          <a:p>
            <a:r>
              <a:rPr lang="it-IT" sz="1700" b="0" dirty="0" smtClean="0">
                <a:effectLst/>
                <a:latin typeface="+mj-lt"/>
              </a:rPr>
              <a:t>l’inadeguatezza</a:t>
            </a:r>
            <a:r>
              <a:rPr lang="it-IT" sz="1700" b="0" dirty="0">
                <a:effectLst/>
                <a:latin typeface="+mj-lt"/>
              </a:rPr>
              <a:t> </a:t>
            </a:r>
            <a:r>
              <a:rPr lang="it-IT" sz="1700" b="0" dirty="0" smtClean="0">
                <a:effectLst/>
                <a:latin typeface="+mj-lt"/>
              </a:rPr>
              <a:t>degli </a:t>
            </a:r>
            <a:r>
              <a:rPr lang="it-IT" sz="1700" b="0" dirty="0">
                <a:effectLst/>
                <a:latin typeface="+mj-lt"/>
              </a:rPr>
              <a:t>indicatori </a:t>
            </a:r>
            <a:r>
              <a:rPr lang="it-IT" sz="1700" b="0" dirty="0" smtClean="0">
                <a:effectLst/>
                <a:latin typeface="+mj-lt"/>
              </a:rPr>
              <a:t>allora disponibili per rappresentare la</a:t>
            </a:r>
          </a:p>
          <a:p>
            <a:r>
              <a:rPr lang="it-IT" sz="1700" b="0" dirty="0" smtClean="0">
                <a:effectLst/>
                <a:latin typeface="+mj-lt"/>
              </a:rPr>
              <a:t>società, soprattutto di quelli </a:t>
            </a:r>
            <a:r>
              <a:rPr lang="it-IT" sz="1700" b="0" i="1" dirty="0" smtClean="0">
                <a:effectLst/>
                <a:latin typeface="+mj-lt"/>
              </a:rPr>
              <a:t>economici</a:t>
            </a:r>
            <a:endParaRPr lang="it-IT" sz="1700" b="0" i="1" dirty="0">
              <a:effectLst/>
              <a:latin typeface="+mj-lt"/>
            </a:endParaRPr>
          </a:p>
          <a:p>
            <a:endParaRPr lang="it-IT" sz="1700" b="0" dirty="0" smtClean="0">
              <a:effectLst/>
              <a:latin typeface="+mj-lt"/>
            </a:endParaRPr>
          </a:p>
          <a:p>
            <a:r>
              <a:rPr lang="it-IT" sz="1700" b="0" dirty="0" smtClean="0">
                <a:effectLst/>
                <a:latin typeface="+mj-lt"/>
              </a:rPr>
              <a:t>		</a:t>
            </a:r>
            <a:r>
              <a:rPr lang="it-IT" sz="2000" dirty="0" smtClean="0">
                <a:ln>
                  <a:solidFill>
                    <a:srgbClr val="9A0000"/>
                  </a:solidFill>
                </a:ln>
                <a:solidFill>
                  <a:srgbClr val="9A0000"/>
                </a:solidFill>
                <a:effectLst/>
                <a:latin typeface="+mj-lt"/>
              </a:rPr>
              <a:t>SVILUPPO ECONOMICO</a:t>
            </a:r>
            <a:r>
              <a:rPr lang="it-IT" sz="2000" dirty="0" smtClean="0">
                <a:effectLst/>
                <a:latin typeface="+mj-lt"/>
              </a:rPr>
              <a:t> = </a:t>
            </a:r>
            <a:r>
              <a:rPr lang="it-IT" sz="2000" dirty="0" smtClean="0">
                <a:ln>
                  <a:solidFill>
                    <a:srgbClr val="9A0000"/>
                  </a:solidFill>
                </a:ln>
                <a:solidFill>
                  <a:srgbClr val="9A0000"/>
                </a:solidFill>
                <a:effectLst/>
                <a:latin typeface="+mj-lt"/>
              </a:rPr>
              <a:t>PROGRESSO SOCIALE</a:t>
            </a:r>
          </a:p>
          <a:p>
            <a:endParaRPr lang="it-IT" sz="1700" b="0" dirty="0">
              <a:effectLst/>
              <a:latin typeface="+mj-lt"/>
            </a:endParaRPr>
          </a:p>
          <a:p>
            <a:r>
              <a:rPr lang="it-IT" sz="1700" b="0" dirty="0" smtClean="0">
                <a:effectLst/>
                <a:latin typeface="+mj-lt"/>
              </a:rPr>
              <a:t>	</a:t>
            </a:r>
            <a:r>
              <a:rPr lang="it-IT" sz="1700" b="0" dirty="0">
                <a:effectLst/>
                <a:latin typeface="+mj-lt"/>
              </a:rPr>
              <a:t>	</a:t>
            </a:r>
            <a:r>
              <a:rPr lang="it-IT" sz="1700" b="0" dirty="0" smtClean="0">
                <a:effectLst/>
                <a:latin typeface="+mj-lt"/>
              </a:rPr>
              <a:t>	</a:t>
            </a:r>
            <a:r>
              <a:rPr lang="it-IT" sz="1700" dirty="0" smtClean="0">
                <a:effectLst/>
                <a:latin typeface="+mj-lt"/>
              </a:rPr>
              <a:t>reddito medio pro-capite</a:t>
            </a:r>
          </a:p>
        </p:txBody>
      </p:sp>
      <p:pic>
        <p:nvPicPr>
          <p:cNvPr id="7577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651657">
            <a:off x="7397682" y="1701266"/>
            <a:ext cx="1300845" cy="162605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16" name="Rettangolo 15"/>
          <p:cNvSpPr/>
          <p:nvPr/>
        </p:nvSpPr>
        <p:spPr>
          <a:xfrm>
            <a:off x="1187624" y="5576753"/>
            <a:ext cx="7776864" cy="1092607"/>
          </a:xfrm>
          <a:prstGeom prst="rect">
            <a:avLst/>
          </a:prstGeom>
        </p:spPr>
        <p:txBody>
          <a:bodyPr wrap="square">
            <a:spAutoFit/>
          </a:bodyPr>
          <a:lstStyle/>
          <a:p>
            <a:r>
              <a:rPr lang="it-IT" sz="1700" b="0" dirty="0" smtClean="0">
                <a:effectLst/>
                <a:latin typeface="+mj-lt"/>
              </a:rPr>
              <a:t>propone di </a:t>
            </a:r>
            <a:r>
              <a:rPr lang="it-IT" sz="1700" b="0" dirty="0">
                <a:effectLst/>
                <a:latin typeface="+mj-lt"/>
              </a:rPr>
              <a:t>utilizzare statistiche sociali con funzioni:</a:t>
            </a:r>
          </a:p>
          <a:p>
            <a:endParaRPr lang="it-IT" sz="700" b="0" dirty="0" smtClean="0">
              <a:effectLst/>
              <a:latin typeface="+mj-lt"/>
            </a:endParaRPr>
          </a:p>
          <a:p>
            <a:r>
              <a:rPr lang="it-IT" sz="1700" dirty="0" smtClean="0">
                <a:ln>
                  <a:solidFill>
                    <a:schemeClr val="tx1"/>
                  </a:solidFill>
                </a:ln>
                <a:effectLst/>
                <a:latin typeface="+mj-lt"/>
              </a:rPr>
              <a:t>conoscitive		</a:t>
            </a:r>
            <a:r>
              <a:rPr lang="it-IT" sz="1700" dirty="0" err="1" smtClean="0">
                <a:ln>
                  <a:solidFill>
                    <a:schemeClr val="tx1"/>
                  </a:solidFill>
                </a:ln>
                <a:effectLst/>
                <a:latin typeface="+mj-lt"/>
              </a:rPr>
              <a:t>previsive</a:t>
            </a:r>
            <a:r>
              <a:rPr lang="it-IT" sz="1700" dirty="0" smtClean="0">
                <a:ln>
                  <a:solidFill>
                    <a:schemeClr val="tx1"/>
                  </a:solidFill>
                </a:ln>
                <a:effectLst/>
                <a:latin typeface="+mj-lt"/>
              </a:rPr>
              <a:t>			valutative</a:t>
            </a:r>
            <a:endParaRPr lang="it-IT" sz="1700" dirty="0">
              <a:ln>
                <a:solidFill>
                  <a:schemeClr val="tx1"/>
                </a:solidFill>
              </a:ln>
              <a:effectLst/>
              <a:latin typeface="+mj-lt"/>
            </a:endParaRPr>
          </a:p>
          <a:p>
            <a:endParaRPr lang="it-IT" sz="700" b="0" dirty="0" smtClean="0">
              <a:effectLst/>
              <a:latin typeface="+mj-lt"/>
            </a:endParaRPr>
          </a:p>
          <a:p>
            <a:r>
              <a:rPr lang="it-IT" sz="1700" b="0" dirty="0" smtClean="0">
                <a:effectLst/>
                <a:latin typeface="+mj-lt"/>
              </a:rPr>
              <a:t>(delle </a:t>
            </a:r>
            <a:r>
              <a:rPr lang="it-IT" sz="1700" b="0" dirty="0">
                <a:effectLst/>
                <a:latin typeface="+mj-lt"/>
              </a:rPr>
              <a:t>condizioni di vita </a:t>
            </a:r>
            <a:r>
              <a:rPr lang="it-IT" sz="1700" b="0" dirty="0" smtClean="0">
                <a:effectLst/>
                <a:latin typeface="+mj-lt"/>
              </a:rPr>
              <a:t>	della </a:t>
            </a:r>
            <a:r>
              <a:rPr lang="it-IT" sz="1700" b="0" dirty="0">
                <a:effectLst/>
                <a:latin typeface="+mj-lt"/>
              </a:rPr>
              <a:t>popolazione e </a:t>
            </a:r>
            <a:r>
              <a:rPr lang="it-IT" sz="1700" b="0" dirty="0" smtClean="0">
                <a:effectLst/>
                <a:latin typeface="+mj-lt"/>
              </a:rPr>
              <a:t>		delle ineguaglianze)</a:t>
            </a:r>
            <a:endParaRPr lang="it-IT" sz="1700" b="0" dirty="0">
              <a:effectLst/>
              <a:latin typeface="+mj-lt"/>
            </a:endParaRPr>
          </a:p>
        </p:txBody>
      </p:sp>
      <p:cxnSp>
        <p:nvCxnSpPr>
          <p:cNvPr id="21" name="Connettore 7 20"/>
          <p:cNvCxnSpPr>
            <a:stCxn id="19" idx="1"/>
          </p:cNvCxnSpPr>
          <p:nvPr/>
        </p:nvCxnSpPr>
        <p:spPr>
          <a:xfrm rot="10800000">
            <a:off x="2627784" y="4581129"/>
            <a:ext cx="288032" cy="399963"/>
          </a:xfrm>
          <a:prstGeom prst="curvedConnector2">
            <a:avLst/>
          </a:prstGeom>
          <a:ln>
            <a:headEnd type="triangle"/>
            <a:tailEnd type="none"/>
          </a:ln>
        </p:spPr>
        <p:style>
          <a:lnRef idx="2">
            <a:schemeClr val="dk1"/>
          </a:lnRef>
          <a:fillRef idx="0">
            <a:schemeClr val="dk1"/>
          </a:fillRef>
          <a:effectRef idx="1">
            <a:schemeClr val="dk1"/>
          </a:effectRef>
          <a:fontRef idx="minor">
            <a:schemeClr val="tx1"/>
          </a:fontRef>
        </p:style>
      </p:cxnSp>
      <p:sp>
        <p:nvSpPr>
          <p:cNvPr id="19" name="Rettangolo 18"/>
          <p:cNvSpPr/>
          <p:nvPr/>
        </p:nvSpPr>
        <p:spPr>
          <a:xfrm>
            <a:off x="2915816" y="4797152"/>
            <a:ext cx="2664296" cy="3678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cxnSp>
        <p:nvCxnSpPr>
          <p:cNvPr id="27" name="Connettore 7 26"/>
          <p:cNvCxnSpPr>
            <a:endCxn id="19" idx="3"/>
          </p:cNvCxnSpPr>
          <p:nvPr/>
        </p:nvCxnSpPr>
        <p:spPr>
          <a:xfrm rot="10800000" flipV="1">
            <a:off x="5580112" y="4581129"/>
            <a:ext cx="648072" cy="399962"/>
          </a:xfrm>
          <a:prstGeom prst="curvedConnector3">
            <a:avLst>
              <a:gd name="adj1" fmla="val 29"/>
            </a:avLst>
          </a:prstGeom>
          <a:ln>
            <a:headEnd type="triangle"/>
            <a:tailEnd type="none"/>
          </a:ln>
        </p:spPr>
        <p:style>
          <a:lnRef idx="2">
            <a:schemeClr val="dk1"/>
          </a:lnRef>
          <a:fillRef idx="0">
            <a:schemeClr val="dk1"/>
          </a:fillRef>
          <a:effectRef idx="1">
            <a:schemeClr val="dk1"/>
          </a:effectRef>
          <a:fontRef idx="minor">
            <a:schemeClr val="tx1"/>
          </a:fontRef>
        </p:style>
      </p:cxnSp>
      <p:cxnSp>
        <p:nvCxnSpPr>
          <p:cNvPr id="30" name="Connettore 1 29"/>
          <p:cNvCxnSpPr/>
          <p:nvPr/>
        </p:nvCxnSpPr>
        <p:spPr>
          <a:xfrm>
            <a:off x="2664296" y="4149080"/>
            <a:ext cx="3419872" cy="576064"/>
          </a:xfrm>
          <a:prstGeom prst="line">
            <a:avLst/>
          </a:prstGeom>
        </p:spPr>
        <p:style>
          <a:lnRef idx="1">
            <a:schemeClr val="dk1"/>
          </a:lnRef>
          <a:fillRef idx="0">
            <a:schemeClr val="dk1"/>
          </a:fillRef>
          <a:effectRef idx="0">
            <a:schemeClr val="dk1"/>
          </a:effectRef>
          <a:fontRef idx="minor">
            <a:schemeClr val="tx1"/>
          </a:fontRef>
        </p:style>
      </p:cxnSp>
      <p:cxnSp>
        <p:nvCxnSpPr>
          <p:cNvPr id="75776" name="Connettore 1 75775"/>
          <p:cNvCxnSpPr/>
          <p:nvPr/>
        </p:nvCxnSpPr>
        <p:spPr>
          <a:xfrm flipV="1">
            <a:off x="2987824" y="4149080"/>
            <a:ext cx="2664296" cy="576064"/>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2411239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539552" y="1628800"/>
            <a:ext cx="8106440" cy="877163"/>
          </a:xfrm>
          <a:prstGeom prst="rect">
            <a:avLst/>
          </a:prstGeom>
        </p:spPr>
        <p:txBody>
          <a:bodyPr wrap="square">
            <a:spAutoFit/>
          </a:bodyPr>
          <a:lstStyle/>
          <a:p>
            <a:r>
              <a:rPr lang="it-IT" sz="1700" b="0" dirty="0" smtClean="0">
                <a:effectLst/>
                <a:latin typeface="+mj-lt"/>
              </a:rPr>
              <a:t>Gli indicatori sono quindi “</a:t>
            </a:r>
            <a:r>
              <a:rPr lang="it-IT" sz="1700" b="0" i="1" dirty="0" smtClean="0">
                <a:effectLst/>
                <a:latin typeface="+mj-lt"/>
              </a:rPr>
              <a:t>statistiche</a:t>
            </a:r>
            <a:r>
              <a:rPr lang="it-IT" sz="1700" b="0" i="1" dirty="0">
                <a:effectLst/>
                <a:latin typeface="+mj-lt"/>
              </a:rPr>
              <a:t>, serie di statistiche ed ogni altra forma di dati che ci mettano in condizione di stimare a che punto siamo e dove stiamo andando </a:t>
            </a:r>
            <a:r>
              <a:rPr lang="it-IT" sz="1700" b="0" i="1" dirty="0" smtClean="0">
                <a:effectLst/>
                <a:latin typeface="+mj-lt"/>
              </a:rPr>
              <a:t>relativamente</a:t>
            </a:r>
          </a:p>
          <a:p>
            <a:r>
              <a:rPr lang="it-IT" sz="1700" b="0" i="1" dirty="0" smtClean="0">
                <a:effectLst/>
                <a:latin typeface="+mj-lt"/>
              </a:rPr>
              <a:t>ai </a:t>
            </a:r>
            <a:r>
              <a:rPr lang="it-IT" sz="1700" b="0" i="1" dirty="0">
                <a:effectLst/>
                <a:latin typeface="+mj-lt"/>
              </a:rPr>
              <a:t>nostri valori e obiettivi e di valutare specifici programmi e determinarne l’impatto</a:t>
            </a:r>
            <a:r>
              <a:rPr lang="it-IT" sz="1700" b="0" dirty="0" smtClean="0">
                <a:effectLst/>
                <a:latin typeface="+mj-lt"/>
              </a:rPr>
              <a:t>”</a:t>
            </a:r>
          </a:p>
        </p:txBody>
      </p:sp>
      <p:sp>
        <p:nvSpPr>
          <p:cNvPr id="7" name="Rettangolo 6"/>
          <p:cNvSpPr/>
          <p:nvPr/>
        </p:nvSpPr>
        <p:spPr>
          <a:xfrm>
            <a:off x="0" y="1000108"/>
            <a:ext cx="9144000" cy="428628"/>
          </a:xfrm>
          <a:prstGeom prst="rect">
            <a:avLst/>
          </a:prstGeom>
          <a:solidFill>
            <a:srgbClr val="9A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it-IT" sz="1800" b="0">
              <a:solidFill>
                <a:prstClr val="white"/>
              </a:solidFill>
              <a:effectLst/>
            </a:endParaRPr>
          </a:p>
        </p:txBody>
      </p:sp>
      <p:sp>
        <p:nvSpPr>
          <p:cNvPr id="8" name="Segnaposto numero diapositiva 9"/>
          <p:cNvSpPr>
            <a:spLocks noGrp="1"/>
          </p:cNvSpPr>
          <p:nvPr>
            <p:ph type="sldNum" sz="quarter" idx="12"/>
          </p:nvPr>
        </p:nvSpPr>
        <p:spPr>
          <a:xfrm>
            <a:off x="80946" y="1000108"/>
            <a:ext cx="7277136" cy="399600"/>
          </a:xfrm>
        </p:spPr>
        <p:txBody>
          <a:bodyPr/>
          <a:lstStyle/>
          <a:p>
            <a:pPr algn="l"/>
            <a:fld id="{3AC13EF0-AF0F-4A8B-A940-7C8A54E9B7AF}" type="slidenum">
              <a:rPr lang="it-IT" sz="2000" b="1" smtClean="0">
                <a:solidFill>
                  <a:prstClr val="white"/>
                </a:solidFill>
                <a:effectLst/>
                <a:latin typeface="+mj-lt"/>
              </a:rPr>
              <a:pPr algn="l"/>
              <a:t>4</a:t>
            </a:fld>
            <a:r>
              <a:rPr lang="it-IT" sz="2000" b="1" dirty="0" smtClean="0">
                <a:solidFill>
                  <a:prstClr val="white"/>
                </a:solidFill>
                <a:effectLst/>
                <a:latin typeface="+mj-lt"/>
              </a:rPr>
              <a:t> – Gli indicatori: una definizione</a:t>
            </a:r>
            <a:endParaRPr lang="it-IT" sz="2000" b="1" dirty="0">
              <a:solidFill>
                <a:prstClr val="white"/>
              </a:solidFill>
              <a:effectLst/>
              <a:latin typeface="+mj-lt"/>
            </a:endParaRPr>
          </a:p>
        </p:txBody>
      </p:sp>
      <p:sp>
        <p:nvSpPr>
          <p:cNvPr id="11" name="Rettangolo arrotondato 10"/>
          <p:cNvSpPr/>
          <p:nvPr/>
        </p:nvSpPr>
        <p:spPr>
          <a:xfrm>
            <a:off x="431603" y="3818662"/>
            <a:ext cx="7560840" cy="1640223"/>
          </a:xfrm>
          <a:prstGeom prst="roundRect">
            <a:avLst/>
          </a:prstGeom>
          <a:ln/>
        </p:spPr>
        <p:style>
          <a:lnRef idx="1">
            <a:schemeClr val="dk1"/>
          </a:lnRef>
          <a:fillRef idx="2">
            <a:schemeClr val="dk1"/>
          </a:fillRef>
          <a:effectRef idx="1">
            <a:schemeClr val="dk1"/>
          </a:effectRef>
          <a:fontRef idx="minor">
            <a:schemeClr val="dk1"/>
          </a:fontRef>
        </p:style>
        <p:txBody>
          <a:bodyPr anchor="ctr"/>
          <a:lstStyle/>
          <a:p>
            <a:pPr algn="ctr" fontAlgn="auto">
              <a:spcBef>
                <a:spcPts val="0"/>
              </a:spcBef>
              <a:spcAft>
                <a:spcPts val="0"/>
              </a:spcAft>
              <a:defRPr/>
            </a:pPr>
            <a:endParaRPr lang="it-IT" sz="1800" b="0">
              <a:solidFill>
                <a:prstClr val="white"/>
              </a:solidFill>
              <a:effectLst/>
            </a:endParaRPr>
          </a:p>
        </p:txBody>
      </p:sp>
      <p:sp>
        <p:nvSpPr>
          <p:cNvPr id="12" name="Rectangle 7"/>
          <p:cNvSpPr>
            <a:spLocks noChangeArrowheads="1"/>
          </p:cNvSpPr>
          <p:nvPr/>
        </p:nvSpPr>
        <p:spPr bwMode="auto">
          <a:xfrm>
            <a:off x="107504" y="2636912"/>
            <a:ext cx="8893051" cy="4016484"/>
          </a:xfrm>
          <a:prstGeom prst="rect">
            <a:avLst/>
          </a:prstGeom>
          <a:noFill/>
          <a:ln w="9525">
            <a:noFill/>
            <a:miter lim="800000"/>
            <a:headEnd/>
            <a:tailEnd/>
          </a:ln>
          <a:effectLst/>
        </p:spPr>
        <p:txBody>
          <a:bodyPr wrap="square">
            <a:spAutoFit/>
          </a:bodyPr>
          <a:lstStyle/>
          <a:p>
            <a:pPr eaLnBrk="0" fontAlgn="auto" hangingPunct="0">
              <a:spcBef>
                <a:spcPts val="0"/>
              </a:spcBef>
              <a:spcAft>
                <a:spcPts val="0"/>
              </a:spcAft>
              <a:tabLst>
                <a:tab pos="377825" algn="l"/>
                <a:tab pos="1330325" algn="l"/>
              </a:tabLst>
              <a:defRPr/>
            </a:pPr>
            <a:r>
              <a:rPr lang="it-IT" sz="1700" b="0" dirty="0">
                <a:solidFill>
                  <a:prstClr val="black"/>
                </a:solidFill>
                <a:effectLst/>
                <a:latin typeface="Calibri"/>
                <a:cs typeface="Times New Roman" pitchFamily="18" charset="0"/>
              </a:rPr>
              <a:t>Il problema è stabilire quali sono le caratteristiche che consentono di definire un “buon” indicatore che sono difficilmente dimostrabili data la complessità dei fenomeni che sono da essi analizzati</a:t>
            </a:r>
          </a:p>
          <a:p>
            <a:pPr eaLnBrk="0" fontAlgn="auto" hangingPunct="0">
              <a:spcBef>
                <a:spcPts val="0"/>
              </a:spcBef>
              <a:spcAft>
                <a:spcPts val="0"/>
              </a:spcAft>
              <a:tabLst>
                <a:tab pos="377825" algn="l"/>
                <a:tab pos="1330325" algn="l"/>
              </a:tabLst>
              <a:defRPr/>
            </a:pPr>
            <a:endParaRPr lang="it-IT" sz="1700" b="0" dirty="0" smtClean="0">
              <a:solidFill>
                <a:prstClr val="black"/>
              </a:solidFill>
              <a:effectLst/>
              <a:latin typeface="Calibri"/>
              <a:cs typeface="Times New Roman" pitchFamily="18" charset="0"/>
            </a:endParaRPr>
          </a:p>
          <a:p>
            <a:pPr eaLnBrk="0" fontAlgn="auto" hangingPunct="0">
              <a:spcBef>
                <a:spcPts val="0"/>
              </a:spcBef>
              <a:spcAft>
                <a:spcPts val="0"/>
              </a:spcAft>
              <a:tabLst>
                <a:tab pos="377825" algn="l"/>
                <a:tab pos="1330325" algn="l"/>
              </a:tabLst>
              <a:defRPr/>
            </a:pPr>
            <a:r>
              <a:rPr lang="it-IT" sz="1700" b="0" dirty="0" smtClean="0">
                <a:solidFill>
                  <a:prstClr val="black"/>
                </a:solidFill>
                <a:effectLst/>
                <a:latin typeface="Calibri"/>
                <a:cs typeface="Times New Roman" pitchFamily="18" charset="0"/>
              </a:rPr>
              <a:t>Un </a:t>
            </a:r>
            <a:r>
              <a:rPr lang="it-IT" sz="1700" b="0" dirty="0">
                <a:solidFill>
                  <a:prstClr val="black"/>
                </a:solidFill>
                <a:effectLst/>
                <a:latin typeface="Calibri"/>
                <a:cs typeface="Times New Roman" pitchFamily="18" charset="0"/>
              </a:rPr>
              <a:t>indicatore dovrebbe essere</a:t>
            </a:r>
            <a:r>
              <a:rPr lang="it-IT" sz="1700" b="0" dirty="0" smtClean="0">
                <a:solidFill>
                  <a:prstClr val="black"/>
                </a:solidFill>
                <a:effectLst/>
                <a:latin typeface="Calibri"/>
                <a:cs typeface="Times New Roman" pitchFamily="18" charset="0"/>
              </a:rPr>
              <a:t>:</a:t>
            </a:r>
          </a:p>
          <a:p>
            <a:pPr eaLnBrk="0" fontAlgn="auto" hangingPunct="0">
              <a:spcBef>
                <a:spcPts val="0"/>
              </a:spcBef>
              <a:spcAft>
                <a:spcPts val="0"/>
              </a:spcAft>
              <a:tabLst>
                <a:tab pos="377825" algn="l"/>
                <a:tab pos="1330325" algn="l"/>
              </a:tabLst>
              <a:defRPr/>
            </a:pPr>
            <a:endParaRPr lang="it-IT" sz="1700" b="0" dirty="0">
              <a:solidFill>
                <a:prstClr val="black"/>
              </a:solidFill>
              <a:effectLst/>
              <a:latin typeface="Calibri"/>
              <a:cs typeface="Times New Roman" pitchFamily="18" charset="0"/>
            </a:endParaRPr>
          </a:p>
          <a:p>
            <a:pPr marL="360000" eaLnBrk="0" fontAlgn="auto" hangingPunct="0">
              <a:spcBef>
                <a:spcPts val="0"/>
              </a:spcBef>
              <a:spcAft>
                <a:spcPts val="0"/>
              </a:spcAft>
              <a:buClr>
                <a:srgbClr val="9A0000"/>
              </a:buClr>
              <a:buFont typeface="Wingdings" pitchFamily="2" charset="2"/>
              <a:buChar char="ü"/>
              <a:tabLst>
                <a:tab pos="377825" algn="l"/>
                <a:tab pos="1330325" algn="l"/>
              </a:tabLst>
              <a:defRPr/>
            </a:pPr>
            <a:r>
              <a:rPr lang="it-IT" sz="1700" b="0" dirty="0">
                <a:solidFill>
                  <a:prstClr val="black"/>
                </a:solidFill>
                <a:effectLst/>
                <a:latin typeface="Calibri"/>
                <a:cs typeface="Times New Roman" pitchFamily="18" charset="0"/>
              </a:rPr>
              <a:t>  </a:t>
            </a:r>
            <a:r>
              <a:rPr lang="it-IT" sz="1700" dirty="0">
                <a:solidFill>
                  <a:prstClr val="black"/>
                </a:solidFill>
                <a:effectLst/>
                <a:latin typeface="Calibri"/>
                <a:cs typeface="Times New Roman" pitchFamily="18" charset="0"/>
              </a:rPr>
              <a:t>valido</a:t>
            </a:r>
            <a:r>
              <a:rPr lang="it-IT" sz="1700" b="0" dirty="0">
                <a:solidFill>
                  <a:prstClr val="black"/>
                </a:solidFill>
                <a:effectLst/>
                <a:latin typeface="Calibri"/>
                <a:cs typeface="Times New Roman" pitchFamily="18" charset="0"/>
              </a:rPr>
              <a:t> (essere effettivamente capace di misurare il concetto oggetto di studio)</a:t>
            </a:r>
          </a:p>
          <a:p>
            <a:pPr marL="360000" eaLnBrk="0" fontAlgn="auto" hangingPunct="0">
              <a:spcBef>
                <a:spcPts val="0"/>
              </a:spcBef>
              <a:spcAft>
                <a:spcPts val="0"/>
              </a:spcAft>
              <a:buClr>
                <a:srgbClr val="9A0000"/>
              </a:buClr>
              <a:buFont typeface="Wingdings" pitchFamily="2" charset="2"/>
              <a:buChar char="ü"/>
              <a:tabLst>
                <a:tab pos="377825" algn="l"/>
                <a:tab pos="1330325" algn="l"/>
              </a:tabLst>
              <a:defRPr/>
            </a:pPr>
            <a:r>
              <a:rPr lang="it-IT" sz="1700" b="0" dirty="0">
                <a:solidFill>
                  <a:prstClr val="black"/>
                </a:solidFill>
                <a:effectLst/>
                <a:latin typeface="Calibri"/>
                <a:cs typeface="Times New Roman" pitchFamily="18" charset="0"/>
              </a:rPr>
              <a:t>  </a:t>
            </a:r>
            <a:r>
              <a:rPr lang="it-IT" sz="1700" dirty="0">
                <a:solidFill>
                  <a:prstClr val="black"/>
                </a:solidFill>
                <a:effectLst/>
                <a:latin typeface="Calibri"/>
                <a:cs typeface="Times New Roman" pitchFamily="18" charset="0"/>
              </a:rPr>
              <a:t>affidabile</a:t>
            </a:r>
            <a:r>
              <a:rPr lang="it-IT" sz="1700" b="0" dirty="0">
                <a:solidFill>
                  <a:prstClr val="black"/>
                </a:solidFill>
                <a:effectLst/>
                <a:latin typeface="Calibri"/>
                <a:cs typeface="Times New Roman" pitchFamily="18" charset="0"/>
              </a:rPr>
              <a:t> (essere in grado di misurare il concetto in maniera stabile)</a:t>
            </a:r>
          </a:p>
          <a:p>
            <a:pPr marL="360000" eaLnBrk="0" fontAlgn="auto" hangingPunct="0">
              <a:spcBef>
                <a:spcPts val="0"/>
              </a:spcBef>
              <a:spcAft>
                <a:spcPts val="0"/>
              </a:spcAft>
              <a:buClr>
                <a:srgbClr val="9A0000"/>
              </a:buClr>
              <a:buFont typeface="Wingdings" pitchFamily="2" charset="2"/>
              <a:buChar char="ü"/>
              <a:tabLst>
                <a:tab pos="377825" algn="l"/>
                <a:tab pos="1330325" algn="l"/>
              </a:tabLst>
              <a:defRPr/>
            </a:pPr>
            <a:r>
              <a:rPr lang="it-IT" sz="1700" b="0" dirty="0">
                <a:solidFill>
                  <a:prstClr val="black"/>
                </a:solidFill>
                <a:effectLst/>
                <a:latin typeface="Calibri"/>
                <a:cs typeface="Times New Roman" pitchFamily="18" charset="0"/>
              </a:rPr>
              <a:t>  </a:t>
            </a:r>
            <a:r>
              <a:rPr lang="it-IT" sz="1700" dirty="0">
                <a:solidFill>
                  <a:prstClr val="black"/>
                </a:solidFill>
                <a:effectLst/>
                <a:latin typeface="Calibri"/>
                <a:cs typeface="Times New Roman" pitchFamily="18" charset="0"/>
              </a:rPr>
              <a:t>sensibile al cambiamento</a:t>
            </a:r>
            <a:r>
              <a:rPr lang="it-IT" sz="1700" b="0" dirty="0">
                <a:solidFill>
                  <a:prstClr val="black"/>
                </a:solidFill>
                <a:effectLst/>
                <a:latin typeface="Calibri"/>
                <a:cs typeface="Times New Roman" pitchFamily="18" charset="0"/>
              </a:rPr>
              <a:t> di ciò che intende misurare</a:t>
            </a:r>
          </a:p>
          <a:p>
            <a:pPr marL="360000" eaLnBrk="0" fontAlgn="auto" hangingPunct="0">
              <a:spcBef>
                <a:spcPts val="0"/>
              </a:spcBef>
              <a:spcAft>
                <a:spcPts val="0"/>
              </a:spcAft>
              <a:buClr>
                <a:srgbClr val="9A0000"/>
              </a:buClr>
              <a:buFont typeface="Wingdings" pitchFamily="2" charset="2"/>
              <a:buChar char="ü"/>
              <a:tabLst>
                <a:tab pos="377825" algn="l"/>
                <a:tab pos="1330325" algn="l"/>
              </a:tabLst>
              <a:defRPr/>
            </a:pPr>
            <a:r>
              <a:rPr lang="it-IT" sz="1700" b="0" dirty="0">
                <a:solidFill>
                  <a:prstClr val="black"/>
                </a:solidFill>
                <a:effectLst/>
                <a:latin typeface="Calibri"/>
                <a:cs typeface="Times New Roman" pitchFamily="18" charset="0"/>
              </a:rPr>
              <a:t>  </a:t>
            </a:r>
            <a:r>
              <a:rPr lang="it-IT" sz="1700" dirty="0">
                <a:solidFill>
                  <a:prstClr val="black"/>
                </a:solidFill>
                <a:effectLst/>
                <a:latin typeface="Calibri"/>
                <a:cs typeface="Times New Roman" pitchFamily="18" charset="0"/>
              </a:rPr>
              <a:t>orientato al fenomeno</a:t>
            </a:r>
            <a:r>
              <a:rPr lang="it-IT" sz="1700" b="0" dirty="0">
                <a:solidFill>
                  <a:prstClr val="black"/>
                </a:solidFill>
                <a:effectLst/>
                <a:latin typeface="Calibri"/>
                <a:cs typeface="Times New Roman" pitchFamily="18" charset="0"/>
              </a:rPr>
              <a:t> da misurare e quindi capace di promuovere decisioni</a:t>
            </a:r>
          </a:p>
          <a:p>
            <a:pPr marL="360000" eaLnBrk="0" fontAlgn="auto" hangingPunct="0">
              <a:spcBef>
                <a:spcPts val="0"/>
              </a:spcBef>
              <a:spcAft>
                <a:spcPts val="0"/>
              </a:spcAft>
              <a:buClr>
                <a:srgbClr val="9A0000"/>
              </a:buClr>
              <a:buFont typeface="Wingdings" pitchFamily="2" charset="2"/>
              <a:buChar char="ü"/>
              <a:tabLst>
                <a:tab pos="377825" algn="l"/>
                <a:tab pos="1330325" algn="l"/>
              </a:tabLst>
              <a:defRPr/>
            </a:pPr>
            <a:r>
              <a:rPr lang="it-IT" sz="1700" b="0" dirty="0">
                <a:solidFill>
                  <a:prstClr val="black"/>
                </a:solidFill>
                <a:effectLst/>
                <a:latin typeface="Calibri"/>
                <a:cs typeface="Times New Roman" pitchFamily="18" charset="0"/>
              </a:rPr>
              <a:t>  </a:t>
            </a:r>
            <a:r>
              <a:rPr lang="it-IT" sz="1700" dirty="0">
                <a:solidFill>
                  <a:prstClr val="black"/>
                </a:solidFill>
                <a:effectLst/>
                <a:latin typeface="Calibri"/>
                <a:cs typeface="Times New Roman" pitchFamily="18" charset="0"/>
              </a:rPr>
              <a:t>semplice</a:t>
            </a:r>
            <a:r>
              <a:rPr lang="it-IT" sz="1700" b="0" dirty="0">
                <a:solidFill>
                  <a:prstClr val="black"/>
                </a:solidFill>
                <a:effectLst/>
                <a:latin typeface="Calibri"/>
                <a:cs typeface="Times New Roman" pitchFamily="18" charset="0"/>
              </a:rPr>
              <a:t> (comprensibile a tutti anche se è il risultato di operazioni complesse)</a:t>
            </a:r>
          </a:p>
          <a:p>
            <a:pPr eaLnBrk="0" fontAlgn="auto" hangingPunct="0">
              <a:spcBef>
                <a:spcPts val="0"/>
              </a:spcBef>
              <a:spcAft>
                <a:spcPts val="0"/>
              </a:spcAft>
              <a:tabLst>
                <a:tab pos="377825" algn="l"/>
                <a:tab pos="1330325" algn="l"/>
              </a:tabLst>
              <a:defRPr/>
            </a:pPr>
            <a:endParaRPr lang="it-IT" sz="1700" b="0" dirty="0" smtClean="0">
              <a:solidFill>
                <a:prstClr val="black"/>
              </a:solidFill>
              <a:effectLst/>
              <a:latin typeface="Calibri"/>
              <a:cs typeface="Times New Roman" pitchFamily="18" charset="0"/>
            </a:endParaRPr>
          </a:p>
          <a:p>
            <a:pPr eaLnBrk="0" fontAlgn="auto" hangingPunct="0">
              <a:spcBef>
                <a:spcPts val="0"/>
              </a:spcBef>
              <a:spcAft>
                <a:spcPts val="0"/>
              </a:spcAft>
              <a:tabLst>
                <a:tab pos="377825" algn="l"/>
                <a:tab pos="1330325" algn="l"/>
              </a:tabLst>
              <a:defRPr/>
            </a:pPr>
            <a:endParaRPr lang="it-IT" sz="1700" b="0" dirty="0">
              <a:solidFill>
                <a:prstClr val="black"/>
              </a:solidFill>
              <a:effectLst/>
              <a:latin typeface="Calibri"/>
              <a:cs typeface="Times New Roman" pitchFamily="18" charset="0"/>
            </a:endParaRPr>
          </a:p>
          <a:p>
            <a:pPr eaLnBrk="0" fontAlgn="auto" hangingPunct="0">
              <a:spcBef>
                <a:spcPts val="0"/>
              </a:spcBef>
              <a:spcAft>
                <a:spcPts val="0"/>
              </a:spcAft>
              <a:tabLst>
                <a:tab pos="377825" algn="l"/>
                <a:tab pos="1330325" algn="l"/>
              </a:tabLst>
              <a:defRPr/>
            </a:pPr>
            <a:r>
              <a:rPr lang="it-IT" sz="1700" b="0" dirty="0" smtClean="0">
                <a:solidFill>
                  <a:prstClr val="black"/>
                </a:solidFill>
                <a:effectLst/>
                <a:latin typeface="Calibri"/>
                <a:cs typeface="Times New Roman" pitchFamily="18" charset="0"/>
              </a:rPr>
              <a:t>Questo </a:t>
            </a:r>
            <a:r>
              <a:rPr lang="it-IT" sz="1700" b="0" dirty="0">
                <a:solidFill>
                  <a:prstClr val="black"/>
                </a:solidFill>
                <a:effectLst/>
                <a:latin typeface="Calibri"/>
                <a:cs typeface="Times New Roman" pitchFamily="18" charset="0"/>
              </a:rPr>
              <a:t>elenco di caratteristiche potrebbe continuare, anche se le uniche due proprietà su cui è possibile effettuare verifiche con strumenti statistici sono la validità e </a:t>
            </a:r>
            <a:r>
              <a:rPr lang="it-IT" sz="1700" b="0" dirty="0" smtClean="0">
                <a:solidFill>
                  <a:prstClr val="black"/>
                </a:solidFill>
                <a:effectLst/>
                <a:latin typeface="Calibri"/>
                <a:cs typeface="Times New Roman" pitchFamily="18" charset="0"/>
              </a:rPr>
              <a:t>l’affidabilità:</a:t>
            </a:r>
            <a:r>
              <a:rPr lang="it-IT" sz="1700" b="0" dirty="0">
                <a:solidFill>
                  <a:prstClr val="black"/>
                </a:solidFill>
                <a:effectLst/>
                <a:latin typeface="Calibri"/>
                <a:cs typeface="Times New Roman" pitchFamily="18" charset="0"/>
              </a:rPr>
              <a:t> </a:t>
            </a:r>
            <a:r>
              <a:rPr lang="it-IT" sz="1700" b="0" dirty="0" smtClean="0">
                <a:solidFill>
                  <a:prstClr val="black"/>
                </a:solidFill>
                <a:effectLst/>
                <a:latin typeface="Calibri"/>
                <a:cs typeface="Times New Roman" pitchFamily="18" charset="0"/>
              </a:rPr>
              <a:t>tutto </a:t>
            </a:r>
            <a:r>
              <a:rPr lang="it-IT" sz="1700" b="0" dirty="0">
                <a:solidFill>
                  <a:prstClr val="black"/>
                </a:solidFill>
                <a:effectLst/>
                <a:latin typeface="Calibri"/>
                <a:cs typeface="Times New Roman" pitchFamily="18" charset="0"/>
              </a:rPr>
              <a:t>il </a:t>
            </a:r>
            <a:r>
              <a:rPr lang="it-IT" sz="1700" b="0" dirty="0" smtClean="0">
                <a:solidFill>
                  <a:prstClr val="black"/>
                </a:solidFill>
                <a:effectLst/>
                <a:latin typeface="Calibri"/>
                <a:cs typeface="Times New Roman" pitchFamily="18" charset="0"/>
              </a:rPr>
              <a:t>resto</a:t>
            </a:r>
          </a:p>
          <a:p>
            <a:pPr eaLnBrk="0" fontAlgn="auto" hangingPunct="0">
              <a:spcBef>
                <a:spcPts val="0"/>
              </a:spcBef>
              <a:spcAft>
                <a:spcPts val="0"/>
              </a:spcAft>
              <a:tabLst>
                <a:tab pos="377825" algn="l"/>
                <a:tab pos="1330325" algn="l"/>
              </a:tabLst>
              <a:defRPr/>
            </a:pPr>
            <a:r>
              <a:rPr lang="it-IT" sz="1700" b="0" dirty="0" smtClean="0">
                <a:solidFill>
                  <a:prstClr val="black"/>
                </a:solidFill>
                <a:effectLst/>
                <a:latin typeface="Calibri"/>
                <a:cs typeface="Times New Roman" pitchFamily="18" charset="0"/>
              </a:rPr>
              <a:t>è </a:t>
            </a:r>
            <a:r>
              <a:rPr lang="it-IT" sz="1700" b="0" dirty="0">
                <a:solidFill>
                  <a:prstClr val="black"/>
                </a:solidFill>
                <a:effectLst/>
                <a:latin typeface="Calibri"/>
                <a:cs typeface="Times New Roman" pitchFamily="18" charset="0"/>
              </a:rPr>
              <a:t>affidato al buon senso del ricercatore nonché alla difficoltà del concetto che si vuole </a:t>
            </a:r>
            <a:r>
              <a:rPr lang="it-IT" sz="1700" b="0" dirty="0" smtClean="0">
                <a:solidFill>
                  <a:prstClr val="black"/>
                </a:solidFill>
                <a:effectLst/>
                <a:latin typeface="Calibri"/>
                <a:cs typeface="Times New Roman" pitchFamily="18" charset="0"/>
              </a:rPr>
              <a:t>misurare</a:t>
            </a:r>
          </a:p>
        </p:txBody>
      </p:sp>
    </p:spTree>
    <p:extLst>
      <p:ext uri="{BB962C8B-B14F-4D97-AF65-F5344CB8AC3E}">
        <p14:creationId xmlns:p14="http://schemas.microsoft.com/office/powerpoint/2010/main" val="420314708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4" name="Rectangle 6"/>
          <p:cNvSpPr>
            <a:spLocks noChangeArrowheads="1"/>
          </p:cNvSpPr>
          <p:nvPr/>
        </p:nvSpPr>
        <p:spPr bwMode="auto">
          <a:xfrm>
            <a:off x="1763713" y="1556792"/>
            <a:ext cx="7346950" cy="5109091"/>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a:spAutoFit/>
          </a:bodyPr>
          <a:lstStyle/>
          <a:p>
            <a:r>
              <a:rPr lang="it-IT" sz="1600" b="0" i="1" u="sng" dirty="0">
                <a:ln>
                  <a:solidFill>
                    <a:schemeClr val="tx1"/>
                  </a:solidFill>
                </a:ln>
                <a:effectLst/>
                <a:latin typeface="Calibri" pitchFamily="34" charset="0"/>
                <a:cs typeface="Calibri" pitchFamily="34" charset="0"/>
              </a:rPr>
              <a:t>Indicatori oggettivi</a:t>
            </a:r>
          </a:p>
          <a:p>
            <a:r>
              <a:rPr lang="it-IT" b="0" dirty="0">
                <a:effectLst/>
                <a:latin typeface="Calibri" pitchFamily="34" charset="0"/>
                <a:cs typeface="Calibri" pitchFamily="34" charset="0"/>
              </a:rPr>
              <a:t>Costruiti con dati statistici relativi ad eventi direttamente rilevabili, che </a:t>
            </a:r>
            <a:r>
              <a:rPr lang="it-IT" b="0" dirty="0" smtClean="0">
                <a:effectLst/>
                <a:latin typeface="Calibri" pitchFamily="34" charset="0"/>
                <a:cs typeface="Calibri" pitchFamily="34" charset="0"/>
              </a:rPr>
              <a:t>hanno esistenza </a:t>
            </a:r>
            <a:r>
              <a:rPr lang="it-IT" b="0" dirty="0">
                <a:effectLst/>
                <a:latin typeface="Calibri" pitchFamily="34" charset="0"/>
                <a:cs typeface="Calibri" pitchFamily="34" charset="0"/>
              </a:rPr>
              <a:t>reale e concreta e sono suscettibili di un controllo diretto, di </a:t>
            </a:r>
            <a:r>
              <a:rPr lang="it-IT" b="0" dirty="0" smtClean="0">
                <a:effectLst/>
                <a:latin typeface="Calibri" pitchFamily="34" charset="0"/>
                <a:cs typeface="Calibri" pitchFamily="34" charset="0"/>
              </a:rPr>
              <a:t>veridicità e attendibilità</a:t>
            </a:r>
          </a:p>
          <a:p>
            <a:r>
              <a:rPr lang="it-IT" b="0" dirty="0" smtClean="0">
                <a:effectLst/>
                <a:latin typeface="Calibri" pitchFamily="34" charset="0"/>
                <a:cs typeface="Calibri" pitchFamily="34" charset="0"/>
              </a:rPr>
              <a:t>(ad es. </a:t>
            </a:r>
            <a:r>
              <a:rPr lang="it-IT" b="0" dirty="0">
                <a:effectLst/>
                <a:latin typeface="Calibri" pitchFamily="34" charset="0"/>
                <a:cs typeface="Calibri" pitchFamily="34" charset="0"/>
              </a:rPr>
              <a:t>nascite, ricoveri </a:t>
            </a:r>
            <a:r>
              <a:rPr lang="it-IT" b="0" dirty="0" smtClean="0">
                <a:effectLst/>
                <a:latin typeface="Calibri" pitchFamily="34" charset="0"/>
                <a:cs typeface="Calibri" pitchFamily="34" charset="0"/>
              </a:rPr>
              <a:t>ospedalieri...)</a:t>
            </a:r>
            <a:endParaRPr lang="it-IT" b="0" dirty="0">
              <a:effectLst/>
              <a:latin typeface="Calibri" pitchFamily="34" charset="0"/>
              <a:cs typeface="Calibri" pitchFamily="34" charset="0"/>
            </a:endParaRPr>
          </a:p>
          <a:p>
            <a:endParaRPr lang="it-IT" sz="700" b="0" dirty="0">
              <a:effectLst/>
              <a:latin typeface="Calibri" pitchFamily="34" charset="0"/>
              <a:cs typeface="Calibri" pitchFamily="34" charset="0"/>
            </a:endParaRPr>
          </a:p>
          <a:p>
            <a:r>
              <a:rPr lang="it-IT" sz="1600" b="0" i="1" u="sng" dirty="0">
                <a:ln>
                  <a:solidFill>
                    <a:schemeClr val="tx1"/>
                  </a:solidFill>
                </a:ln>
                <a:effectLst/>
                <a:latin typeface="Calibri" pitchFamily="34" charset="0"/>
                <a:cs typeface="Calibri" pitchFamily="34" charset="0"/>
              </a:rPr>
              <a:t>Indicatori soggettivi</a:t>
            </a:r>
          </a:p>
          <a:p>
            <a:r>
              <a:rPr lang="it-IT" b="0" dirty="0">
                <a:effectLst/>
                <a:latin typeface="Calibri" pitchFamily="34" charset="0"/>
                <a:cs typeface="Calibri" pitchFamily="34" charset="0"/>
              </a:rPr>
              <a:t>Costruiti tramite l’esternazione di opinioni, atteggiamenti, sentimenti, desideri, </a:t>
            </a:r>
            <a:r>
              <a:rPr lang="it-IT" b="0" dirty="0" smtClean="0">
                <a:effectLst/>
                <a:latin typeface="Calibri" pitchFamily="34" charset="0"/>
                <a:cs typeface="Calibri" pitchFamily="34" charset="0"/>
              </a:rPr>
              <a:t>o giudizi </a:t>
            </a:r>
            <a:r>
              <a:rPr lang="it-IT" b="0" dirty="0">
                <a:effectLst/>
                <a:latin typeface="Calibri" pitchFamily="34" charset="0"/>
                <a:cs typeface="Calibri" pitchFamily="34" charset="0"/>
              </a:rPr>
              <a:t>degli individui che costituiscono l’insieme sotto osservazione, in relazione </a:t>
            </a:r>
            <a:r>
              <a:rPr lang="it-IT" b="0" dirty="0" smtClean="0">
                <a:effectLst/>
                <a:latin typeface="Calibri" pitchFamily="34" charset="0"/>
                <a:cs typeface="Calibri" pitchFamily="34" charset="0"/>
              </a:rPr>
              <a:t>a</a:t>
            </a:r>
          </a:p>
          <a:p>
            <a:r>
              <a:rPr lang="it-IT" b="0" dirty="0" smtClean="0">
                <a:effectLst/>
                <a:latin typeface="Calibri" pitchFamily="34" charset="0"/>
                <a:cs typeface="Calibri" pitchFamily="34" charset="0"/>
              </a:rPr>
              <a:t>se </a:t>
            </a:r>
            <a:r>
              <a:rPr lang="it-IT" b="0" dirty="0">
                <a:effectLst/>
                <a:latin typeface="Calibri" pitchFamily="34" charset="0"/>
                <a:cs typeface="Calibri" pitchFamily="34" charset="0"/>
              </a:rPr>
              <a:t>stessi, al gruppo, alle </a:t>
            </a:r>
            <a:r>
              <a:rPr lang="it-IT" b="0" dirty="0" smtClean="0">
                <a:effectLst/>
                <a:latin typeface="Calibri" pitchFamily="34" charset="0"/>
                <a:cs typeface="Calibri" pitchFamily="34" charset="0"/>
              </a:rPr>
              <a:t>istituzioni</a:t>
            </a:r>
          </a:p>
          <a:p>
            <a:endParaRPr lang="it-IT" b="0" dirty="0">
              <a:effectLst/>
              <a:latin typeface="Calibri" pitchFamily="34" charset="0"/>
              <a:cs typeface="Calibri" pitchFamily="34" charset="0"/>
            </a:endParaRPr>
          </a:p>
          <a:p>
            <a:r>
              <a:rPr lang="it-IT" sz="1600" b="0" i="1" u="sng" dirty="0" smtClean="0">
                <a:ln>
                  <a:solidFill>
                    <a:schemeClr val="tx1"/>
                  </a:solidFill>
                </a:ln>
                <a:effectLst/>
                <a:latin typeface="Calibri" pitchFamily="34" charset="0"/>
                <a:cs typeface="Calibri" pitchFamily="34" charset="0"/>
              </a:rPr>
              <a:t>Indicatori </a:t>
            </a:r>
            <a:r>
              <a:rPr lang="it-IT" sz="1600" b="0" i="1" u="sng" dirty="0">
                <a:ln>
                  <a:solidFill>
                    <a:schemeClr val="tx1"/>
                  </a:solidFill>
                </a:ln>
                <a:effectLst/>
                <a:latin typeface="Calibri" pitchFamily="34" charset="0"/>
                <a:cs typeface="Calibri" pitchFamily="34" charset="0"/>
              </a:rPr>
              <a:t>descrittivi</a:t>
            </a:r>
          </a:p>
          <a:p>
            <a:r>
              <a:rPr lang="it-IT" b="0" dirty="0">
                <a:effectLst/>
                <a:latin typeface="Calibri" pitchFamily="34" charset="0"/>
                <a:cs typeface="Calibri" pitchFamily="34" charset="0"/>
              </a:rPr>
              <a:t>Costruiti per rendere esplicito lo stato dei fenomeni sociali senza presupporre </a:t>
            </a:r>
            <a:r>
              <a:rPr lang="it-IT" b="0" dirty="0" smtClean="0">
                <a:effectLst/>
                <a:latin typeface="Calibri" pitchFamily="34" charset="0"/>
                <a:cs typeface="Calibri" pitchFamily="34" charset="0"/>
              </a:rPr>
              <a:t>un quadro </a:t>
            </a:r>
            <a:r>
              <a:rPr lang="it-IT" b="0" dirty="0">
                <a:effectLst/>
                <a:latin typeface="Calibri" pitchFamily="34" charset="0"/>
                <a:cs typeface="Calibri" pitchFamily="34" charset="0"/>
              </a:rPr>
              <a:t>teorico concettuale a cui fare riferimento (</a:t>
            </a:r>
            <a:r>
              <a:rPr lang="it-IT" b="0" dirty="0" smtClean="0">
                <a:effectLst/>
                <a:latin typeface="Calibri" pitchFamily="34" charset="0"/>
                <a:cs typeface="Calibri" pitchFamily="34" charset="0"/>
              </a:rPr>
              <a:t>es. </a:t>
            </a:r>
            <a:r>
              <a:rPr lang="it-IT" b="0" dirty="0">
                <a:effectLst/>
                <a:latin typeface="Calibri" pitchFamily="34" charset="0"/>
                <a:cs typeface="Calibri" pitchFamily="34" charset="0"/>
              </a:rPr>
              <a:t>indicatori di input </a:t>
            </a:r>
            <a:r>
              <a:rPr lang="it-IT" b="0" dirty="0" smtClean="0">
                <a:effectLst/>
                <a:latin typeface="Calibri" pitchFamily="34" charset="0"/>
                <a:cs typeface="Calibri" pitchFamily="34" charset="0"/>
              </a:rPr>
              <a:t>valutano le </a:t>
            </a:r>
            <a:r>
              <a:rPr lang="it-IT" b="0" dirty="0">
                <a:effectLst/>
                <a:latin typeface="Calibri" pitchFamily="34" charset="0"/>
                <a:cs typeface="Calibri" pitchFamily="34" charset="0"/>
              </a:rPr>
              <a:t>risorse impiegate per conseguire determinati obiettivi)</a:t>
            </a:r>
          </a:p>
          <a:p>
            <a:endParaRPr lang="it-IT" sz="700" b="0" dirty="0">
              <a:effectLst/>
              <a:latin typeface="Calibri" pitchFamily="34" charset="0"/>
              <a:cs typeface="Calibri" pitchFamily="34" charset="0"/>
            </a:endParaRPr>
          </a:p>
          <a:p>
            <a:r>
              <a:rPr lang="it-IT" sz="1600" b="0" i="1" u="sng" dirty="0">
                <a:ln>
                  <a:solidFill>
                    <a:schemeClr val="tx1"/>
                  </a:solidFill>
                </a:ln>
                <a:effectLst/>
                <a:latin typeface="Calibri" pitchFamily="34" charset="0"/>
                <a:cs typeface="Calibri" pitchFamily="34" charset="0"/>
              </a:rPr>
              <a:t>Indicatori esplicativi</a:t>
            </a:r>
          </a:p>
          <a:p>
            <a:r>
              <a:rPr lang="it-IT" b="0" dirty="0">
                <a:effectLst/>
                <a:latin typeface="Calibri" pitchFamily="34" charset="0"/>
                <a:cs typeface="Calibri" pitchFamily="34" charset="0"/>
              </a:rPr>
              <a:t>Costruiti per cercare di interpretare la </a:t>
            </a:r>
            <a:r>
              <a:rPr lang="it-IT" b="0" dirty="0" smtClean="0">
                <a:effectLst/>
                <a:latin typeface="Calibri" pitchFamily="34" charset="0"/>
                <a:cs typeface="Calibri" pitchFamily="34" charset="0"/>
              </a:rPr>
              <a:t>realtà, </a:t>
            </a:r>
            <a:r>
              <a:rPr lang="it-IT" b="0" dirty="0">
                <a:effectLst/>
                <a:latin typeface="Calibri" pitchFamily="34" charset="0"/>
                <a:cs typeface="Calibri" pitchFamily="34" charset="0"/>
              </a:rPr>
              <a:t>avendo come </a:t>
            </a:r>
            <a:r>
              <a:rPr lang="it-IT" b="0" dirty="0" smtClean="0">
                <a:effectLst/>
                <a:latin typeface="Calibri" pitchFamily="34" charset="0"/>
                <a:cs typeface="Calibri" pitchFamily="34" charset="0"/>
              </a:rPr>
              <a:t>riferimento uno </a:t>
            </a:r>
            <a:r>
              <a:rPr lang="it-IT" b="0" dirty="0">
                <a:effectLst/>
                <a:latin typeface="Calibri" pitchFamily="34" charset="0"/>
                <a:cs typeface="Calibri" pitchFamily="34" charset="0"/>
              </a:rPr>
              <a:t>schema concettuale che consente di stabilire dei legami tra gli indicatori e il fenomeno </a:t>
            </a:r>
            <a:r>
              <a:rPr lang="it-IT" b="0" dirty="0" smtClean="0">
                <a:effectLst/>
                <a:latin typeface="Calibri" pitchFamily="34" charset="0"/>
                <a:cs typeface="Calibri" pitchFamily="34" charset="0"/>
              </a:rPr>
              <a:t>oggetto</a:t>
            </a:r>
          </a:p>
          <a:p>
            <a:r>
              <a:rPr lang="it-IT" b="0" dirty="0" smtClean="0">
                <a:effectLst/>
                <a:latin typeface="Calibri" pitchFamily="34" charset="0"/>
                <a:cs typeface="Calibri" pitchFamily="34" charset="0"/>
              </a:rPr>
              <a:t>di </a:t>
            </a:r>
            <a:r>
              <a:rPr lang="it-IT" b="0" dirty="0">
                <a:effectLst/>
                <a:latin typeface="Calibri" pitchFamily="34" charset="0"/>
                <a:cs typeface="Calibri" pitchFamily="34" charset="0"/>
              </a:rPr>
              <a:t>studio</a:t>
            </a:r>
          </a:p>
          <a:p>
            <a:endParaRPr lang="it-IT" sz="700" b="0" dirty="0">
              <a:effectLst/>
              <a:latin typeface="Calibri" pitchFamily="34" charset="0"/>
              <a:cs typeface="Calibri" pitchFamily="34" charset="0"/>
            </a:endParaRPr>
          </a:p>
          <a:p>
            <a:r>
              <a:rPr lang="it-IT" sz="1600" b="0" i="1" u="sng" dirty="0" smtClean="0">
                <a:ln>
                  <a:solidFill>
                    <a:schemeClr val="tx1"/>
                  </a:solidFill>
                </a:ln>
                <a:effectLst/>
                <a:latin typeface="Calibri" pitchFamily="34" charset="0"/>
                <a:cs typeface="Calibri" pitchFamily="34" charset="0"/>
              </a:rPr>
              <a:t>Indicatori </a:t>
            </a:r>
            <a:r>
              <a:rPr lang="it-IT" sz="1600" b="0" i="1" u="sng" dirty="0">
                <a:ln>
                  <a:solidFill>
                    <a:schemeClr val="tx1"/>
                  </a:solidFill>
                </a:ln>
                <a:effectLst/>
                <a:latin typeface="Calibri" pitchFamily="34" charset="0"/>
                <a:cs typeface="Calibri" pitchFamily="34" charset="0"/>
              </a:rPr>
              <a:t>predittivi</a:t>
            </a:r>
          </a:p>
          <a:p>
            <a:r>
              <a:rPr lang="it-IT" b="0" dirty="0">
                <a:effectLst/>
                <a:latin typeface="Calibri" pitchFamily="34" charset="0"/>
                <a:cs typeface="Calibri" pitchFamily="34" charset="0"/>
              </a:rPr>
              <a:t>Costruiti per fornire l’indicazione della tendenza evolutiva del fenomeno in </a:t>
            </a:r>
            <a:r>
              <a:rPr lang="it-IT" b="0" dirty="0" smtClean="0">
                <a:effectLst/>
                <a:latin typeface="Calibri" pitchFamily="34" charset="0"/>
                <a:cs typeface="Calibri" pitchFamily="34" charset="0"/>
              </a:rPr>
              <a:t>esame (in termini di incremento </a:t>
            </a:r>
            <a:r>
              <a:rPr lang="it-IT" b="0" dirty="0">
                <a:effectLst/>
                <a:latin typeface="Calibri" pitchFamily="34" charset="0"/>
                <a:cs typeface="Calibri" pitchFamily="34" charset="0"/>
              </a:rPr>
              <a:t>o decremento)</a:t>
            </a:r>
          </a:p>
        </p:txBody>
      </p:sp>
      <p:sp>
        <p:nvSpPr>
          <p:cNvPr id="22537" name="WordArt 9"/>
          <p:cNvSpPr>
            <a:spLocks noChangeArrowheads="1" noChangeShapeType="1" noTextEdit="1"/>
          </p:cNvSpPr>
          <p:nvPr/>
        </p:nvSpPr>
        <p:spPr bwMode="auto">
          <a:xfrm>
            <a:off x="180975" y="2241550"/>
            <a:ext cx="1511300" cy="61118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it-IT" sz="1800" kern="10" dirty="0">
                <a:ln w="9525">
                  <a:solidFill>
                    <a:schemeClr val="tx1"/>
                  </a:solidFill>
                  <a:round/>
                  <a:headEnd/>
                  <a:tailEnd/>
                </a:ln>
                <a:solidFill>
                  <a:srgbClr val="9A0000"/>
                </a:solidFill>
                <a:effectLst/>
                <a:latin typeface="Harlow Solid Italic"/>
              </a:rPr>
              <a:t>in base all'origine</a:t>
            </a:r>
          </a:p>
          <a:p>
            <a:pPr algn="ctr"/>
            <a:r>
              <a:rPr lang="it-IT" sz="1800" kern="10" dirty="0">
                <a:ln w="9525">
                  <a:solidFill>
                    <a:schemeClr val="tx1"/>
                  </a:solidFill>
                  <a:round/>
                  <a:headEnd/>
                  <a:tailEnd/>
                </a:ln>
                <a:solidFill>
                  <a:srgbClr val="9A0000"/>
                </a:solidFill>
                <a:effectLst/>
                <a:latin typeface="Harlow Solid Italic"/>
              </a:rPr>
              <a:t>dell'informazione</a:t>
            </a:r>
          </a:p>
        </p:txBody>
      </p:sp>
      <p:sp>
        <p:nvSpPr>
          <p:cNvPr id="22538" name="WordArt 10"/>
          <p:cNvSpPr>
            <a:spLocks noChangeArrowheads="1" noChangeShapeType="1" noTextEdit="1"/>
          </p:cNvSpPr>
          <p:nvPr/>
        </p:nvSpPr>
        <p:spPr bwMode="auto">
          <a:xfrm>
            <a:off x="180975" y="4873625"/>
            <a:ext cx="1511300" cy="50006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it-IT" sz="1800" kern="10">
                <a:ln w="9525">
                  <a:solidFill>
                    <a:schemeClr val="tx1"/>
                  </a:solidFill>
                  <a:round/>
                  <a:headEnd/>
                  <a:tailEnd/>
                </a:ln>
                <a:solidFill>
                  <a:srgbClr val="9A0000"/>
                </a:solidFill>
                <a:effectLst/>
                <a:latin typeface="Harlow Solid Italic"/>
              </a:rPr>
              <a:t>in base agli scopi</a:t>
            </a:r>
          </a:p>
          <a:p>
            <a:pPr algn="ctr"/>
            <a:r>
              <a:rPr lang="it-IT" sz="1800" kern="10">
                <a:ln w="9525">
                  <a:solidFill>
                    <a:schemeClr val="tx1"/>
                  </a:solidFill>
                  <a:round/>
                  <a:headEnd/>
                  <a:tailEnd/>
                </a:ln>
                <a:solidFill>
                  <a:srgbClr val="9A0000"/>
                </a:solidFill>
                <a:effectLst/>
                <a:latin typeface="Harlow Solid Italic"/>
              </a:rPr>
              <a:t>di utilizzo</a:t>
            </a:r>
          </a:p>
        </p:txBody>
      </p:sp>
      <p:sp>
        <p:nvSpPr>
          <p:cNvPr id="22539" name="AutoShape 11"/>
          <p:cNvSpPr>
            <a:spLocks/>
          </p:cNvSpPr>
          <p:nvPr/>
        </p:nvSpPr>
        <p:spPr bwMode="auto">
          <a:xfrm>
            <a:off x="1763713" y="1556791"/>
            <a:ext cx="71437" cy="2088000"/>
          </a:xfrm>
          <a:prstGeom prst="leftBrace">
            <a:avLst>
              <a:gd name="adj1" fmla="val 218335"/>
              <a:gd name="adj2" fmla="val 50000"/>
            </a:avLst>
          </a:prstGeom>
          <a:noFill/>
          <a:ln w="28575">
            <a:solidFill>
              <a:srgbClr val="000000"/>
            </a:solidFill>
            <a:round/>
            <a:headEnd/>
            <a:tailEnd/>
          </a:ln>
          <a:effectLst/>
          <a:extLst>
            <a:ext uri="{909E8E84-426E-40DD-AFC4-6F175D3DCCD1}">
              <a14:hiddenFill xmlns:a14="http://schemas.microsoft.com/office/drawing/2010/main">
                <a:solidFill>
                  <a:srgbClr val="FF0000"/>
                </a:solidFill>
              </a14:hiddenFill>
            </a:ext>
            <a:ext uri="{AF507438-7753-43E0-B8FC-AC1667EBCBE1}">
              <a14:hiddenEffects xmlns:a14="http://schemas.microsoft.com/office/drawing/2010/main">
                <a:effectLst>
                  <a:outerShdw dist="35921" dir="2700000" algn="ctr" rotWithShape="0">
                    <a:srgbClr val="868686"/>
                  </a:outerShdw>
                </a:effectLst>
              </a14:hiddenEffects>
            </a:ext>
          </a:extLst>
        </p:spPr>
        <p:txBody>
          <a:bodyPr wrap="none" anchor="ctr"/>
          <a:lstStyle/>
          <a:p>
            <a:endParaRPr lang="it-IT"/>
          </a:p>
        </p:txBody>
      </p:sp>
      <p:sp>
        <p:nvSpPr>
          <p:cNvPr id="22540" name="AutoShape 12"/>
          <p:cNvSpPr>
            <a:spLocks/>
          </p:cNvSpPr>
          <p:nvPr/>
        </p:nvSpPr>
        <p:spPr bwMode="auto">
          <a:xfrm>
            <a:off x="1763713" y="3717032"/>
            <a:ext cx="71437" cy="2916000"/>
          </a:xfrm>
          <a:prstGeom prst="leftBrace">
            <a:avLst>
              <a:gd name="adj1" fmla="val 365188"/>
              <a:gd name="adj2" fmla="val 50000"/>
            </a:avLst>
          </a:prstGeom>
          <a:noFill/>
          <a:ln w="28575">
            <a:solidFill>
              <a:srgbClr val="000000"/>
            </a:solidFill>
            <a:round/>
            <a:headEnd/>
            <a:tailEnd/>
          </a:ln>
          <a:effectLst/>
          <a:extLst>
            <a:ext uri="{909E8E84-426E-40DD-AFC4-6F175D3DCCD1}">
              <a14:hiddenFill xmlns:a14="http://schemas.microsoft.com/office/drawing/2010/main">
                <a:solidFill>
                  <a:srgbClr val="FF0000"/>
                </a:solidFill>
              </a14:hiddenFill>
            </a:ext>
            <a:ext uri="{AF507438-7753-43E0-B8FC-AC1667EBCBE1}">
              <a14:hiddenEffects xmlns:a14="http://schemas.microsoft.com/office/drawing/2010/main">
                <a:effectLst>
                  <a:outerShdw dist="35921" dir="2700000" algn="ctr" rotWithShape="0">
                    <a:srgbClr val="868686"/>
                  </a:outerShdw>
                </a:effectLst>
              </a14:hiddenEffects>
            </a:ext>
          </a:extLst>
        </p:spPr>
        <p:txBody>
          <a:bodyPr wrap="none" anchor="ctr"/>
          <a:lstStyle/>
          <a:p>
            <a:endParaRPr lang="it-IT"/>
          </a:p>
        </p:txBody>
      </p:sp>
      <p:sp>
        <p:nvSpPr>
          <p:cNvPr id="9" name="Rettangolo 8"/>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11"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5</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Tipologie di indicatori</a:t>
            </a:r>
            <a:endParaRPr lang="it-IT" sz="2000" b="1" kern="0" dirty="0">
              <a:solidFill>
                <a:sysClr val="window" lastClr="FFFFFF"/>
              </a:solidFill>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2" name="Rectangle 6"/>
          <p:cNvSpPr>
            <a:spLocks noChangeArrowheads="1"/>
          </p:cNvSpPr>
          <p:nvPr/>
        </p:nvSpPr>
        <p:spPr bwMode="auto">
          <a:xfrm>
            <a:off x="179512" y="1749871"/>
            <a:ext cx="8821738" cy="4847481"/>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wrap="square">
            <a:spAutoFit/>
          </a:bodyPr>
          <a:lstStyle/>
          <a:p>
            <a:r>
              <a:rPr lang="it-IT" sz="1700" b="0" dirty="0" smtClean="0">
                <a:effectLst/>
                <a:latin typeface="Calibri" pitchFamily="34" charset="0"/>
                <a:cs typeface="Calibri" pitchFamily="34" charset="0"/>
              </a:rPr>
              <a:t>Per </a:t>
            </a:r>
            <a:r>
              <a:rPr lang="it-IT" sz="1700" b="0" dirty="0">
                <a:effectLst/>
                <a:latin typeface="Calibri" pitchFamily="34" charset="0"/>
                <a:cs typeface="Calibri" pitchFamily="34" charset="0"/>
              </a:rPr>
              <a:t>poter procedere alla osservazione empirica di tali fenomeni, è necessario </a:t>
            </a:r>
            <a:r>
              <a:rPr lang="it-IT" sz="1700" b="0" dirty="0" smtClean="0">
                <a:effectLst/>
                <a:latin typeface="Calibri" pitchFamily="34" charset="0"/>
                <a:cs typeface="Calibri" pitchFamily="34" charset="0"/>
              </a:rPr>
              <a:t>definire quindi:</a:t>
            </a:r>
            <a:endParaRPr lang="it-IT" sz="1700" b="0" dirty="0">
              <a:effectLst/>
              <a:latin typeface="Calibri" pitchFamily="34" charset="0"/>
              <a:cs typeface="Calibri" pitchFamily="34" charset="0"/>
            </a:endParaRPr>
          </a:p>
          <a:p>
            <a:endParaRPr lang="it-IT" sz="1700" b="0" dirty="0">
              <a:effectLst/>
              <a:latin typeface="Calibri" pitchFamily="34" charset="0"/>
              <a:cs typeface="Calibri" pitchFamily="34" charset="0"/>
            </a:endParaRPr>
          </a:p>
          <a:p>
            <a:pPr marL="342900" indent="-342900">
              <a:buFont typeface="+mj-lt"/>
              <a:buAutoNum type="arabicParenR"/>
            </a:pPr>
            <a:r>
              <a:rPr lang="it-IT" sz="1700" b="0" dirty="0" smtClean="0">
                <a:effectLst/>
                <a:latin typeface="Calibri" pitchFamily="34" charset="0"/>
                <a:cs typeface="Calibri" pitchFamily="34" charset="0"/>
              </a:rPr>
              <a:t>un </a:t>
            </a:r>
            <a:r>
              <a:rPr lang="it-IT" sz="1700" b="0" u="sng" dirty="0">
                <a:effectLst/>
                <a:latin typeface="Calibri" pitchFamily="34" charset="0"/>
                <a:cs typeface="Calibri" pitchFamily="34" charset="0"/>
              </a:rPr>
              <a:t>modello concettuale</a:t>
            </a:r>
            <a:r>
              <a:rPr lang="it-IT" sz="1700" b="0" dirty="0">
                <a:effectLst/>
                <a:latin typeface="Calibri" pitchFamily="34" charset="0"/>
                <a:cs typeface="Calibri" pitchFamily="34" charset="0"/>
              </a:rPr>
              <a:t> </a:t>
            </a:r>
            <a:r>
              <a:rPr lang="it-IT" sz="1700" b="0" dirty="0" smtClean="0">
                <a:effectLst/>
                <a:latin typeface="Calibri" pitchFamily="34" charset="0"/>
                <a:cs typeface="Calibri" pitchFamily="34" charset="0"/>
              </a:rPr>
              <a:t>(</a:t>
            </a:r>
            <a:r>
              <a:rPr lang="it-IT" sz="1700" b="0" dirty="0" err="1" smtClean="0">
                <a:ln>
                  <a:solidFill>
                    <a:schemeClr val="tx1"/>
                  </a:solidFill>
                </a:ln>
                <a:effectLst/>
                <a:latin typeface="Calibri" pitchFamily="34" charset="0"/>
                <a:cs typeface="Calibri" pitchFamily="34" charset="0"/>
              </a:rPr>
              <a:t>conceptual</a:t>
            </a:r>
            <a:r>
              <a:rPr lang="it-IT" sz="1700" b="0" dirty="0" smtClean="0">
                <a:ln>
                  <a:solidFill>
                    <a:schemeClr val="tx1"/>
                  </a:solidFill>
                </a:ln>
                <a:effectLst/>
                <a:latin typeface="Calibri" pitchFamily="34" charset="0"/>
                <a:cs typeface="Calibri" pitchFamily="34" charset="0"/>
              </a:rPr>
              <a:t> </a:t>
            </a:r>
            <a:r>
              <a:rPr lang="it-IT" sz="1700" b="0" dirty="0" err="1">
                <a:ln>
                  <a:solidFill>
                    <a:schemeClr val="tx1"/>
                  </a:solidFill>
                </a:ln>
                <a:effectLst/>
                <a:latin typeface="Calibri" pitchFamily="34" charset="0"/>
                <a:cs typeface="Calibri" pitchFamily="34" charset="0"/>
              </a:rPr>
              <a:t>framework</a:t>
            </a:r>
            <a:r>
              <a:rPr lang="it-IT" sz="1700" b="0" dirty="0">
                <a:effectLst/>
                <a:latin typeface="Calibri" pitchFamily="34" charset="0"/>
                <a:cs typeface="Calibri" pitchFamily="34" charset="0"/>
              </a:rPr>
              <a:t>) che consente di definire </a:t>
            </a:r>
            <a:r>
              <a:rPr lang="it-IT" sz="1700" b="0" dirty="0" smtClean="0">
                <a:effectLst/>
                <a:latin typeface="Calibri" pitchFamily="34" charset="0"/>
                <a:cs typeface="Calibri" pitchFamily="34" charset="0"/>
              </a:rPr>
              <a:t>il fenomeno </a:t>
            </a:r>
            <a:r>
              <a:rPr lang="it-IT" sz="1700" b="0" dirty="0">
                <a:effectLst/>
                <a:latin typeface="Calibri" pitchFamily="34" charset="0"/>
                <a:cs typeface="Calibri" pitchFamily="34" charset="0"/>
              </a:rPr>
              <a:t>da studiare e dei costrutti ad esso connessi </a:t>
            </a:r>
            <a:r>
              <a:rPr lang="it-IT" sz="1700" b="0" dirty="0" smtClean="0">
                <a:effectLst/>
                <a:latin typeface="Calibri" pitchFamily="34" charset="0"/>
                <a:cs typeface="Calibri" pitchFamily="34" charset="0"/>
              </a:rPr>
              <a:t>(ES.: </a:t>
            </a:r>
            <a:r>
              <a:rPr lang="it-IT" sz="1700" b="0" i="1" dirty="0" smtClean="0">
                <a:effectLst/>
                <a:latin typeface="Calibri" pitchFamily="34" charset="0"/>
                <a:cs typeface="Calibri" pitchFamily="34" charset="0"/>
              </a:rPr>
              <a:t>benessere sociale</a:t>
            </a:r>
            <a:r>
              <a:rPr lang="it-IT" sz="1700" b="0" dirty="0" smtClean="0">
                <a:effectLst/>
                <a:latin typeface="Calibri" pitchFamily="34" charset="0"/>
                <a:cs typeface="Calibri" pitchFamily="34" charset="0"/>
              </a:rPr>
              <a:t>)</a:t>
            </a:r>
            <a:endParaRPr lang="it-IT" sz="1700" b="0" dirty="0">
              <a:effectLst/>
              <a:latin typeface="Calibri" pitchFamily="34" charset="0"/>
              <a:cs typeface="Calibri" pitchFamily="34" charset="0"/>
            </a:endParaRPr>
          </a:p>
          <a:p>
            <a:pPr marL="342900" indent="-342900">
              <a:buFont typeface="+mj-lt"/>
              <a:buAutoNum type="arabicParenR"/>
            </a:pPr>
            <a:endParaRPr lang="it-IT" sz="1000" b="0" dirty="0" smtClean="0">
              <a:effectLst/>
              <a:latin typeface="Calibri" pitchFamily="34" charset="0"/>
              <a:cs typeface="Calibri" pitchFamily="34" charset="0"/>
            </a:endParaRPr>
          </a:p>
          <a:p>
            <a:pPr marL="342900" indent="-342900">
              <a:buFont typeface="+mj-lt"/>
              <a:buAutoNum type="arabicParenR"/>
            </a:pPr>
            <a:r>
              <a:rPr lang="it-IT" sz="1700" b="0" dirty="0" smtClean="0">
                <a:effectLst/>
                <a:latin typeface="Calibri" pitchFamily="34" charset="0"/>
                <a:cs typeface="Calibri" pitchFamily="34" charset="0"/>
              </a:rPr>
              <a:t>i </a:t>
            </a:r>
            <a:r>
              <a:rPr lang="it-IT" sz="1700" b="0" u="sng" dirty="0">
                <a:effectLst/>
                <a:latin typeface="Calibri" pitchFamily="34" charset="0"/>
                <a:cs typeface="Calibri" pitchFamily="34" charset="0"/>
              </a:rPr>
              <a:t>concetti astratti</a:t>
            </a:r>
            <a:r>
              <a:rPr lang="it-IT" sz="1700" b="0" dirty="0">
                <a:effectLst/>
                <a:latin typeface="Calibri" pitchFamily="34" charset="0"/>
                <a:cs typeface="Calibri" pitchFamily="34" charset="0"/>
              </a:rPr>
              <a:t> (detti </a:t>
            </a:r>
            <a:r>
              <a:rPr lang="it-IT" sz="1700" b="0" dirty="0" smtClean="0">
                <a:ln>
                  <a:solidFill>
                    <a:schemeClr val="tx1"/>
                  </a:solidFill>
                </a:ln>
                <a:effectLst/>
                <a:latin typeface="Calibri" pitchFamily="34" charset="0"/>
                <a:cs typeface="Calibri" pitchFamily="34" charset="0"/>
              </a:rPr>
              <a:t>costrutti</a:t>
            </a:r>
            <a:r>
              <a:rPr lang="it-IT" sz="1700" b="0" dirty="0" smtClean="0">
                <a:effectLst/>
                <a:latin typeface="Calibri" pitchFamily="34" charset="0"/>
                <a:cs typeface="Calibri" pitchFamily="34" charset="0"/>
              </a:rPr>
              <a:t>) </a:t>
            </a:r>
            <a:r>
              <a:rPr lang="it-IT" sz="1700" b="0" dirty="0">
                <a:effectLst/>
                <a:latin typeface="Calibri" pitchFamily="34" charset="0"/>
                <a:cs typeface="Calibri" pitchFamily="34" charset="0"/>
              </a:rPr>
              <a:t>che </a:t>
            </a:r>
            <a:r>
              <a:rPr lang="it-IT" sz="1700" b="0" dirty="0" smtClean="0">
                <a:effectLst/>
                <a:latin typeface="Calibri" pitchFamily="34" charset="0"/>
                <a:cs typeface="Calibri" pitchFamily="34" charset="0"/>
              </a:rPr>
              <a:t>caratterizzano il </a:t>
            </a:r>
            <a:r>
              <a:rPr lang="it-IT" sz="1700" b="0" dirty="0">
                <a:effectLst/>
                <a:latin typeface="Calibri" pitchFamily="34" charset="0"/>
                <a:cs typeface="Calibri" pitchFamily="34" charset="0"/>
              </a:rPr>
              <a:t>fenomeno </a:t>
            </a:r>
            <a:r>
              <a:rPr lang="it-IT" sz="1700" b="0" dirty="0" smtClean="0">
                <a:effectLst/>
                <a:latin typeface="Calibri" pitchFamily="34" charset="0"/>
                <a:cs typeface="Calibri" pitchFamily="34" charset="0"/>
              </a:rPr>
              <a:t>oggetto di studio (ES.: </a:t>
            </a:r>
            <a:r>
              <a:rPr lang="it-IT" sz="1700" b="0" i="1" dirty="0">
                <a:effectLst/>
                <a:latin typeface="Calibri" pitchFamily="34" charset="0"/>
                <a:cs typeface="Calibri" pitchFamily="34" charset="0"/>
              </a:rPr>
              <a:t>status sociale</a:t>
            </a:r>
            <a:r>
              <a:rPr lang="it-IT" sz="1700" b="0" dirty="0" smtClean="0">
                <a:effectLst/>
                <a:latin typeface="Calibri" pitchFamily="34" charset="0"/>
                <a:cs typeface="Calibri" pitchFamily="34" charset="0"/>
              </a:rPr>
              <a:t>)</a:t>
            </a:r>
            <a:endParaRPr lang="it-IT" sz="1700" b="0" dirty="0">
              <a:effectLst/>
              <a:latin typeface="Calibri" pitchFamily="34" charset="0"/>
              <a:cs typeface="Calibri" pitchFamily="34" charset="0"/>
            </a:endParaRPr>
          </a:p>
          <a:p>
            <a:pPr marL="342900" indent="-342900">
              <a:buFont typeface="+mj-lt"/>
              <a:buAutoNum type="arabicParenR"/>
            </a:pPr>
            <a:endParaRPr lang="it-IT" sz="1000" b="0" dirty="0" smtClean="0">
              <a:effectLst/>
              <a:latin typeface="Calibri" pitchFamily="34" charset="0"/>
              <a:cs typeface="Calibri" pitchFamily="34" charset="0"/>
            </a:endParaRPr>
          </a:p>
          <a:p>
            <a:pPr marL="342900" indent="-342900">
              <a:buFont typeface="+mj-lt"/>
              <a:buAutoNum type="arabicParenR"/>
            </a:pPr>
            <a:r>
              <a:rPr lang="it-IT" sz="1700" b="0" dirty="0" smtClean="0">
                <a:effectLst/>
                <a:latin typeface="Calibri" pitchFamily="34" charset="0"/>
                <a:cs typeface="Calibri" pitchFamily="34" charset="0"/>
              </a:rPr>
              <a:t>gli </a:t>
            </a:r>
            <a:r>
              <a:rPr lang="it-IT" sz="1700" b="0" u="sng" dirty="0" smtClean="0">
                <a:effectLst/>
                <a:latin typeface="Calibri" pitchFamily="34" charset="0"/>
                <a:cs typeface="Calibri" pitchFamily="34" charset="0"/>
              </a:rPr>
              <a:t>indicatori</a:t>
            </a:r>
            <a:r>
              <a:rPr lang="it-IT" sz="1700" b="0" dirty="0" smtClean="0">
                <a:effectLst/>
                <a:latin typeface="Calibri" pitchFamily="34" charset="0"/>
                <a:cs typeface="Calibri" pitchFamily="34" charset="0"/>
              </a:rPr>
              <a:t> </a:t>
            </a:r>
            <a:r>
              <a:rPr lang="it-IT" sz="1700" b="0" dirty="0">
                <a:effectLst/>
                <a:latin typeface="Calibri" pitchFamily="34" charset="0"/>
                <a:cs typeface="Calibri" pitchFamily="34" charset="0"/>
              </a:rPr>
              <a:t>che definiscono i costrutti </a:t>
            </a:r>
            <a:r>
              <a:rPr lang="it-IT" sz="1700" b="0" dirty="0" smtClean="0">
                <a:effectLst/>
                <a:latin typeface="Calibri" pitchFamily="34" charset="0"/>
                <a:cs typeface="Calibri" pitchFamily="34" charset="0"/>
              </a:rPr>
              <a:t>(ES.: </a:t>
            </a:r>
            <a:r>
              <a:rPr lang="it-IT" sz="1700" b="0" i="1" dirty="0">
                <a:effectLst/>
                <a:latin typeface="Calibri" pitchFamily="34" charset="0"/>
                <a:cs typeface="Calibri" pitchFamily="34" charset="0"/>
              </a:rPr>
              <a:t>istruzione</a:t>
            </a:r>
            <a:r>
              <a:rPr lang="it-IT" sz="1700" b="0" dirty="0">
                <a:effectLst/>
                <a:latin typeface="Calibri" pitchFamily="34" charset="0"/>
                <a:cs typeface="Calibri" pitchFamily="34" charset="0"/>
              </a:rPr>
              <a:t>, </a:t>
            </a:r>
            <a:r>
              <a:rPr lang="it-IT" sz="1700" b="0" i="1" dirty="0" smtClean="0">
                <a:effectLst/>
                <a:latin typeface="Calibri" pitchFamily="34" charset="0"/>
                <a:cs typeface="Calibri" pitchFamily="34" charset="0"/>
              </a:rPr>
              <a:t>condizione professionale</a:t>
            </a:r>
            <a:r>
              <a:rPr lang="it-IT" sz="1700" b="0" dirty="0" smtClean="0">
                <a:effectLst/>
                <a:latin typeface="Calibri" pitchFamily="34" charset="0"/>
                <a:cs typeface="Calibri" pitchFamily="34" charset="0"/>
              </a:rPr>
              <a:t>)</a:t>
            </a:r>
            <a:endParaRPr lang="it-IT" sz="1700" b="0" dirty="0">
              <a:effectLst/>
              <a:latin typeface="Calibri" pitchFamily="34" charset="0"/>
              <a:cs typeface="Calibri" pitchFamily="34" charset="0"/>
            </a:endParaRPr>
          </a:p>
          <a:p>
            <a:pPr marL="342900" indent="-342900">
              <a:buFont typeface="+mj-lt"/>
              <a:buAutoNum type="arabicParenR"/>
            </a:pPr>
            <a:endParaRPr lang="it-IT" sz="1000" b="0" dirty="0" smtClean="0">
              <a:effectLst/>
              <a:latin typeface="Calibri" pitchFamily="34" charset="0"/>
              <a:cs typeface="Calibri" pitchFamily="34" charset="0"/>
            </a:endParaRPr>
          </a:p>
          <a:p>
            <a:pPr marL="342900" indent="-342900">
              <a:buFont typeface="+mj-lt"/>
              <a:buAutoNum type="arabicParenR"/>
            </a:pPr>
            <a:r>
              <a:rPr lang="it-IT" sz="1700" b="0" dirty="0" smtClean="0">
                <a:effectLst/>
                <a:latin typeface="Calibri" pitchFamily="34" charset="0"/>
                <a:cs typeface="Calibri" pitchFamily="34" charset="0"/>
              </a:rPr>
              <a:t>gli </a:t>
            </a:r>
            <a:r>
              <a:rPr lang="it-IT" sz="1700" b="0" u="sng" dirty="0">
                <a:effectLst/>
                <a:latin typeface="Calibri" pitchFamily="34" charset="0"/>
                <a:cs typeface="Calibri" pitchFamily="34" charset="0"/>
              </a:rPr>
              <a:t>elementi osservabili</a:t>
            </a:r>
            <a:r>
              <a:rPr lang="it-IT" sz="1700" b="0" dirty="0">
                <a:effectLst/>
                <a:latin typeface="Calibri" pitchFamily="34" charset="0"/>
                <a:cs typeface="Calibri" pitchFamily="34" charset="0"/>
              </a:rPr>
              <a:t> e misurabili </a:t>
            </a:r>
            <a:r>
              <a:rPr lang="it-IT" sz="1700" b="0" dirty="0" smtClean="0">
                <a:effectLst/>
                <a:latin typeface="Calibri" pitchFamily="34" charset="0"/>
                <a:cs typeface="Calibri" pitchFamily="34" charset="0"/>
              </a:rPr>
              <a:t>(le variabili) </a:t>
            </a:r>
            <a:r>
              <a:rPr lang="it-IT" sz="1700" b="0" dirty="0">
                <a:effectLst/>
                <a:latin typeface="Calibri" pitchFamily="34" charset="0"/>
                <a:cs typeface="Calibri" pitchFamily="34" charset="0"/>
              </a:rPr>
              <a:t>per ciascun </a:t>
            </a:r>
            <a:r>
              <a:rPr lang="it-IT" sz="1700" b="0" dirty="0" smtClean="0">
                <a:effectLst/>
                <a:latin typeface="Calibri" pitchFamily="34" charset="0"/>
                <a:cs typeface="Calibri" pitchFamily="34" charset="0"/>
              </a:rPr>
              <a:t>concetto definito (ES.: </a:t>
            </a:r>
            <a:r>
              <a:rPr lang="it-IT" sz="1700" b="0" i="1" dirty="0">
                <a:effectLst/>
                <a:latin typeface="Calibri" pitchFamily="34" charset="0"/>
                <a:cs typeface="Calibri" pitchFamily="34" charset="0"/>
              </a:rPr>
              <a:t>anni di scolarità</a:t>
            </a:r>
            <a:r>
              <a:rPr lang="it-IT" sz="1700" b="0" dirty="0">
                <a:effectLst/>
                <a:latin typeface="Calibri" pitchFamily="34" charset="0"/>
                <a:cs typeface="Calibri" pitchFamily="34" charset="0"/>
              </a:rPr>
              <a:t>, </a:t>
            </a:r>
            <a:r>
              <a:rPr lang="it-IT" sz="1700" b="0" i="1" dirty="0">
                <a:effectLst/>
                <a:latin typeface="Calibri" pitchFamily="34" charset="0"/>
                <a:cs typeface="Calibri" pitchFamily="34" charset="0"/>
              </a:rPr>
              <a:t>titolo di studio</a:t>
            </a:r>
            <a:r>
              <a:rPr lang="it-IT" sz="1700" b="0" dirty="0">
                <a:effectLst/>
                <a:latin typeface="Calibri" pitchFamily="34" charset="0"/>
                <a:cs typeface="Calibri" pitchFamily="34" charset="0"/>
              </a:rPr>
              <a:t>, </a:t>
            </a:r>
            <a:r>
              <a:rPr lang="it-IT" sz="1700" b="0" dirty="0" smtClean="0">
                <a:effectLst/>
                <a:latin typeface="Calibri" pitchFamily="34" charset="0"/>
                <a:cs typeface="Calibri" pitchFamily="34" charset="0"/>
              </a:rPr>
              <a:t>e così via)</a:t>
            </a:r>
          </a:p>
          <a:p>
            <a:endParaRPr lang="it-IT" sz="1700" b="0" dirty="0">
              <a:effectLst/>
              <a:latin typeface="Calibri" pitchFamily="34" charset="0"/>
              <a:cs typeface="Calibri" pitchFamily="34" charset="0"/>
            </a:endParaRPr>
          </a:p>
          <a:p>
            <a:endParaRPr lang="it-IT" sz="1700" b="0" dirty="0" smtClean="0">
              <a:effectLst/>
              <a:latin typeface="Calibri" pitchFamily="34" charset="0"/>
              <a:cs typeface="Calibri" pitchFamily="34" charset="0"/>
            </a:endParaRPr>
          </a:p>
          <a:p>
            <a:r>
              <a:rPr lang="it-IT" sz="1700" i="1" u="sng" dirty="0">
                <a:ln>
                  <a:solidFill>
                    <a:srgbClr val="9A0000"/>
                  </a:solidFill>
                </a:ln>
                <a:solidFill>
                  <a:srgbClr val="9A0000"/>
                </a:solidFill>
                <a:effectLst/>
                <a:latin typeface="Calibri" pitchFamily="34" charset="0"/>
                <a:cs typeface="Calibri" pitchFamily="34" charset="0"/>
              </a:rPr>
              <a:t>Indicatori semplici</a:t>
            </a:r>
            <a:endParaRPr lang="it-IT" sz="1700" i="1" u="sng" dirty="0">
              <a:effectLst/>
              <a:latin typeface="Calibri" pitchFamily="34" charset="0"/>
              <a:cs typeface="Calibri" pitchFamily="34" charset="0"/>
            </a:endParaRPr>
          </a:p>
          <a:p>
            <a:r>
              <a:rPr lang="it-IT" sz="1700" b="0" dirty="0">
                <a:effectLst/>
                <a:latin typeface="Calibri" pitchFamily="34" charset="0"/>
                <a:cs typeface="Calibri" pitchFamily="34" charset="0"/>
              </a:rPr>
              <a:t>Sono riferiti agli aspetti singoli, cioè alle </a:t>
            </a:r>
            <a:r>
              <a:rPr lang="it-IT" sz="1700" dirty="0">
                <a:effectLst/>
                <a:latin typeface="Calibri" pitchFamily="34" charset="0"/>
                <a:cs typeface="Calibri" pitchFamily="34" charset="0"/>
              </a:rPr>
              <a:t>dimensioni</a:t>
            </a:r>
            <a:r>
              <a:rPr lang="it-IT" sz="1700" b="0" dirty="0">
                <a:effectLst/>
                <a:latin typeface="Calibri" pitchFamily="34" charset="0"/>
                <a:cs typeface="Calibri" pitchFamily="34" charset="0"/>
              </a:rPr>
              <a:t> direttamente osservabili, in cui è scomposto un fenomeno complesso</a:t>
            </a:r>
          </a:p>
          <a:p>
            <a:endParaRPr lang="it-IT" sz="700" dirty="0">
              <a:effectLst/>
              <a:latin typeface="Calibri" pitchFamily="34" charset="0"/>
              <a:cs typeface="Calibri" pitchFamily="34" charset="0"/>
            </a:endParaRPr>
          </a:p>
          <a:p>
            <a:r>
              <a:rPr lang="it-IT" sz="1700" i="1" u="sng" dirty="0">
                <a:ln>
                  <a:solidFill>
                    <a:srgbClr val="9A0000"/>
                  </a:solidFill>
                </a:ln>
                <a:solidFill>
                  <a:srgbClr val="9A0000"/>
                </a:solidFill>
                <a:effectLst/>
                <a:latin typeface="Calibri" pitchFamily="34" charset="0"/>
                <a:cs typeface="Calibri" pitchFamily="34" charset="0"/>
              </a:rPr>
              <a:t>Indicatori composti</a:t>
            </a:r>
          </a:p>
          <a:p>
            <a:r>
              <a:rPr lang="it-IT" sz="1700" b="0" dirty="0">
                <a:effectLst/>
                <a:latin typeface="Calibri" pitchFamily="34" charset="0"/>
                <a:cs typeface="Calibri" pitchFamily="34" charset="0"/>
              </a:rPr>
              <a:t>Sono ottenuti aggregando e ponderando gli indicatori semplici per dare misura al </a:t>
            </a:r>
            <a:r>
              <a:rPr lang="it-IT" sz="1700" b="0" dirty="0" smtClean="0">
                <a:effectLst/>
                <a:latin typeface="Calibri" pitchFamily="34" charset="0"/>
                <a:cs typeface="Calibri" pitchFamily="34" charset="0"/>
              </a:rPr>
              <a:t>fenomeno</a:t>
            </a:r>
            <a:endParaRPr lang="it-IT" sz="1700" b="0" dirty="0">
              <a:effectLst/>
              <a:latin typeface="Calibri" pitchFamily="34" charset="0"/>
              <a:cs typeface="Calibri" pitchFamily="34" charset="0"/>
            </a:endParaRPr>
          </a:p>
        </p:txBody>
      </p:sp>
      <p:sp>
        <p:nvSpPr>
          <p:cNvPr id="6" name="Rettangolo 5"/>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8"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6</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La costruzione degli indicatori</a:t>
            </a:r>
            <a:endParaRPr lang="it-IT" sz="2000" b="1" kern="0" dirty="0">
              <a:solidFill>
                <a:sysClr val="window" lastClr="FFFFFF"/>
              </a:solidFill>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10" name="WordArt 6"/>
          <p:cNvSpPr>
            <a:spLocks noChangeArrowheads="1" noChangeShapeType="1" noTextEdit="1"/>
          </p:cNvSpPr>
          <p:nvPr/>
        </p:nvSpPr>
        <p:spPr bwMode="auto">
          <a:xfrm>
            <a:off x="431800" y="1558181"/>
            <a:ext cx="5653088" cy="35877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it-IT" sz="2000" kern="10" dirty="0">
                <a:ln w="12700">
                  <a:solidFill>
                    <a:srgbClr val="000000"/>
                  </a:solidFill>
                  <a:round/>
                  <a:headEnd/>
                  <a:tailEnd/>
                </a:ln>
                <a:solidFill>
                  <a:srgbClr val="9A0000"/>
                </a:solidFill>
                <a:effectLst/>
                <a:latin typeface="Harlow Solid Italic"/>
              </a:rPr>
              <a:t>Definizione astratta del fenomeno </a:t>
            </a:r>
            <a:r>
              <a:rPr lang="it-IT" sz="2000" kern="10" dirty="0" smtClean="0">
                <a:ln w="12700">
                  <a:solidFill>
                    <a:srgbClr val="000000"/>
                  </a:solidFill>
                  <a:round/>
                  <a:headEnd/>
                  <a:tailEnd/>
                </a:ln>
                <a:solidFill>
                  <a:srgbClr val="9A0000"/>
                </a:solidFill>
                <a:effectLst/>
                <a:latin typeface="Harlow Solid Italic"/>
              </a:rPr>
              <a:t>o concetto(sociale)</a:t>
            </a:r>
            <a:endParaRPr lang="it-IT" sz="2000" kern="10" dirty="0">
              <a:ln w="12700">
                <a:solidFill>
                  <a:srgbClr val="000000"/>
                </a:solidFill>
                <a:round/>
                <a:headEnd/>
                <a:tailEnd/>
              </a:ln>
              <a:solidFill>
                <a:srgbClr val="9A0000"/>
              </a:solidFill>
              <a:effectLst/>
              <a:latin typeface="Harlow Solid Italic"/>
            </a:endParaRPr>
          </a:p>
        </p:txBody>
      </p:sp>
      <p:sp>
        <p:nvSpPr>
          <p:cNvPr id="47112" name="Rectangle 8"/>
          <p:cNvSpPr>
            <a:spLocks noChangeArrowheads="1"/>
          </p:cNvSpPr>
          <p:nvPr/>
        </p:nvSpPr>
        <p:spPr bwMode="auto">
          <a:xfrm>
            <a:off x="468313" y="2802121"/>
            <a:ext cx="8424168" cy="2139047"/>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wrap="square">
            <a:spAutoFit/>
          </a:bodyPr>
          <a:lstStyle/>
          <a:p>
            <a:r>
              <a:rPr lang="it-IT" sz="1600" b="0" dirty="0">
                <a:effectLst/>
                <a:latin typeface="Calibri" pitchFamily="34" charset="0"/>
                <a:cs typeface="Calibri" pitchFamily="34" charset="0"/>
              </a:rPr>
              <a:t>La specificazione consiste nella selezione delle componenti del concetto, ossia gli aspetti costitutivi o </a:t>
            </a:r>
            <a:r>
              <a:rPr lang="it-IT" sz="1600" dirty="0" smtClean="0">
                <a:effectLst/>
                <a:latin typeface="Calibri" pitchFamily="34" charset="0"/>
                <a:cs typeface="Calibri" pitchFamily="34" charset="0"/>
              </a:rPr>
              <a:t>dimensioni</a:t>
            </a:r>
            <a:r>
              <a:rPr lang="it-IT" sz="1600" b="0" dirty="0" smtClean="0">
                <a:effectLst/>
                <a:latin typeface="Calibri" pitchFamily="34" charset="0"/>
                <a:cs typeface="Calibri" pitchFamily="34" charset="0"/>
              </a:rPr>
              <a:t>. </a:t>
            </a:r>
            <a:r>
              <a:rPr lang="it-IT" sz="1600" b="0" dirty="0">
                <a:effectLst/>
                <a:latin typeface="Calibri" pitchFamily="34" charset="0"/>
                <a:cs typeface="Calibri" pitchFamily="34" charset="0"/>
              </a:rPr>
              <a:t>Sono dedotte </a:t>
            </a:r>
            <a:r>
              <a:rPr lang="it-IT" sz="1600" b="0" dirty="0" smtClean="0">
                <a:effectLst/>
                <a:latin typeface="Calibri" pitchFamily="34" charset="0"/>
                <a:cs typeface="Calibri" pitchFamily="34" charset="0"/>
              </a:rPr>
              <a:t>dal </a:t>
            </a:r>
            <a:r>
              <a:rPr lang="it-IT" sz="1600" b="0" dirty="0">
                <a:effectLst/>
                <a:latin typeface="Calibri" pitchFamily="34" charset="0"/>
                <a:cs typeface="Calibri" pitchFamily="34" charset="0"/>
              </a:rPr>
              <a:t>concetto generale che le ingloba analiticamente </a:t>
            </a:r>
            <a:r>
              <a:rPr lang="it-IT" sz="1600" b="0" dirty="0" smtClean="0">
                <a:effectLst/>
                <a:latin typeface="Calibri" pitchFamily="34" charset="0"/>
                <a:cs typeface="Calibri" pitchFamily="34" charset="0"/>
              </a:rPr>
              <a:t>o </a:t>
            </a:r>
            <a:r>
              <a:rPr lang="it-IT" sz="1600" b="0" dirty="0">
                <a:effectLst/>
                <a:latin typeface="Calibri" pitchFamily="34" charset="0"/>
                <a:cs typeface="Calibri" pitchFamily="34" charset="0"/>
              </a:rPr>
              <a:t>per via empirica</a:t>
            </a:r>
          </a:p>
          <a:p>
            <a:endParaRPr lang="it-IT" sz="500" b="0" dirty="0">
              <a:effectLst/>
              <a:latin typeface="Calibri" pitchFamily="34" charset="0"/>
              <a:cs typeface="Calibri" pitchFamily="34" charset="0"/>
            </a:endParaRPr>
          </a:p>
          <a:p>
            <a:r>
              <a:rPr lang="it-IT" sz="1600" b="0" dirty="0">
                <a:effectLst/>
                <a:latin typeface="Calibri" pitchFamily="34" charset="0"/>
                <a:cs typeface="Calibri" pitchFamily="34" charset="0"/>
              </a:rPr>
              <a:t>   NON esiste un criterio fisso per la </a:t>
            </a:r>
            <a:r>
              <a:rPr lang="it-IT" sz="1600" b="0" dirty="0" smtClean="0">
                <a:effectLst/>
                <a:latin typeface="Calibri" pitchFamily="34" charset="0"/>
                <a:cs typeface="Calibri" pitchFamily="34" charset="0"/>
              </a:rPr>
              <a:t>scelta. </a:t>
            </a:r>
            <a:r>
              <a:rPr lang="it-IT" sz="1600" b="0" dirty="0">
                <a:effectLst/>
                <a:latin typeface="Calibri" pitchFamily="34" charset="0"/>
                <a:cs typeface="Calibri" pitchFamily="34" charset="0"/>
              </a:rPr>
              <a:t>E’ possibile fare </a:t>
            </a:r>
            <a:r>
              <a:rPr lang="it-IT" sz="1600" b="0" dirty="0" smtClean="0">
                <a:effectLst/>
                <a:latin typeface="Calibri" pitchFamily="34" charset="0"/>
                <a:cs typeface="Calibri" pitchFamily="34" charset="0"/>
              </a:rPr>
              <a:t>riferimento:</a:t>
            </a:r>
          </a:p>
          <a:p>
            <a:pPr>
              <a:spcBef>
                <a:spcPts val="0"/>
              </a:spcBef>
            </a:pPr>
            <a:r>
              <a:rPr lang="it-IT" sz="1600" b="0" dirty="0" smtClean="0">
                <a:effectLst/>
                <a:latin typeface="Calibri" pitchFamily="34" charset="0"/>
                <a:cs typeface="Calibri" pitchFamily="34" charset="0"/>
              </a:rPr>
              <a:t>   a </a:t>
            </a:r>
            <a:r>
              <a:rPr lang="it-IT" sz="1600" b="0" dirty="0">
                <a:effectLst/>
                <a:latin typeface="Calibri" pitchFamily="34" charset="0"/>
                <a:cs typeface="Calibri" pitchFamily="34" charset="0"/>
              </a:rPr>
              <a:t>esperienze passate </a:t>
            </a:r>
          </a:p>
          <a:p>
            <a:pPr>
              <a:spcBef>
                <a:spcPts val="0"/>
              </a:spcBef>
            </a:pPr>
            <a:r>
              <a:rPr lang="it-IT" sz="1600" b="0" dirty="0">
                <a:effectLst/>
                <a:latin typeface="Calibri" pitchFamily="34" charset="0"/>
                <a:cs typeface="Calibri" pitchFamily="34" charset="0"/>
              </a:rPr>
              <a:t>   </a:t>
            </a:r>
            <a:r>
              <a:rPr lang="it-IT" sz="1600" b="0" dirty="0" smtClean="0">
                <a:effectLst/>
                <a:latin typeface="Calibri" pitchFamily="34" charset="0"/>
                <a:cs typeface="Calibri" pitchFamily="34" charset="0"/>
              </a:rPr>
              <a:t>alle </a:t>
            </a:r>
            <a:r>
              <a:rPr lang="it-IT" sz="1600" b="0" dirty="0">
                <a:effectLst/>
                <a:latin typeface="Calibri" pitchFamily="34" charset="0"/>
                <a:cs typeface="Calibri" pitchFamily="34" charset="0"/>
              </a:rPr>
              <a:t>conoscenze acquisite del fenomeno</a:t>
            </a:r>
          </a:p>
          <a:p>
            <a:pPr>
              <a:spcBef>
                <a:spcPts val="0"/>
              </a:spcBef>
            </a:pPr>
            <a:r>
              <a:rPr lang="it-IT" sz="1600" b="0" dirty="0">
                <a:effectLst/>
                <a:latin typeface="Calibri" pitchFamily="34" charset="0"/>
                <a:cs typeface="Calibri" pitchFamily="34" charset="0"/>
              </a:rPr>
              <a:t>   </a:t>
            </a:r>
            <a:r>
              <a:rPr lang="it-IT" sz="1600" b="0" dirty="0" smtClean="0">
                <a:effectLst/>
                <a:latin typeface="Calibri" pitchFamily="34" charset="0"/>
                <a:cs typeface="Calibri" pitchFamily="34" charset="0"/>
              </a:rPr>
              <a:t>agli </a:t>
            </a:r>
            <a:r>
              <a:rPr lang="it-IT" sz="1600" b="0" dirty="0">
                <a:effectLst/>
                <a:latin typeface="Calibri" pitchFamily="34" charset="0"/>
                <a:cs typeface="Calibri" pitchFamily="34" charset="0"/>
              </a:rPr>
              <a:t>scopi della misurazione</a:t>
            </a:r>
          </a:p>
          <a:p>
            <a:pPr>
              <a:spcBef>
                <a:spcPts val="0"/>
              </a:spcBef>
            </a:pPr>
            <a:r>
              <a:rPr lang="it-IT" sz="1600" b="0" dirty="0">
                <a:effectLst/>
                <a:latin typeface="Calibri" pitchFamily="34" charset="0"/>
                <a:cs typeface="Calibri" pitchFamily="34" charset="0"/>
              </a:rPr>
              <a:t>   </a:t>
            </a:r>
            <a:r>
              <a:rPr lang="it-IT" sz="1600" b="0" dirty="0" smtClean="0">
                <a:effectLst/>
                <a:latin typeface="Calibri" pitchFamily="34" charset="0"/>
                <a:cs typeface="Calibri" pitchFamily="34" charset="0"/>
              </a:rPr>
              <a:t>al </a:t>
            </a:r>
            <a:r>
              <a:rPr lang="it-IT" sz="1600" b="0" dirty="0">
                <a:effectLst/>
                <a:latin typeface="Calibri" pitchFamily="34" charset="0"/>
                <a:cs typeface="Calibri" pitchFamily="34" charset="0"/>
              </a:rPr>
              <a:t>periodo di tempo e sul livello di disaggregazione territoriale</a:t>
            </a:r>
          </a:p>
          <a:p>
            <a:pPr>
              <a:spcBef>
                <a:spcPts val="0"/>
              </a:spcBef>
            </a:pPr>
            <a:r>
              <a:rPr lang="it-IT" sz="1600" b="0" dirty="0">
                <a:effectLst/>
                <a:latin typeface="Calibri" pitchFamily="34" charset="0"/>
                <a:cs typeface="Calibri" pitchFamily="34" charset="0"/>
              </a:rPr>
              <a:t>   </a:t>
            </a:r>
            <a:r>
              <a:rPr lang="it-IT" sz="1600" b="0" dirty="0" smtClean="0">
                <a:effectLst/>
                <a:latin typeface="Calibri" pitchFamily="34" charset="0"/>
                <a:cs typeface="Calibri" pitchFamily="34" charset="0"/>
              </a:rPr>
              <a:t>alla </a:t>
            </a:r>
            <a:r>
              <a:rPr lang="it-IT" sz="1600" b="0" dirty="0">
                <a:effectLst/>
                <a:latin typeface="Calibri" pitchFamily="34" charset="0"/>
                <a:cs typeface="Calibri" pitchFamily="34" charset="0"/>
              </a:rPr>
              <a:t>quantità e qualità dei dati statistici disponibili</a:t>
            </a:r>
            <a:endParaRPr lang="it-IT" sz="1600" b="0" dirty="0">
              <a:solidFill>
                <a:srgbClr val="FFFFFF"/>
              </a:solidFill>
              <a:effectLst/>
              <a:latin typeface="Calibri" pitchFamily="34" charset="0"/>
              <a:cs typeface="Calibri" pitchFamily="34" charset="0"/>
            </a:endParaRPr>
          </a:p>
        </p:txBody>
      </p:sp>
      <p:sp>
        <p:nvSpPr>
          <p:cNvPr id="47113" name="WordArt 9"/>
          <p:cNvSpPr>
            <a:spLocks noChangeArrowheads="1" noChangeShapeType="1" noTextEdit="1"/>
          </p:cNvSpPr>
          <p:nvPr/>
        </p:nvSpPr>
        <p:spPr bwMode="auto">
          <a:xfrm>
            <a:off x="431800" y="2578283"/>
            <a:ext cx="6373813" cy="29527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it-IT" sz="2000" kern="10" dirty="0">
                <a:ln w="12700">
                  <a:solidFill>
                    <a:srgbClr val="000000"/>
                  </a:solidFill>
                  <a:round/>
                  <a:headEnd/>
                  <a:tailEnd/>
                </a:ln>
                <a:solidFill>
                  <a:srgbClr val="9A0000"/>
                </a:solidFill>
                <a:effectLst/>
                <a:latin typeface="Harlow Solid Italic"/>
              </a:rPr>
              <a:t>Scomposizione in dimensioni ed in sub-dimensioni del concetto</a:t>
            </a:r>
          </a:p>
        </p:txBody>
      </p:sp>
      <p:sp>
        <p:nvSpPr>
          <p:cNvPr id="47114" name="Rectangle 10"/>
          <p:cNvSpPr>
            <a:spLocks noChangeArrowheads="1"/>
          </p:cNvSpPr>
          <p:nvPr/>
        </p:nvSpPr>
        <p:spPr bwMode="auto">
          <a:xfrm>
            <a:off x="468313" y="1845518"/>
            <a:ext cx="8496175" cy="584775"/>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wrap="square">
            <a:spAutoFit/>
          </a:bodyPr>
          <a:lstStyle/>
          <a:p>
            <a:r>
              <a:rPr lang="it-IT" sz="1600" b="0" dirty="0">
                <a:effectLst/>
                <a:latin typeface="Calibri" pitchFamily="34" charset="0"/>
                <a:cs typeface="Calibri" pitchFamily="34" charset="0"/>
              </a:rPr>
              <a:t>E’ un primo abbozzo di costruzione astratta, e deve essere seguito dalla </a:t>
            </a:r>
            <a:r>
              <a:rPr lang="it-IT" sz="1600" b="0" dirty="0" smtClean="0">
                <a:effectLst/>
                <a:latin typeface="Calibri" pitchFamily="34" charset="0"/>
                <a:cs typeface="Calibri" pitchFamily="34" charset="0"/>
              </a:rPr>
              <a:t>specificazione del </a:t>
            </a:r>
            <a:r>
              <a:rPr lang="it-IT" sz="1600" b="0" u="sng" dirty="0">
                <a:effectLst/>
                <a:latin typeface="Calibri" pitchFamily="34" charset="0"/>
                <a:cs typeface="Calibri" pitchFamily="34" charset="0"/>
              </a:rPr>
              <a:t>concetto</a:t>
            </a:r>
            <a:r>
              <a:rPr lang="it-IT" sz="1600" b="0" dirty="0">
                <a:effectLst/>
                <a:latin typeface="Calibri" pitchFamily="34" charset="0"/>
                <a:cs typeface="Calibri" pitchFamily="34" charset="0"/>
              </a:rPr>
              <a:t>, per poi procedere ad una sua valutazione e quindi alla sua misura</a:t>
            </a:r>
          </a:p>
        </p:txBody>
      </p:sp>
      <p:sp>
        <p:nvSpPr>
          <p:cNvPr id="47115" name="AutoShape 11"/>
          <p:cNvSpPr>
            <a:spLocks noChangeAspect="1" noChangeArrowheads="1"/>
          </p:cNvSpPr>
          <p:nvPr/>
        </p:nvSpPr>
        <p:spPr bwMode="auto">
          <a:xfrm>
            <a:off x="467544" y="3730089"/>
            <a:ext cx="107950" cy="106363"/>
          </a:xfrm>
          <a:prstGeom prst="diamond">
            <a:avLst/>
          </a:prstGeom>
          <a:solidFill>
            <a:srgbClr val="9A0000"/>
          </a:solidFill>
          <a:ln w="12700">
            <a:solidFill>
              <a:schemeClr val="tx1"/>
            </a:solidFill>
            <a:miter lim="800000"/>
            <a:headEnd/>
            <a:tailEnd/>
          </a:ln>
          <a:effectLst/>
          <a:extLst/>
        </p:spPr>
        <p:txBody>
          <a:bodyPr wrap="none" anchor="ctr"/>
          <a:lstStyle/>
          <a:p>
            <a:endParaRPr lang="it-IT"/>
          </a:p>
        </p:txBody>
      </p:sp>
      <p:sp>
        <p:nvSpPr>
          <p:cNvPr id="47116" name="AutoShape 12"/>
          <p:cNvSpPr>
            <a:spLocks noChangeAspect="1" noChangeArrowheads="1"/>
          </p:cNvSpPr>
          <p:nvPr/>
        </p:nvSpPr>
        <p:spPr bwMode="auto">
          <a:xfrm>
            <a:off x="467544" y="3980914"/>
            <a:ext cx="107950" cy="106363"/>
          </a:xfrm>
          <a:prstGeom prst="diamond">
            <a:avLst/>
          </a:prstGeom>
          <a:solidFill>
            <a:srgbClr val="9A0000"/>
          </a:solidFill>
          <a:ln w="12700">
            <a:solidFill>
              <a:schemeClr val="tx1"/>
            </a:solidFill>
            <a:miter lim="800000"/>
            <a:headEnd/>
            <a:tailEnd/>
          </a:ln>
          <a:effectLst/>
          <a:extLst/>
        </p:spPr>
        <p:txBody>
          <a:bodyPr wrap="none" anchor="ctr"/>
          <a:lstStyle/>
          <a:p>
            <a:endParaRPr lang="it-IT"/>
          </a:p>
        </p:txBody>
      </p:sp>
      <p:sp>
        <p:nvSpPr>
          <p:cNvPr id="47117" name="AutoShape 13"/>
          <p:cNvSpPr>
            <a:spLocks noChangeAspect="1" noChangeArrowheads="1"/>
          </p:cNvSpPr>
          <p:nvPr/>
        </p:nvSpPr>
        <p:spPr bwMode="auto">
          <a:xfrm>
            <a:off x="467544" y="4233327"/>
            <a:ext cx="107950" cy="106362"/>
          </a:xfrm>
          <a:prstGeom prst="diamond">
            <a:avLst/>
          </a:prstGeom>
          <a:solidFill>
            <a:srgbClr val="9A0000"/>
          </a:solidFill>
          <a:ln w="12700">
            <a:solidFill>
              <a:schemeClr val="tx1"/>
            </a:solidFill>
            <a:miter lim="800000"/>
            <a:headEnd/>
            <a:tailEnd/>
          </a:ln>
          <a:effectLst/>
          <a:extLst/>
        </p:spPr>
        <p:txBody>
          <a:bodyPr wrap="none" anchor="ctr"/>
          <a:lstStyle/>
          <a:p>
            <a:endParaRPr lang="it-IT"/>
          </a:p>
        </p:txBody>
      </p:sp>
      <p:sp>
        <p:nvSpPr>
          <p:cNvPr id="47118" name="AutoShape 14"/>
          <p:cNvSpPr>
            <a:spLocks noChangeAspect="1" noChangeArrowheads="1"/>
          </p:cNvSpPr>
          <p:nvPr/>
        </p:nvSpPr>
        <p:spPr bwMode="auto">
          <a:xfrm>
            <a:off x="467544" y="4473039"/>
            <a:ext cx="107950" cy="106363"/>
          </a:xfrm>
          <a:prstGeom prst="diamond">
            <a:avLst/>
          </a:prstGeom>
          <a:solidFill>
            <a:srgbClr val="9A0000"/>
          </a:solidFill>
          <a:ln w="12700">
            <a:solidFill>
              <a:schemeClr val="tx1"/>
            </a:solidFill>
            <a:miter lim="800000"/>
            <a:headEnd/>
            <a:tailEnd/>
          </a:ln>
          <a:effectLst/>
          <a:extLst/>
        </p:spPr>
        <p:txBody>
          <a:bodyPr wrap="none" anchor="ctr"/>
          <a:lstStyle/>
          <a:p>
            <a:endParaRPr lang="it-IT"/>
          </a:p>
        </p:txBody>
      </p:sp>
      <p:sp>
        <p:nvSpPr>
          <p:cNvPr id="47119" name="AutoShape 15"/>
          <p:cNvSpPr>
            <a:spLocks noChangeAspect="1" noChangeArrowheads="1"/>
          </p:cNvSpPr>
          <p:nvPr/>
        </p:nvSpPr>
        <p:spPr bwMode="auto">
          <a:xfrm>
            <a:off x="467544" y="4717514"/>
            <a:ext cx="107950" cy="106363"/>
          </a:xfrm>
          <a:prstGeom prst="diamond">
            <a:avLst/>
          </a:prstGeom>
          <a:solidFill>
            <a:srgbClr val="9A0000"/>
          </a:solidFill>
          <a:ln w="12700">
            <a:solidFill>
              <a:schemeClr val="tx1"/>
            </a:solidFill>
            <a:miter lim="800000"/>
            <a:headEnd/>
            <a:tailEnd/>
          </a:ln>
          <a:effectLst/>
          <a:extLst/>
        </p:spPr>
        <p:txBody>
          <a:bodyPr wrap="none" anchor="ctr"/>
          <a:lstStyle/>
          <a:p>
            <a:endParaRPr lang="it-IT"/>
          </a:p>
        </p:txBody>
      </p:sp>
      <p:sp>
        <p:nvSpPr>
          <p:cNvPr id="47120" name="Rectangle 16"/>
          <p:cNvSpPr>
            <a:spLocks noChangeArrowheads="1"/>
          </p:cNvSpPr>
          <p:nvPr/>
        </p:nvSpPr>
        <p:spPr bwMode="auto">
          <a:xfrm>
            <a:off x="468313" y="5364505"/>
            <a:ext cx="8280400" cy="584775"/>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a:spAutoFit/>
          </a:bodyPr>
          <a:lstStyle/>
          <a:p>
            <a:r>
              <a:rPr lang="it-IT" sz="1600" b="0">
                <a:effectLst/>
                <a:latin typeface="Calibri" pitchFamily="34" charset="0"/>
                <a:cs typeface="Calibri" pitchFamily="34" charset="0"/>
              </a:rPr>
              <a:t>Si determinano gli indicatori corrispondenti a ciascuno degli aspetti costitutivi del fenomeno che si vuole studiare</a:t>
            </a:r>
          </a:p>
        </p:txBody>
      </p:sp>
      <p:sp>
        <p:nvSpPr>
          <p:cNvPr id="47121" name="WordArt 17"/>
          <p:cNvSpPr>
            <a:spLocks noChangeArrowheads="1" noChangeShapeType="1" noTextEdit="1"/>
          </p:cNvSpPr>
          <p:nvPr/>
        </p:nvSpPr>
        <p:spPr bwMode="auto">
          <a:xfrm>
            <a:off x="431800" y="5112092"/>
            <a:ext cx="6910388" cy="32067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it-IT" sz="2000" kern="10" dirty="0">
                <a:ln w="12700">
                  <a:solidFill>
                    <a:srgbClr val="000000"/>
                  </a:solidFill>
                  <a:round/>
                  <a:headEnd/>
                  <a:tailEnd/>
                </a:ln>
                <a:solidFill>
                  <a:srgbClr val="9A0000"/>
                </a:solidFill>
                <a:effectLst/>
                <a:latin typeface="Harlow Solid Italic"/>
              </a:rPr>
              <a:t>Scelta degli indicatori osservabili corrispondenti a ciascuna dimensione</a:t>
            </a:r>
          </a:p>
        </p:txBody>
      </p:sp>
      <p:sp>
        <p:nvSpPr>
          <p:cNvPr id="47122" name="WordArt 18"/>
          <p:cNvSpPr>
            <a:spLocks noChangeArrowheads="1" noChangeShapeType="1" noTextEdit="1"/>
          </p:cNvSpPr>
          <p:nvPr/>
        </p:nvSpPr>
        <p:spPr bwMode="auto">
          <a:xfrm>
            <a:off x="432000" y="6147643"/>
            <a:ext cx="6589713" cy="32702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it-IT" sz="2000" kern="10" dirty="0" err="1">
                <a:ln w="12700">
                  <a:solidFill>
                    <a:srgbClr val="000000"/>
                  </a:solidFill>
                  <a:round/>
                  <a:headEnd/>
                  <a:tailEnd/>
                </a:ln>
                <a:solidFill>
                  <a:srgbClr val="9A0000"/>
                </a:solidFill>
                <a:effectLst/>
                <a:latin typeface="Harlow Solid Italic"/>
              </a:rPr>
              <a:t>Operativizzazione</a:t>
            </a:r>
            <a:r>
              <a:rPr lang="it-IT" sz="2000" kern="10" dirty="0">
                <a:ln w="12700">
                  <a:solidFill>
                    <a:srgbClr val="000000"/>
                  </a:solidFill>
                  <a:round/>
                  <a:headEnd/>
                  <a:tailEnd/>
                </a:ln>
                <a:solidFill>
                  <a:srgbClr val="9A0000"/>
                </a:solidFill>
                <a:effectLst/>
                <a:latin typeface="Harlow Solid Italic"/>
              </a:rPr>
              <a:t> degli indicatori (trasformazione in variabili)</a:t>
            </a:r>
          </a:p>
        </p:txBody>
      </p:sp>
      <p:sp>
        <p:nvSpPr>
          <p:cNvPr id="47123" name="Rectangle 19"/>
          <p:cNvSpPr>
            <a:spLocks noChangeArrowheads="1"/>
          </p:cNvSpPr>
          <p:nvPr/>
        </p:nvSpPr>
        <p:spPr bwMode="auto">
          <a:xfrm>
            <a:off x="466725" y="6436568"/>
            <a:ext cx="7921625" cy="338554"/>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a:spAutoFit/>
          </a:bodyPr>
          <a:lstStyle/>
          <a:p>
            <a:r>
              <a:rPr lang="it-IT" sz="1600" b="0">
                <a:effectLst/>
                <a:latin typeface="Calibri" pitchFamily="34" charset="0"/>
                <a:cs typeface="Calibri" pitchFamily="34" charset="0"/>
              </a:rPr>
              <a:t>E’ necessario definire per ciascun indicatore la variabile corrispondente</a:t>
            </a:r>
          </a:p>
        </p:txBody>
      </p:sp>
      <p:sp>
        <p:nvSpPr>
          <p:cNvPr id="16" name="Rettangolo 15"/>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18"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7</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La costruzione degli indicatori</a:t>
            </a:r>
            <a:endParaRPr lang="it-IT" sz="2000" b="1" kern="0" dirty="0">
              <a:solidFill>
                <a:sysClr val="window" lastClr="FFFFFF"/>
              </a:solidFill>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376" name="Group 224"/>
          <p:cNvGraphicFramePr>
            <a:graphicFrameLocks noGrp="1"/>
          </p:cNvGraphicFramePr>
          <p:nvPr>
            <p:extLst>
              <p:ext uri="{D42A27DB-BD31-4B8C-83A1-F6EECF244321}">
                <p14:modId xmlns:p14="http://schemas.microsoft.com/office/powerpoint/2010/main" val="2423721356"/>
              </p:ext>
            </p:extLst>
          </p:nvPr>
        </p:nvGraphicFramePr>
        <p:xfrm>
          <a:off x="585738" y="2492896"/>
          <a:ext cx="2978150" cy="2495550"/>
        </p:xfrm>
        <a:graphic>
          <a:graphicData uri="http://schemas.openxmlformats.org/drawingml/2006/table">
            <a:tbl>
              <a:tblPr/>
              <a:tblGrid>
                <a:gridCol w="428625"/>
                <a:gridCol w="428625"/>
                <a:gridCol w="428625"/>
                <a:gridCol w="417512"/>
                <a:gridCol w="428625"/>
                <a:gridCol w="417513"/>
                <a:gridCol w="428625"/>
              </a:tblGrid>
              <a:tr h="2936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it-IT" sz="1400" b="1" i="0" u="none" strike="noStrike" cap="none" normalizeH="0" baseline="-25000" dirty="0" smtClean="0">
                        <a:ln>
                          <a:noFill/>
                        </a:ln>
                        <a:solidFill>
                          <a:schemeClr val="tx1"/>
                        </a:solidFill>
                        <a:effectLst/>
                        <a:latin typeface="Calibri" pitchFamily="34" charset="0"/>
                        <a:cs typeface="Calibri" pitchFamily="34" charset="0"/>
                      </a:endParaRPr>
                    </a:p>
                  </a:txBody>
                  <a:tcPr horzOverflow="overflow">
                    <a:lnL cap="flat">
                      <a:noFill/>
                    </a:lnL>
                    <a:lnR>
                      <a:noFill/>
                    </a:lnR>
                    <a:lnT cap="fla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1" i="0" u="none" strike="noStrike" cap="none" normalizeH="0" baseline="0" dirty="0" smtClean="0">
                          <a:ln>
                            <a:noFill/>
                          </a:ln>
                          <a:solidFill>
                            <a:schemeClr val="tx1"/>
                          </a:solidFill>
                          <a:effectLst/>
                          <a:latin typeface="Calibri" pitchFamily="34" charset="0"/>
                          <a:cs typeface="Calibri" pitchFamily="34" charset="0"/>
                        </a:rPr>
                        <a:t>X</a:t>
                      </a:r>
                      <a:r>
                        <a:rPr kumimoji="0" lang="it-IT" sz="1400" b="1" i="0" u="none" strike="noStrike" cap="none" normalizeH="0" baseline="-25000" dirty="0" smtClean="0">
                          <a:ln>
                            <a:noFill/>
                          </a:ln>
                          <a:solidFill>
                            <a:schemeClr val="tx1"/>
                          </a:solidFill>
                          <a:effectLst/>
                          <a:latin typeface="Calibri" pitchFamily="34" charset="0"/>
                          <a:cs typeface="Calibri" pitchFamily="34" charset="0"/>
                        </a:rPr>
                        <a:t>1</a:t>
                      </a:r>
                    </a:p>
                  </a:txBody>
                  <a:tcPr horzOverflow="overflow">
                    <a:lnL>
                      <a:noFill/>
                    </a:lnL>
                    <a:lnR>
                      <a:noFill/>
                    </a:lnR>
                    <a:lnT cap="flat">
                      <a:noFill/>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1" i="0" u="none" strike="noStrike" cap="none" normalizeH="0" baseline="0" dirty="0" smtClean="0">
                          <a:ln>
                            <a:noFill/>
                          </a:ln>
                          <a:solidFill>
                            <a:schemeClr val="tx1"/>
                          </a:solidFill>
                          <a:effectLst/>
                          <a:latin typeface="Calibri" pitchFamily="34" charset="0"/>
                          <a:cs typeface="Calibri" pitchFamily="34" charset="0"/>
                        </a:rPr>
                        <a:t>X</a:t>
                      </a:r>
                      <a:r>
                        <a:rPr kumimoji="0" lang="it-IT" sz="1400" b="1" i="0" u="none" strike="noStrike" cap="none" normalizeH="0" baseline="-25000" dirty="0" smtClean="0">
                          <a:ln>
                            <a:noFill/>
                          </a:ln>
                          <a:solidFill>
                            <a:schemeClr val="tx1"/>
                          </a:solidFill>
                          <a:effectLst/>
                          <a:latin typeface="Calibri" pitchFamily="34" charset="0"/>
                          <a:cs typeface="Calibri" pitchFamily="34" charset="0"/>
                        </a:rPr>
                        <a:t>2</a:t>
                      </a:r>
                    </a:p>
                  </a:txBody>
                  <a:tcPr horzOverflow="overflow">
                    <a:lnL>
                      <a:noFill/>
                    </a:lnL>
                    <a:lnR>
                      <a:noFill/>
                    </a:lnR>
                    <a:lnT cap="flat">
                      <a:noFill/>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a:t>
                      </a:r>
                      <a:endParaRPr kumimoji="0" lang="it-IT" sz="1400" b="1"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a:noFill/>
                    </a:lnL>
                    <a:lnR>
                      <a:noFill/>
                    </a:lnR>
                    <a:lnT cap="flat">
                      <a:noFill/>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1" i="0" u="none" strike="noStrike" cap="none" normalizeH="0" baseline="0" dirty="0" err="1" smtClean="0">
                          <a:ln>
                            <a:noFill/>
                          </a:ln>
                          <a:solidFill>
                            <a:schemeClr val="tx1"/>
                          </a:solidFill>
                          <a:effectLst/>
                          <a:latin typeface="Calibri" pitchFamily="34" charset="0"/>
                          <a:cs typeface="Calibri" pitchFamily="34" charset="0"/>
                        </a:rPr>
                        <a:t>X</a:t>
                      </a:r>
                      <a:r>
                        <a:rPr kumimoji="0" lang="it-IT" sz="1400" b="1" i="0" u="none" strike="noStrike" cap="none" normalizeH="0" baseline="-25000" dirty="0" err="1" smtClean="0">
                          <a:ln>
                            <a:noFill/>
                          </a:ln>
                          <a:solidFill>
                            <a:schemeClr val="tx1"/>
                          </a:solidFill>
                          <a:effectLst/>
                          <a:latin typeface="Calibri" pitchFamily="34" charset="0"/>
                          <a:cs typeface="Calibri" pitchFamily="34" charset="0"/>
                        </a:rPr>
                        <a:t>j</a:t>
                      </a:r>
                      <a:endParaRPr kumimoji="0" lang="it-IT" sz="1400" b="1" i="0" u="none" strike="noStrike" cap="none" normalizeH="0" baseline="-25000" dirty="0" smtClean="0">
                        <a:ln>
                          <a:noFill/>
                        </a:ln>
                        <a:solidFill>
                          <a:schemeClr val="tx1"/>
                        </a:solidFill>
                        <a:effectLst/>
                        <a:latin typeface="Calibri" pitchFamily="34" charset="0"/>
                        <a:cs typeface="Calibri" pitchFamily="34" charset="0"/>
                      </a:endParaRPr>
                    </a:p>
                  </a:txBody>
                  <a:tcPr horzOverflow="overflow">
                    <a:lnL>
                      <a:noFill/>
                    </a:lnL>
                    <a:lnR>
                      <a:noFill/>
                    </a:lnR>
                    <a:lnT cap="flat">
                      <a:noFill/>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a:t>
                      </a:r>
                      <a:endParaRPr kumimoji="0" lang="it-IT" sz="1400" b="1"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a:noFill/>
                    </a:lnL>
                    <a:lnR>
                      <a:noFill/>
                    </a:lnR>
                    <a:lnT cap="flat">
                      <a:noFill/>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1" i="0" u="none" strike="noStrike" cap="none" normalizeH="0" baseline="0" dirty="0" err="1" smtClean="0">
                          <a:ln>
                            <a:noFill/>
                          </a:ln>
                          <a:solidFill>
                            <a:schemeClr val="tx1"/>
                          </a:solidFill>
                          <a:effectLst/>
                          <a:latin typeface="Calibri" pitchFamily="34" charset="0"/>
                          <a:cs typeface="Calibri" pitchFamily="34" charset="0"/>
                        </a:rPr>
                        <a:t>X</a:t>
                      </a:r>
                      <a:r>
                        <a:rPr kumimoji="0" lang="it-IT" sz="1400" b="1" i="0" u="none" strike="noStrike" cap="none" normalizeH="0" baseline="-25000" dirty="0" err="1" smtClean="0">
                          <a:ln>
                            <a:noFill/>
                          </a:ln>
                          <a:solidFill>
                            <a:schemeClr val="tx1"/>
                          </a:solidFill>
                          <a:effectLst/>
                          <a:latin typeface="Calibri" pitchFamily="34" charset="0"/>
                          <a:cs typeface="Calibri" pitchFamily="34" charset="0"/>
                        </a:rPr>
                        <a:t>k</a:t>
                      </a:r>
                      <a:endParaRPr kumimoji="0" lang="it-IT" sz="1400" b="1" i="0" u="none" strike="noStrike" cap="none" normalizeH="0" baseline="-25000" dirty="0" smtClean="0">
                        <a:ln>
                          <a:noFill/>
                        </a:ln>
                        <a:solidFill>
                          <a:schemeClr val="tx1"/>
                        </a:solidFill>
                        <a:effectLst/>
                        <a:latin typeface="Calibri" pitchFamily="34" charset="0"/>
                        <a:cs typeface="Calibri" pitchFamily="34" charset="0"/>
                      </a:endParaRPr>
                    </a:p>
                  </a:txBody>
                  <a:tcPr horzOverflow="overflow">
                    <a:lnL>
                      <a:noFill/>
                    </a:lnL>
                    <a:lnR cap="flat">
                      <a:noFill/>
                    </a:lnR>
                    <a:lnT cap="flat">
                      <a:noFill/>
                    </a:lnT>
                    <a:lnB w="28575" cap="flat" cmpd="sng" algn="ctr">
                      <a:solidFill>
                        <a:schemeClr val="tx1"/>
                      </a:solidFill>
                      <a:prstDash val="solid"/>
                      <a:round/>
                      <a:headEnd type="none" w="med" len="med"/>
                      <a:tailEnd type="none" w="med" len="med"/>
                    </a:lnB>
                    <a:lnTlToBr>
                      <a:noFill/>
                    </a:lnTlToBr>
                    <a:lnBlToTr>
                      <a:noFill/>
                    </a:lnBlToTr>
                    <a:noFill/>
                  </a:tcPr>
                </a:tc>
              </a:tr>
              <a:tr h="3460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1" i="0" u="none" strike="noStrike" cap="none" normalizeH="0" baseline="0" dirty="0" smtClean="0">
                          <a:ln>
                            <a:noFill/>
                          </a:ln>
                          <a:solidFill>
                            <a:schemeClr val="tx1"/>
                          </a:solidFill>
                          <a:effectLst/>
                          <a:latin typeface="Calibri" pitchFamily="34" charset="0"/>
                          <a:cs typeface="Calibri" pitchFamily="34" charset="0"/>
                        </a:rPr>
                        <a:t>1</a:t>
                      </a:r>
                    </a:p>
                  </a:txBody>
                  <a:tcPr horzOverflow="overflow">
                    <a:lnL cap="flat">
                      <a:noFill/>
                    </a:lnL>
                    <a:lnR w="28575"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x</a:t>
                      </a:r>
                      <a:r>
                        <a:rPr kumimoji="0" lang="it-IT" sz="1400" b="0" i="0" u="none" strike="noStrike" cap="none" normalizeH="0" baseline="-25000" smtClean="0">
                          <a:ln>
                            <a:noFill/>
                          </a:ln>
                          <a:solidFill>
                            <a:schemeClr val="tx1"/>
                          </a:solidFill>
                          <a:effectLst/>
                          <a:latin typeface="Calibri" pitchFamily="34" charset="0"/>
                          <a:cs typeface="Calibri" pitchFamily="34" charset="0"/>
                        </a:rPr>
                        <a:t>11</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x</a:t>
                      </a:r>
                      <a:r>
                        <a:rPr kumimoji="0" lang="it-IT" sz="1400" b="0" i="0" u="none" strike="noStrike" cap="none" normalizeH="0" baseline="-25000" smtClean="0">
                          <a:ln>
                            <a:noFill/>
                          </a:ln>
                          <a:solidFill>
                            <a:schemeClr val="tx1"/>
                          </a:solidFill>
                          <a:effectLst/>
                          <a:latin typeface="Calibri" pitchFamily="34" charset="0"/>
                          <a:cs typeface="Calibri" pitchFamily="34" charset="0"/>
                        </a:rPr>
                        <a:t>12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a:t>
                      </a:r>
                      <a:endParaRPr kumimoji="0" lang="it-IT" sz="14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x</a:t>
                      </a:r>
                      <a:r>
                        <a:rPr kumimoji="0" lang="it-IT" sz="1400" b="0" i="0" u="none" strike="noStrike" cap="none" normalizeH="0" baseline="-25000" smtClean="0">
                          <a:ln>
                            <a:noFill/>
                          </a:ln>
                          <a:solidFill>
                            <a:schemeClr val="tx1"/>
                          </a:solidFill>
                          <a:effectLst/>
                          <a:latin typeface="Calibri" pitchFamily="34" charset="0"/>
                          <a:cs typeface="Calibri" pitchFamily="34" charset="0"/>
                        </a:rPr>
                        <a:t>1j</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a:t>
                      </a:r>
                      <a:endParaRPr kumimoji="0" lang="it-IT" sz="14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0" i="0" u="none" strike="noStrike" cap="none" normalizeH="0" baseline="0" dirty="0" smtClean="0">
                          <a:ln>
                            <a:noFill/>
                          </a:ln>
                          <a:solidFill>
                            <a:schemeClr val="tx1"/>
                          </a:solidFill>
                          <a:effectLst/>
                          <a:latin typeface="Calibri" pitchFamily="34" charset="0"/>
                          <a:cs typeface="Calibri" pitchFamily="34" charset="0"/>
                        </a:rPr>
                        <a:t>x</a:t>
                      </a:r>
                      <a:r>
                        <a:rPr kumimoji="0" lang="it-IT" sz="1400" b="0" i="0" u="none" strike="noStrike" cap="none" normalizeH="0" baseline="-25000" dirty="0" smtClean="0">
                          <a:ln>
                            <a:noFill/>
                          </a:ln>
                          <a:solidFill>
                            <a:schemeClr val="tx1"/>
                          </a:solidFill>
                          <a:effectLst/>
                          <a:latin typeface="Calibri" pitchFamily="34" charset="0"/>
                          <a:cs typeface="Calibri" pitchFamily="34" charset="0"/>
                        </a:rPr>
                        <a:t>1k</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79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1" i="0" u="none" strike="noStrike" cap="none" normalizeH="0" baseline="0" dirty="0" smtClean="0">
                          <a:ln>
                            <a:noFill/>
                          </a:ln>
                          <a:solidFill>
                            <a:schemeClr val="tx1"/>
                          </a:solidFill>
                          <a:effectLst/>
                          <a:latin typeface="Calibri" pitchFamily="34" charset="0"/>
                          <a:cs typeface="Calibri" pitchFamily="34" charset="0"/>
                        </a:rPr>
                        <a:t>2</a:t>
                      </a:r>
                    </a:p>
                  </a:txBody>
                  <a:tcPr horzOverflow="overflow">
                    <a:lnL cap="flat">
                      <a:noFill/>
                    </a:lnL>
                    <a:lnR w="28575"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x</a:t>
                      </a:r>
                      <a:r>
                        <a:rPr kumimoji="0" lang="it-IT" sz="1400" b="0" i="0" u="none" strike="noStrike" cap="none" normalizeH="0" baseline="-25000" smtClean="0">
                          <a:ln>
                            <a:noFill/>
                          </a:ln>
                          <a:solidFill>
                            <a:schemeClr val="tx1"/>
                          </a:solidFill>
                          <a:effectLst/>
                          <a:latin typeface="Calibri" pitchFamily="34" charset="0"/>
                          <a:cs typeface="Calibri" pitchFamily="34" charset="0"/>
                        </a:rPr>
                        <a:t>21</a:t>
                      </a:r>
                      <a:endParaRPr kumimoji="0" lang="it-IT" sz="1400" b="0" i="0" u="none" strike="noStrike" cap="none" normalizeH="0" baseline="0" smtClean="0">
                        <a:ln>
                          <a:noFill/>
                        </a:ln>
                        <a:solidFill>
                          <a:schemeClr val="tx1"/>
                        </a:solidFill>
                        <a:effectLst/>
                        <a:latin typeface="Calibri" pitchFamily="34" charset="0"/>
                        <a:cs typeface="Calibr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x</a:t>
                      </a:r>
                      <a:r>
                        <a:rPr kumimoji="0" lang="it-IT" sz="1400" b="0" i="0" u="none" strike="noStrike" cap="none" normalizeH="0" baseline="-25000" smtClean="0">
                          <a:ln>
                            <a:noFill/>
                          </a:ln>
                          <a:solidFill>
                            <a:schemeClr val="tx1"/>
                          </a:solidFill>
                          <a:effectLst/>
                          <a:latin typeface="Calibri" pitchFamily="34" charset="0"/>
                          <a:cs typeface="Calibri" pitchFamily="34" charset="0"/>
                        </a:rPr>
                        <a:t>22</a:t>
                      </a:r>
                      <a:endParaRPr kumimoji="0" lang="it-IT" sz="1400" b="0" i="0" u="none" strike="noStrike" cap="none" normalizeH="0" baseline="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a:t>
                      </a:r>
                      <a:endParaRPr kumimoji="0" lang="it-IT" sz="14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x</a:t>
                      </a:r>
                      <a:r>
                        <a:rPr kumimoji="0" lang="it-IT" sz="1400" b="0" i="0" u="none" strike="noStrike" cap="none" normalizeH="0" baseline="-25000" smtClean="0">
                          <a:ln>
                            <a:noFill/>
                          </a:ln>
                          <a:solidFill>
                            <a:schemeClr val="tx1"/>
                          </a:solidFill>
                          <a:effectLst/>
                          <a:latin typeface="Calibri" pitchFamily="34" charset="0"/>
                          <a:cs typeface="Calibri" pitchFamily="34" charset="0"/>
                        </a:rPr>
                        <a:t>2j</a:t>
                      </a:r>
                      <a:endParaRPr kumimoji="0" lang="it-IT" sz="1400" b="0" i="0" u="none" strike="noStrike" cap="none" normalizeH="0" baseline="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a:t>
                      </a:r>
                      <a:endParaRPr kumimoji="0" lang="it-IT" sz="14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0" i="0" u="none" strike="noStrike" cap="none" normalizeH="0" baseline="0" dirty="0" smtClean="0">
                          <a:ln>
                            <a:noFill/>
                          </a:ln>
                          <a:solidFill>
                            <a:schemeClr val="tx1"/>
                          </a:solidFill>
                          <a:effectLst/>
                          <a:latin typeface="Calibri" pitchFamily="34" charset="0"/>
                          <a:cs typeface="Calibri" pitchFamily="34" charset="0"/>
                        </a:rPr>
                        <a:t>x</a:t>
                      </a:r>
                      <a:r>
                        <a:rPr kumimoji="0" lang="it-IT" sz="1400" b="0" i="0" u="none" strike="noStrike" cap="none" normalizeH="0" baseline="-25000" dirty="0" smtClean="0">
                          <a:ln>
                            <a:noFill/>
                          </a:ln>
                          <a:solidFill>
                            <a:schemeClr val="tx1"/>
                          </a:solidFill>
                          <a:effectLst/>
                          <a:latin typeface="Calibri" pitchFamily="34" charset="0"/>
                          <a:cs typeface="Calibri" pitchFamily="34" charset="0"/>
                        </a:rPr>
                        <a:t>2k</a:t>
                      </a:r>
                      <a:endParaRPr kumimoji="0" lang="it-IT" sz="14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635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1" i="0" u="none" strike="noStrike" cap="none" normalizeH="0" baseline="0" dirty="0" smtClean="0">
                          <a:ln>
                            <a:noFill/>
                          </a:ln>
                          <a:solidFill>
                            <a:schemeClr val="tx1"/>
                          </a:solidFill>
                          <a:effectLst/>
                          <a:latin typeface="Calibri" pitchFamily="34" charset="0"/>
                          <a:cs typeface="Calibri" pitchFamily="34" charset="0"/>
                        </a:rPr>
                        <a:t>3</a:t>
                      </a:r>
                    </a:p>
                  </a:txBody>
                  <a:tcPr horzOverflow="overflow">
                    <a:lnL cap="flat">
                      <a:noFill/>
                    </a:lnL>
                    <a:lnR w="28575"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x</a:t>
                      </a:r>
                      <a:r>
                        <a:rPr kumimoji="0" lang="it-IT" sz="1400" b="0" i="0" u="none" strike="noStrike" cap="none" normalizeH="0" baseline="-25000" smtClean="0">
                          <a:ln>
                            <a:noFill/>
                          </a:ln>
                          <a:solidFill>
                            <a:schemeClr val="tx1"/>
                          </a:solidFill>
                          <a:effectLst/>
                          <a:latin typeface="Calibri" pitchFamily="34" charset="0"/>
                          <a:cs typeface="Calibri" pitchFamily="34" charset="0"/>
                        </a:rPr>
                        <a:t>31</a:t>
                      </a:r>
                      <a:endParaRPr kumimoji="0" lang="it-IT" sz="1400" b="0" i="0" u="none" strike="noStrike" cap="none" normalizeH="0" baseline="0" smtClean="0">
                        <a:ln>
                          <a:noFill/>
                        </a:ln>
                        <a:solidFill>
                          <a:schemeClr val="tx1"/>
                        </a:solidFill>
                        <a:effectLst/>
                        <a:latin typeface="Calibri" pitchFamily="34" charset="0"/>
                        <a:cs typeface="Calibr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x</a:t>
                      </a:r>
                      <a:r>
                        <a:rPr kumimoji="0" lang="it-IT" sz="1400" b="0" i="0" u="none" strike="noStrike" cap="none" normalizeH="0" baseline="-25000" smtClean="0">
                          <a:ln>
                            <a:noFill/>
                          </a:ln>
                          <a:solidFill>
                            <a:schemeClr val="tx1"/>
                          </a:solidFill>
                          <a:effectLst/>
                          <a:latin typeface="Calibri" pitchFamily="34" charset="0"/>
                          <a:cs typeface="Calibri" pitchFamily="34" charset="0"/>
                        </a:rPr>
                        <a:t>32</a:t>
                      </a:r>
                      <a:endParaRPr kumimoji="0" lang="it-IT" sz="1400" b="0" i="0" u="none" strike="noStrike" cap="none" normalizeH="0" baseline="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a:t>
                      </a:r>
                      <a:endParaRPr kumimoji="0" lang="it-IT" sz="14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x</a:t>
                      </a:r>
                      <a:r>
                        <a:rPr kumimoji="0" lang="it-IT" sz="1400" b="0" i="0" u="none" strike="noStrike" cap="none" normalizeH="0" baseline="-25000" smtClean="0">
                          <a:ln>
                            <a:noFill/>
                          </a:ln>
                          <a:solidFill>
                            <a:schemeClr val="tx1"/>
                          </a:solidFill>
                          <a:effectLst/>
                          <a:latin typeface="Calibri" pitchFamily="34" charset="0"/>
                          <a:cs typeface="Calibri" pitchFamily="34" charset="0"/>
                        </a:rPr>
                        <a:t>3j</a:t>
                      </a:r>
                      <a:endParaRPr kumimoji="0" lang="it-IT" sz="1400" b="0" i="0" u="none" strike="noStrike" cap="none" normalizeH="0" baseline="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a:t>
                      </a:r>
                      <a:endParaRPr kumimoji="0" lang="it-IT" sz="14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0" i="0" u="none" strike="noStrike" cap="none" normalizeH="0" baseline="0" dirty="0" smtClean="0">
                          <a:ln>
                            <a:noFill/>
                          </a:ln>
                          <a:solidFill>
                            <a:schemeClr val="tx1"/>
                          </a:solidFill>
                          <a:effectLst/>
                          <a:latin typeface="Calibri" pitchFamily="34" charset="0"/>
                          <a:cs typeface="Calibri" pitchFamily="34" charset="0"/>
                        </a:rPr>
                        <a:t>x</a:t>
                      </a:r>
                      <a:r>
                        <a:rPr kumimoji="0" lang="it-IT" sz="1400" b="0" i="0" u="none" strike="noStrike" cap="none" normalizeH="0" baseline="-25000" dirty="0" smtClean="0">
                          <a:ln>
                            <a:noFill/>
                          </a:ln>
                          <a:solidFill>
                            <a:schemeClr val="tx1"/>
                          </a:solidFill>
                          <a:effectLst/>
                          <a:latin typeface="Calibri" pitchFamily="34" charset="0"/>
                          <a:cs typeface="Calibri" pitchFamily="34" charset="0"/>
                        </a:rPr>
                        <a:t>3k</a:t>
                      </a:r>
                      <a:endParaRPr kumimoji="0" lang="it-IT" sz="14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206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a:t>
                      </a:r>
                      <a:endParaRPr kumimoji="0" lang="it-IT" sz="1400" b="1"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cap="flat">
                      <a:noFill/>
                    </a:lnL>
                    <a:lnR w="28575"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a:t>
                      </a:r>
                      <a:endParaRPr kumimoji="0" lang="it-IT" sz="14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a:t>
                      </a:r>
                      <a:endParaRPr kumimoji="0" lang="it-IT" sz="14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a:t>
                      </a:r>
                      <a:endParaRPr kumimoji="0" lang="it-IT" sz="14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a:t>
                      </a:r>
                      <a:endParaRPr kumimoji="0" lang="it-IT" sz="14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a:t>
                      </a:r>
                      <a:endParaRPr kumimoji="0" lang="it-IT" sz="14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a:t>
                      </a:r>
                      <a:endParaRPr kumimoji="0" lang="it-IT" sz="14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7305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1" i="0" u="none" strike="noStrike" cap="none" normalizeH="0" baseline="0" dirty="0" smtClean="0">
                          <a:ln>
                            <a:noFill/>
                          </a:ln>
                          <a:solidFill>
                            <a:schemeClr val="tx1"/>
                          </a:solidFill>
                          <a:effectLst/>
                          <a:latin typeface="Calibri" pitchFamily="34" charset="0"/>
                          <a:cs typeface="Calibri" pitchFamily="34" charset="0"/>
                        </a:rPr>
                        <a:t>i</a:t>
                      </a:r>
                    </a:p>
                  </a:txBody>
                  <a:tcPr horzOverflow="overflow">
                    <a:lnL cap="flat">
                      <a:noFill/>
                    </a:lnL>
                    <a:lnR w="28575"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x</a:t>
                      </a:r>
                      <a:r>
                        <a:rPr kumimoji="0" lang="it-IT" sz="1400" b="0" i="0" u="none" strike="noStrike" cap="none" normalizeH="0" baseline="-25000" smtClean="0">
                          <a:ln>
                            <a:noFill/>
                          </a:ln>
                          <a:solidFill>
                            <a:schemeClr val="tx1"/>
                          </a:solidFill>
                          <a:effectLst/>
                          <a:latin typeface="Calibri" pitchFamily="34" charset="0"/>
                          <a:cs typeface="Calibri" pitchFamily="34" charset="0"/>
                        </a:rPr>
                        <a:t>i1</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x</a:t>
                      </a:r>
                      <a:r>
                        <a:rPr kumimoji="0" lang="it-IT" sz="1400" b="0" i="0" u="none" strike="noStrike" cap="none" normalizeH="0" baseline="-25000" smtClean="0">
                          <a:ln>
                            <a:noFill/>
                          </a:ln>
                          <a:solidFill>
                            <a:schemeClr val="tx1"/>
                          </a:solidFill>
                          <a:effectLst/>
                          <a:latin typeface="Calibri" pitchFamily="34" charset="0"/>
                          <a:cs typeface="Calibri" pitchFamily="34" charset="0"/>
                        </a:rPr>
                        <a:t>i2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a:t>
                      </a:r>
                      <a:endParaRPr kumimoji="0" lang="it-IT" sz="14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x</a:t>
                      </a:r>
                      <a:r>
                        <a:rPr kumimoji="0" lang="it-IT" sz="1400" b="0" i="0" u="none" strike="noStrike" cap="none" normalizeH="0" baseline="-25000" smtClean="0">
                          <a:ln>
                            <a:noFill/>
                          </a:ln>
                          <a:solidFill>
                            <a:schemeClr val="tx1"/>
                          </a:solidFill>
                          <a:effectLst/>
                          <a:latin typeface="Calibri" pitchFamily="34" charset="0"/>
                          <a:cs typeface="Calibri" pitchFamily="34" charset="0"/>
                        </a:rPr>
                        <a:t>ij</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a:t>
                      </a:r>
                      <a:endParaRPr kumimoji="0" lang="it-IT" sz="14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0" i="0" u="none" strike="noStrike" cap="none" normalizeH="0" baseline="0" dirty="0" err="1" smtClean="0">
                          <a:ln>
                            <a:noFill/>
                          </a:ln>
                          <a:solidFill>
                            <a:schemeClr val="tx1"/>
                          </a:solidFill>
                          <a:effectLst/>
                          <a:latin typeface="Calibri" pitchFamily="34" charset="0"/>
                          <a:cs typeface="Calibri" pitchFamily="34" charset="0"/>
                        </a:rPr>
                        <a:t>x</a:t>
                      </a:r>
                      <a:r>
                        <a:rPr kumimoji="0" lang="it-IT" sz="1400" b="0" i="0" u="none" strike="noStrike" cap="none" normalizeH="0" baseline="-25000" dirty="0" err="1" smtClean="0">
                          <a:ln>
                            <a:noFill/>
                          </a:ln>
                          <a:solidFill>
                            <a:schemeClr val="tx1"/>
                          </a:solidFill>
                          <a:effectLst/>
                          <a:latin typeface="Calibri" pitchFamily="34" charset="0"/>
                          <a:cs typeface="Calibri" pitchFamily="34" charset="0"/>
                        </a:rPr>
                        <a:t>ik</a:t>
                      </a:r>
                      <a:endParaRPr kumimoji="0" lang="it-IT" sz="1400" b="0" i="0" u="none" strike="noStrike" cap="none" normalizeH="0" baseline="-2500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873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1" i="0" u="none" strike="noStrike" cap="none" normalizeH="0" baseline="0" smtClean="0">
                          <a:ln>
                            <a:noFill/>
                          </a:ln>
                          <a:solidFill>
                            <a:schemeClr val="tx1"/>
                          </a:solidFill>
                          <a:effectLst/>
                          <a:latin typeface="Calibri" pitchFamily="34" charset="0"/>
                          <a:cs typeface="Calibri" pitchFamily="34" charset="0"/>
                        </a:rPr>
                        <a:t>...</a:t>
                      </a:r>
                      <a:endParaRPr kumimoji="0" lang="it-IT" sz="1400" b="1"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cap="flat">
                      <a:noFill/>
                    </a:lnL>
                    <a:lnR w="28575"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a:t>
                      </a:r>
                      <a:endParaRPr kumimoji="0" lang="it-IT" sz="14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a:t>
                      </a:r>
                      <a:endParaRPr kumimoji="0" lang="it-IT" sz="14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a:t>
                      </a:r>
                      <a:endParaRPr kumimoji="0" lang="it-IT" sz="14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a:t>
                      </a:r>
                      <a:endParaRPr kumimoji="0" lang="it-IT" sz="14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a:t>
                      </a:r>
                      <a:endParaRPr kumimoji="0" lang="it-IT" sz="14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a:t>
                      </a:r>
                      <a:endParaRPr kumimoji="0" lang="it-IT" sz="14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7305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1" i="0" u="none" strike="noStrike" cap="none" normalizeH="0" baseline="0" dirty="0" smtClean="0">
                          <a:ln>
                            <a:noFill/>
                          </a:ln>
                          <a:solidFill>
                            <a:schemeClr val="tx1"/>
                          </a:solidFill>
                          <a:effectLst/>
                          <a:latin typeface="Calibri" pitchFamily="34" charset="0"/>
                          <a:cs typeface="Calibri" pitchFamily="34" charset="0"/>
                        </a:rPr>
                        <a:t>n</a:t>
                      </a:r>
                    </a:p>
                  </a:txBody>
                  <a:tcPr horzOverflow="overflow">
                    <a:lnL cap="flat">
                      <a:noFill/>
                    </a:lnL>
                    <a:lnR w="28575" cap="flat" cmpd="sng" algn="ctr">
                      <a:solidFill>
                        <a:schemeClr val="tx1"/>
                      </a:solidFill>
                      <a:prstDash val="solid"/>
                      <a:round/>
                      <a:headEnd type="none" w="med" len="med"/>
                      <a:tailEnd type="none" w="med" len="med"/>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x</a:t>
                      </a:r>
                      <a:r>
                        <a:rPr kumimoji="0" lang="it-IT" sz="1400" b="0" i="0" u="none" strike="noStrike" cap="none" normalizeH="0" baseline="-25000" smtClean="0">
                          <a:ln>
                            <a:noFill/>
                          </a:ln>
                          <a:solidFill>
                            <a:schemeClr val="tx1"/>
                          </a:solidFill>
                          <a:effectLst/>
                          <a:latin typeface="Calibri" pitchFamily="34" charset="0"/>
                          <a:cs typeface="Calibri" pitchFamily="34" charset="0"/>
                        </a:rPr>
                        <a:t>n1</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x</a:t>
                      </a:r>
                      <a:r>
                        <a:rPr kumimoji="0" lang="it-IT" sz="1400" b="0" i="0" u="none" strike="noStrike" cap="none" normalizeH="0" baseline="-25000" smtClean="0">
                          <a:ln>
                            <a:noFill/>
                          </a:ln>
                          <a:solidFill>
                            <a:schemeClr val="tx1"/>
                          </a:solidFill>
                          <a:effectLst/>
                          <a:latin typeface="Calibri" pitchFamily="34" charset="0"/>
                          <a:cs typeface="Calibri" pitchFamily="34" charset="0"/>
                        </a:rPr>
                        <a:t>n2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a:t>
                      </a:r>
                      <a:endParaRPr kumimoji="0" lang="it-IT" sz="14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0" i="0" u="none" strike="noStrike" cap="none" normalizeH="0" baseline="0" dirty="0" err="1" smtClean="0">
                          <a:ln>
                            <a:noFill/>
                          </a:ln>
                          <a:solidFill>
                            <a:schemeClr val="tx1"/>
                          </a:solidFill>
                          <a:effectLst/>
                          <a:latin typeface="Calibri" pitchFamily="34" charset="0"/>
                          <a:cs typeface="Calibri" pitchFamily="34" charset="0"/>
                        </a:rPr>
                        <a:t>x</a:t>
                      </a:r>
                      <a:r>
                        <a:rPr kumimoji="0" lang="it-IT" sz="1400" b="0" i="0" u="none" strike="noStrike" cap="none" normalizeH="0" baseline="-25000" dirty="0" err="1" smtClean="0">
                          <a:ln>
                            <a:noFill/>
                          </a:ln>
                          <a:solidFill>
                            <a:schemeClr val="tx1"/>
                          </a:solidFill>
                          <a:effectLst/>
                          <a:latin typeface="Calibri" pitchFamily="34" charset="0"/>
                          <a:cs typeface="Calibri" pitchFamily="34" charset="0"/>
                        </a:rPr>
                        <a:t>nj</a:t>
                      </a:r>
                      <a:endParaRPr kumimoji="0" lang="it-IT" sz="1400" b="0" i="0" u="none" strike="noStrike" cap="none" normalizeH="0" baseline="-2500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0" i="0" u="none" strike="noStrike" cap="none" normalizeH="0" baseline="0" smtClean="0">
                          <a:ln>
                            <a:noFill/>
                          </a:ln>
                          <a:solidFill>
                            <a:schemeClr val="tx1"/>
                          </a:solidFill>
                          <a:effectLst/>
                          <a:latin typeface="Calibri" pitchFamily="34" charset="0"/>
                          <a:cs typeface="Calibri" pitchFamily="34" charset="0"/>
                        </a:rPr>
                        <a:t>...</a:t>
                      </a:r>
                      <a:endParaRPr kumimoji="0" lang="it-IT" sz="14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400" b="0" i="0" u="none" strike="noStrike" cap="none" normalizeH="0" baseline="0" dirty="0" err="1" smtClean="0">
                          <a:ln>
                            <a:noFill/>
                          </a:ln>
                          <a:solidFill>
                            <a:schemeClr val="tx1"/>
                          </a:solidFill>
                          <a:effectLst/>
                          <a:latin typeface="Calibri" pitchFamily="34" charset="0"/>
                          <a:cs typeface="Calibri" pitchFamily="34" charset="0"/>
                        </a:rPr>
                        <a:t>x</a:t>
                      </a:r>
                      <a:r>
                        <a:rPr kumimoji="0" lang="it-IT" sz="1400" b="0" i="0" u="none" strike="noStrike" cap="none" normalizeH="0" baseline="-25000" dirty="0" err="1" smtClean="0">
                          <a:ln>
                            <a:noFill/>
                          </a:ln>
                          <a:solidFill>
                            <a:schemeClr val="tx1"/>
                          </a:solidFill>
                          <a:effectLst/>
                          <a:latin typeface="Calibri" pitchFamily="34" charset="0"/>
                          <a:cs typeface="Calibri" pitchFamily="34" charset="0"/>
                        </a:rPr>
                        <a:t>nk</a:t>
                      </a:r>
                      <a:endParaRPr kumimoji="0" lang="it-IT" sz="1400" b="0" i="0" u="none" strike="noStrike" cap="none" normalizeH="0" baseline="-2500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49284" name="WordArt 132"/>
          <p:cNvSpPr>
            <a:spLocks noChangeArrowheads="1" noChangeShapeType="1" noTextEdit="1"/>
          </p:cNvSpPr>
          <p:nvPr/>
        </p:nvSpPr>
        <p:spPr bwMode="auto">
          <a:xfrm>
            <a:off x="4521348" y="2828206"/>
            <a:ext cx="2426916" cy="324992"/>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it-IT" sz="1000" b="0" kern="10">
                <a:ln w="9525">
                  <a:solidFill>
                    <a:schemeClr val="tx1"/>
                  </a:solidFill>
                  <a:round/>
                  <a:headEnd/>
                  <a:tailEnd/>
                </a:ln>
                <a:solidFill>
                  <a:srgbClr val="9A0000"/>
                </a:solidFill>
                <a:effectLst/>
                <a:latin typeface="Harlow Solid Italic"/>
              </a:rPr>
              <a:t>matrice dei dati</a:t>
            </a:r>
          </a:p>
        </p:txBody>
      </p:sp>
      <p:sp>
        <p:nvSpPr>
          <p:cNvPr id="49285" name="Text Box 133"/>
          <p:cNvSpPr txBox="1">
            <a:spLocks noChangeArrowheads="1"/>
          </p:cNvSpPr>
          <p:nvPr/>
        </p:nvSpPr>
        <p:spPr bwMode="auto">
          <a:xfrm>
            <a:off x="3961134" y="3325872"/>
            <a:ext cx="4859338" cy="1446550"/>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a:spAutoFit/>
          </a:bodyPr>
          <a:lstStyle/>
          <a:p>
            <a:pPr>
              <a:spcBef>
                <a:spcPts val="0"/>
              </a:spcBef>
            </a:pPr>
            <a:r>
              <a:rPr lang="it-IT" sz="1600" kern="0" dirty="0">
                <a:ln>
                  <a:solidFill>
                    <a:srgbClr val="9A0000"/>
                  </a:solidFill>
                </a:ln>
                <a:solidFill>
                  <a:srgbClr val="9A0000"/>
                </a:solidFill>
                <a:effectLst/>
                <a:latin typeface="Calibri" pitchFamily="34" charset="0"/>
                <a:cs typeface="Calibri" pitchFamily="34" charset="0"/>
              </a:rPr>
              <a:t>n</a:t>
            </a:r>
            <a:r>
              <a:rPr lang="it-IT" sz="1600" b="0" kern="0" dirty="0">
                <a:effectLst/>
                <a:latin typeface="Calibri" pitchFamily="34" charset="0"/>
                <a:cs typeface="Calibri" pitchFamily="34" charset="0"/>
              </a:rPr>
              <a:t> </a:t>
            </a:r>
            <a:r>
              <a:rPr lang="it-IT" sz="1600" b="0" kern="0" dirty="0" smtClean="0">
                <a:effectLst/>
                <a:latin typeface="Calibri" pitchFamily="34" charset="0"/>
                <a:cs typeface="Calibri" pitchFamily="34" charset="0"/>
              </a:rPr>
              <a:t>: rappresenta </a:t>
            </a:r>
            <a:r>
              <a:rPr lang="it-IT" sz="1600" b="0" kern="0" dirty="0">
                <a:effectLst/>
                <a:latin typeface="Calibri" pitchFamily="34" charset="0"/>
                <a:cs typeface="Calibri" pitchFamily="34" charset="0"/>
              </a:rPr>
              <a:t>il n° di unità </a:t>
            </a:r>
            <a:r>
              <a:rPr lang="it-IT" sz="1600" b="0" kern="0" dirty="0" smtClean="0">
                <a:effectLst/>
                <a:latin typeface="Calibri" pitchFamily="34" charset="0"/>
                <a:cs typeface="Calibri" pitchFamily="34" charset="0"/>
              </a:rPr>
              <a:t>osservate</a:t>
            </a:r>
          </a:p>
          <a:p>
            <a:pPr>
              <a:spcBef>
                <a:spcPts val="0"/>
              </a:spcBef>
            </a:pPr>
            <a:endParaRPr lang="it-IT" sz="800" b="0" kern="0" dirty="0">
              <a:effectLst/>
              <a:latin typeface="Calibri" pitchFamily="34" charset="0"/>
              <a:cs typeface="Calibri" pitchFamily="34" charset="0"/>
            </a:endParaRPr>
          </a:p>
          <a:p>
            <a:pPr>
              <a:spcBef>
                <a:spcPts val="0"/>
              </a:spcBef>
            </a:pPr>
            <a:r>
              <a:rPr lang="it-IT" sz="1600" kern="0" dirty="0" smtClean="0">
                <a:ln>
                  <a:solidFill>
                    <a:srgbClr val="9A0000"/>
                  </a:solidFill>
                </a:ln>
                <a:solidFill>
                  <a:srgbClr val="9A0000"/>
                </a:solidFill>
                <a:effectLst/>
                <a:latin typeface="Calibri" pitchFamily="34" charset="0"/>
                <a:cs typeface="Calibri" pitchFamily="34" charset="0"/>
              </a:rPr>
              <a:t>k</a:t>
            </a:r>
            <a:r>
              <a:rPr lang="it-IT" sz="1600" b="0" kern="0" dirty="0" smtClean="0">
                <a:effectLst/>
                <a:latin typeface="Calibri" pitchFamily="34" charset="0"/>
                <a:cs typeface="Calibri" pitchFamily="34" charset="0"/>
              </a:rPr>
              <a:t> : rappresenta </a:t>
            </a:r>
            <a:r>
              <a:rPr lang="it-IT" sz="1600" b="0" kern="0" dirty="0">
                <a:effectLst/>
                <a:latin typeface="Calibri" pitchFamily="34" charset="0"/>
                <a:cs typeface="Calibri" pitchFamily="34" charset="0"/>
              </a:rPr>
              <a:t>il n° di variabili o </a:t>
            </a:r>
            <a:r>
              <a:rPr lang="it-IT" sz="1600" b="0" kern="0" dirty="0" smtClean="0">
                <a:effectLst/>
                <a:latin typeface="Calibri" pitchFamily="34" charset="0"/>
                <a:cs typeface="Calibri" pitchFamily="34" charset="0"/>
              </a:rPr>
              <a:t>di indicatori elementari</a:t>
            </a:r>
          </a:p>
          <a:p>
            <a:pPr>
              <a:spcBef>
                <a:spcPts val="0"/>
              </a:spcBef>
            </a:pPr>
            <a:endParaRPr lang="it-IT" sz="800" b="0" kern="0" dirty="0">
              <a:effectLst/>
              <a:latin typeface="Calibri" pitchFamily="34" charset="0"/>
              <a:cs typeface="Calibri" pitchFamily="34" charset="0"/>
            </a:endParaRPr>
          </a:p>
          <a:p>
            <a:pPr>
              <a:spcBef>
                <a:spcPts val="0"/>
              </a:spcBef>
            </a:pPr>
            <a:r>
              <a:rPr lang="it-IT" sz="1600" kern="0" dirty="0" err="1">
                <a:ln>
                  <a:solidFill>
                    <a:srgbClr val="9A0000"/>
                  </a:solidFill>
                </a:ln>
                <a:solidFill>
                  <a:srgbClr val="9A0000"/>
                </a:solidFill>
                <a:effectLst/>
                <a:latin typeface="Calibri" pitchFamily="34" charset="0"/>
                <a:cs typeface="Calibri" pitchFamily="34" charset="0"/>
              </a:rPr>
              <a:t>X</a:t>
            </a:r>
            <a:r>
              <a:rPr lang="it-IT" sz="1600" kern="0" baseline="-25000" dirty="0" err="1">
                <a:solidFill>
                  <a:srgbClr val="9A0000"/>
                </a:solidFill>
                <a:effectLst/>
                <a:latin typeface="Calibri" pitchFamily="34" charset="0"/>
                <a:cs typeface="Calibri" pitchFamily="34" charset="0"/>
              </a:rPr>
              <a:t>j</a:t>
            </a:r>
            <a:r>
              <a:rPr lang="it-IT" sz="1600" b="0" kern="0" dirty="0">
                <a:effectLst/>
                <a:latin typeface="Calibri" pitchFamily="34" charset="0"/>
                <a:cs typeface="Calibri" pitchFamily="34" charset="0"/>
              </a:rPr>
              <a:t> </a:t>
            </a:r>
            <a:r>
              <a:rPr lang="it-IT" sz="1600" b="0" kern="0" dirty="0" smtClean="0">
                <a:effectLst/>
                <a:latin typeface="Calibri" pitchFamily="34" charset="0"/>
                <a:cs typeface="Calibri" pitchFamily="34" charset="0"/>
              </a:rPr>
              <a:t>: è </a:t>
            </a:r>
            <a:r>
              <a:rPr lang="it-IT" sz="1600" b="0" kern="0" dirty="0">
                <a:effectLst/>
                <a:latin typeface="Calibri" pitchFamily="34" charset="0"/>
                <a:cs typeface="Calibri" pitchFamily="34" charset="0"/>
              </a:rPr>
              <a:t>la j-esima variabile / indicatore </a:t>
            </a:r>
            <a:r>
              <a:rPr lang="it-IT" sz="1600" b="0" kern="0" dirty="0" smtClean="0">
                <a:effectLst/>
                <a:latin typeface="Calibri" pitchFamily="34" charset="0"/>
                <a:cs typeface="Calibri" pitchFamily="34" charset="0"/>
              </a:rPr>
              <a:t>elementare</a:t>
            </a:r>
          </a:p>
          <a:p>
            <a:pPr>
              <a:spcBef>
                <a:spcPts val="0"/>
              </a:spcBef>
            </a:pPr>
            <a:endParaRPr lang="it-IT" sz="800" b="0" kern="0" dirty="0">
              <a:effectLst/>
              <a:latin typeface="Calibri" pitchFamily="34" charset="0"/>
              <a:cs typeface="Calibri" pitchFamily="34" charset="0"/>
            </a:endParaRPr>
          </a:p>
          <a:p>
            <a:pPr>
              <a:spcBef>
                <a:spcPts val="0"/>
              </a:spcBef>
            </a:pPr>
            <a:r>
              <a:rPr lang="it-IT" sz="1600" kern="0" dirty="0" err="1">
                <a:ln>
                  <a:solidFill>
                    <a:srgbClr val="9A0000"/>
                  </a:solidFill>
                </a:ln>
                <a:solidFill>
                  <a:srgbClr val="9A0000"/>
                </a:solidFill>
                <a:effectLst/>
                <a:latin typeface="Calibri" pitchFamily="34" charset="0"/>
                <a:cs typeface="Calibri" pitchFamily="34" charset="0"/>
              </a:rPr>
              <a:t>x</a:t>
            </a:r>
            <a:r>
              <a:rPr lang="it-IT" sz="1600" kern="0" baseline="-25000" dirty="0" err="1">
                <a:solidFill>
                  <a:srgbClr val="9A0000"/>
                </a:solidFill>
                <a:effectLst/>
                <a:latin typeface="Calibri" pitchFamily="34" charset="0"/>
                <a:cs typeface="Calibri" pitchFamily="34" charset="0"/>
              </a:rPr>
              <a:t>ij</a:t>
            </a:r>
            <a:r>
              <a:rPr lang="it-IT" sz="1600" b="0" kern="0" dirty="0">
                <a:effectLst/>
                <a:latin typeface="Calibri" pitchFamily="34" charset="0"/>
                <a:cs typeface="Calibri" pitchFamily="34" charset="0"/>
              </a:rPr>
              <a:t> </a:t>
            </a:r>
            <a:r>
              <a:rPr lang="it-IT" sz="1600" b="0" kern="0" dirty="0" smtClean="0">
                <a:effectLst/>
                <a:latin typeface="Calibri" pitchFamily="34" charset="0"/>
                <a:cs typeface="Calibri" pitchFamily="34" charset="0"/>
              </a:rPr>
              <a:t>: è l’osservazione della </a:t>
            </a:r>
            <a:r>
              <a:rPr lang="it-IT" sz="1600" b="0" i="1" kern="0" dirty="0" smtClean="0">
                <a:effectLst/>
                <a:latin typeface="Calibri" pitchFamily="34" charset="0"/>
                <a:cs typeface="Calibri" pitchFamily="34" charset="0"/>
              </a:rPr>
              <a:t>j-ma</a:t>
            </a:r>
            <a:r>
              <a:rPr lang="it-IT" sz="1600" b="0" kern="0" dirty="0" smtClean="0">
                <a:effectLst/>
                <a:latin typeface="Calibri" pitchFamily="34" charset="0"/>
                <a:cs typeface="Calibri" pitchFamily="34" charset="0"/>
              </a:rPr>
              <a:t> variabile sulla </a:t>
            </a:r>
            <a:r>
              <a:rPr lang="it-IT" sz="1600" b="0" i="1" kern="0" dirty="0" smtClean="0">
                <a:effectLst/>
                <a:latin typeface="Calibri" pitchFamily="34" charset="0"/>
                <a:cs typeface="Calibri" pitchFamily="34" charset="0"/>
              </a:rPr>
              <a:t>i-ma</a:t>
            </a:r>
            <a:r>
              <a:rPr lang="it-IT" sz="1600" b="0" kern="0" dirty="0" smtClean="0">
                <a:effectLst/>
                <a:latin typeface="Calibri" pitchFamily="34" charset="0"/>
                <a:cs typeface="Calibri" pitchFamily="34" charset="0"/>
              </a:rPr>
              <a:t> unità</a:t>
            </a:r>
            <a:endParaRPr lang="it-IT" sz="1600" b="0" kern="0" dirty="0">
              <a:effectLst/>
              <a:latin typeface="Calibri" pitchFamily="34" charset="0"/>
              <a:cs typeface="Calibri" pitchFamily="34" charset="0"/>
            </a:endParaRPr>
          </a:p>
        </p:txBody>
      </p:sp>
      <p:sp>
        <p:nvSpPr>
          <p:cNvPr id="49370" name="Rectangle 218"/>
          <p:cNvSpPr>
            <a:spLocks noChangeArrowheads="1"/>
          </p:cNvSpPr>
          <p:nvPr/>
        </p:nvSpPr>
        <p:spPr bwMode="auto">
          <a:xfrm>
            <a:off x="252413" y="5445224"/>
            <a:ext cx="8640067" cy="1077218"/>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wrap="square">
            <a:spAutoFit/>
          </a:bodyPr>
          <a:lstStyle/>
          <a:p>
            <a:r>
              <a:rPr lang="it-IT" sz="1600" b="0" kern="0" dirty="0">
                <a:effectLst/>
                <a:latin typeface="Calibri" pitchFamily="34" charset="0"/>
                <a:cs typeface="Calibri" pitchFamily="34" charset="0"/>
              </a:rPr>
              <a:t>Dalla matrice X è possibile ottenere per ciascuna </a:t>
            </a:r>
            <a:r>
              <a:rPr lang="it-IT" sz="1600" b="0" kern="0" dirty="0" smtClean="0">
                <a:effectLst/>
                <a:latin typeface="Calibri" pitchFamily="34" charset="0"/>
                <a:cs typeface="Calibri" pitchFamily="34" charset="0"/>
              </a:rPr>
              <a:t>unità una sintesi sotto </a:t>
            </a:r>
            <a:r>
              <a:rPr lang="it-IT" sz="1600" b="0" kern="0" dirty="0">
                <a:effectLst/>
                <a:latin typeface="Calibri" pitchFamily="34" charset="0"/>
                <a:cs typeface="Calibri" pitchFamily="34" charset="0"/>
              </a:rPr>
              <a:t>forma di </a:t>
            </a:r>
            <a:r>
              <a:rPr lang="it-IT" sz="1600" b="0" kern="0" dirty="0" smtClean="0">
                <a:effectLst/>
                <a:latin typeface="Calibri" pitchFamily="34" charset="0"/>
                <a:cs typeface="Calibri" pitchFamily="34" charset="0"/>
              </a:rPr>
              <a:t>indicatore aggregato, </a:t>
            </a:r>
            <a:r>
              <a:rPr lang="it-IT" sz="1600" b="0" kern="0" dirty="0">
                <a:effectLst/>
                <a:latin typeface="Calibri" pitchFamily="34" charset="0"/>
                <a:cs typeface="Calibri" pitchFamily="34" charset="0"/>
              </a:rPr>
              <a:t>che misuri il fenomeno oggetto di </a:t>
            </a:r>
            <a:r>
              <a:rPr lang="it-IT" sz="1600" b="0" kern="0" dirty="0" smtClean="0">
                <a:effectLst/>
                <a:latin typeface="Calibri" pitchFamily="34" charset="0"/>
                <a:cs typeface="Calibri" pitchFamily="34" charset="0"/>
              </a:rPr>
              <a:t>studio </a:t>
            </a:r>
            <a:endParaRPr lang="it-IT" sz="1600" b="0" kern="0" dirty="0">
              <a:effectLst/>
              <a:latin typeface="Calibri" pitchFamily="34" charset="0"/>
              <a:cs typeface="Calibri" pitchFamily="34" charset="0"/>
            </a:endParaRPr>
          </a:p>
          <a:p>
            <a:endParaRPr lang="it-IT" sz="1600" b="0" kern="0" dirty="0">
              <a:effectLst/>
              <a:latin typeface="Calibri" pitchFamily="34" charset="0"/>
              <a:cs typeface="Calibri" pitchFamily="34" charset="0"/>
            </a:endParaRPr>
          </a:p>
          <a:p>
            <a:r>
              <a:rPr lang="it-IT" sz="1600" b="0" kern="0" dirty="0">
                <a:effectLst/>
                <a:latin typeface="Calibri" pitchFamily="34" charset="0"/>
                <a:cs typeface="Calibri" pitchFamily="34" charset="0"/>
              </a:rPr>
              <a:t>Tale sintesi può essere di tipo </a:t>
            </a:r>
            <a:r>
              <a:rPr lang="it-IT" sz="1600" kern="0" dirty="0">
                <a:ln>
                  <a:solidFill>
                    <a:srgbClr val="9A0000"/>
                  </a:solidFill>
                </a:ln>
                <a:solidFill>
                  <a:srgbClr val="9A0000"/>
                </a:solidFill>
                <a:effectLst/>
                <a:latin typeface="Calibri" pitchFamily="34" charset="0"/>
                <a:cs typeface="Calibri" pitchFamily="34" charset="0"/>
              </a:rPr>
              <a:t>ordinale</a:t>
            </a:r>
            <a:r>
              <a:rPr lang="it-IT" sz="1600" b="0" kern="0" dirty="0">
                <a:effectLst/>
                <a:latin typeface="Calibri" pitchFamily="34" charset="0"/>
                <a:cs typeface="Calibri" pitchFamily="34" charset="0"/>
              </a:rPr>
              <a:t>, </a:t>
            </a:r>
            <a:r>
              <a:rPr lang="it-IT" sz="1600" kern="0" dirty="0">
                <a:ln>
                  <a:solidFill>
                    <a:srgbClr val="9A0000"/>
                  </a:solidFill>
                </a:ln>
                <a:solidFill>
                  <a:srgbClr val="9A0000"/>
                </a:solidFill>
                <a:effectLst/>
                <a:latin typeface="Calibri" pitchFamily="34" charset="0"/>
                <a:cs typeface="Calibri" pitchFamily="34" charset="0"/>
              </a:rPr>
              <a:t>cardinale</a:t>
            </a:r>
            <a:r>
              <a:rPr lang="it-IT" sz="1600" b="0" kern="0" dirty="0">
                <a:effectLst/>
                <a:latin typeface="Calibri" pitchFamily="34" charset="0"/>
                <a:cs typeface="Calibri" pitchFamily="34" charset="0"/>
              </a:rPr>
              <a:t> o basata su </a:t>
            </a:r>
            <a:r>
              <a:rPr lang="it-IT" sz="1600" kern="0" dirty="0">
                <a:ln>
                  <a:solidFill>
                    <a:srgbClr val="9A0000"/>
                  </a:solidFill>
                </a:ln>
                <a:solidFill>
                  <a:srgbClr val="9A0000"/>
                </a:solidFill>
                <a:effectLst/>
                <a:latin typeface="Calibri" pitchFamily="34" charset="0"/>
                <a:cs typeface="Calibri" pitchFamily="34" charset="0"/>
              </a:rPr>
              <a:t>metodi fattoriali</a:t>
            </a:r>
          </a:p>
        </p:txBody>
      </p:sp>
      <p:sp>
        <p:nvSpPr>
          <p:cNvPr id="14" name="Rettangolo 13"/>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16"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8</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Costruzione degli indicatori: i dati</a:t>
            </a:r>
            <a:endParaRPr lang="it-IT" sz="2000" b="1" kern="0" dirty="0">
              <a:solidFill>
                <a:sysClr val="window" lastClr="FFFFFF"/>
              </a:solidFill>
              <a:latin typeface="Calibri" pitchFamily="34" charset="0"/>
              <a:cs typeface="Calibri" pitchFamily="34" charset="0"/>
            </a:endParaRPr>
          </a:p>
        </p:txBody>
      </p:sp>
      <p:sp>
        <p:nvSpPr>
          <p:cNvPr id="2" name="CasellaDiTesto 1"/>
          <p:cNvSpPr txBox="1"/>
          <p:nvPr/>
        </p:nvSpPr>
        <p:spPr>
          <a:xfrm>
            <a:off x="252413" y="1700808"/>
            <a:ext cx="8640067" cy="338554"/>
          </a:xfrm>
          <a:prstGeom prst="rect">
            <a:avLst/>
          </a:prstGeom>
          <a:noFill/>
        </p:spPr>
        <p:txBody>
          <a:bodyPr wrap="square" rtlCol="0">
            <a:spAutoFit/>
          </a:bodyPr>
          <a:lstStyle/>
          <a:p>
            <a:r>
              <a:rPr lang="it-IT" sz="1600" b="0" dirty="0" smtClean="0">
                <a:effectLst/>
                <a:latin typeface="Calibri" pitchFamily="34" charset="0"/>
                <a:cs typeface="Calibri" pitchFamily="34" charset="0"/>
              </a:rPr>
              <a:t>I diversi dati a disposizione possono essere organizzati in una particolare tabella, la </a:t>
            </a:r>
            <a:r>
              <a:rPr lang="it-IT" sz="1600" dirty="0" smtClean="0">
                <a:ln>
                  <a:solidFill>
                    <a:srgbClr val="9A0000"/>
                  </a:solidFill>
                </a:ln>
                <a:solidFill>
                  <a:srgbClr val="9A0000"/>
                </a:solidFill>
                <a:effectLst/>
                <a:latin typeface="Calibri" pitchFamily="34" charset="0"/>
                <a:cs typeface="Calibri" pitchFamily="34" charset="0"/>
              </a:rPr>
              <a:t>matrice dei dati </a:t>
            </a:r>
            <a:endParaRPr lang="it-IT" sz="1600" dirty="0">
              <a:ln>
                <a:solidFill>
                  <a:srgbClr val="9A0000"/>
                </a:solidFill>
              </a:ln>
              <a:solidFill>
                <a:srgbClr val="9A0000"/>
              </a:solidFill>
              <a:effectLst/>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07" name="Text Box 235"/>
          <p:cNvSpPr txBox="1">
            <a:spLocks noChangeArrowheads="1"/>
          </p:cNvSpPr>
          <p:nvPr/>
        </p:nvSpPr>
        <p:spPr bwMode="auto">
          <a:xfrm>
            <a:off x="3059832" y="3356992"/>
            <a:ext cx="3024336" cy="2277547"/>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wrap="square">
            <a:spAutoFit/>
          </a:bodyPr>
          <a:lstStyle/>
          <a:p>
            <a:r>
              <a:rPr lang="it-IT" b="0" dirty="0">
                <a:effectLst/>
                <a:latin typeface="Calibri" pitchFamily="34" charset="0"/>
                <a:cs typeface="Calibri" pitchFamily="34" charset="0"/>
              </a:rPr>
              <a:t>si sostituiscono ai valori </a:t>
            </a:r>
            <a:r>
              <a:rPr lang="it-IT" b="0" dirty="0" smtClean="0">
                <a:effectLst/>
                <a:latin typeface="Calibri" pitchFamily="34" charset="0"/>
                <a:cs typeface="Calibri" pitchFamily="34" charset="0"/>
              </a:rPr>
              <a:t>osservati</a:t>
            </a:r>
          </a:p>
          <a:p>
            <a:r>
              <a:rPr lang="it-IT" b="0" dirty="0" smtClean="0">
                <a:effectLst/>
                <a:latin typeface="Calibri" pitchFamily="34" charset="0"/>
                <a:cs typeface="Calibri" pitchFamily="34" charset="0"/>
              </a:rPr>
              <a:t>di </a:t>
            </a:r>
            <a:r>
              <a:rPr lang="it-IT" b="0" dirty="0">
                <a:effectLst/>
                <a:latin typeface="Calibri" pitchFamily="34" charset="0"/>
                <a:cs typeface="Calibri" pitchFamily="34" charset="0"/>
              </a:rPr>
              <a:t>ogni variabile </a:t>
            </a:r>
            <a:r>
              <a:rPr lang="it-IT" b="0" dirty="0" smtClean="0">
                <a:effectLst/>
                <a:latin typeface="Calibri" pitchFamily="34" charset="0"/>
                <a:cs typeface="Calibri" pitchFamily="34" charset="0"/>
              </a:rPr>
              <a:t>degli </a:t>
            </a:r>
            <a:r>
              <a:rPr lang="it-IT" dirty="0" smtClean="0">
                <a:effectLst/>
                <a:latin typeface="Calibri" pitchFamily="34" charset="0"/>
                <a:cs typeface="Calibri" pitchFamily="34" charset="0"/>
              </a:rPr>
              <a:t>ordinamenti </a:t>
            </a:r>
            <a:r>
              <a:rPr lang="it-IT" b="0" dirty="0" smtClean="0">
                <a:effectLst/>
                <a:latin typeface="Calibri" pitchFamily="34" charset="0"/>
                <a:cs typeface="Calibri" pitchFamily="34" charset="0"/>
              </a:rPr>
              <a:t>(</a:t>
            </a:r>
            <a:r>
              <a:rPr lang="it-IT" b="0" dirty="0">
                <a:effectLst/>
                <a:latin typeface="Calibri" pitchFamily="34" charset="0"/>
                <a:cs typeface="Calibri" pitchFamily="34" charset="0"/>
              </a:rPr>
              <a:t>ogni colonna </a:t>
            </a:r>
            <a:r>
              <a:rPr lang="it-IT" b="0" dirty="0" smtClean="0">
                <a:effectLst/>
                <a:latin typeface="Calibri" pitchFamily="34" charset="0"/>
                <a:cs typeface="Calibri" pitchFamily="34" charset="0"/>
              </a:rPr>
              <a:t>ne avrà uno proprio) espressi sotto forma di </a:t>
            </a:r>
            <a:r>
              <a:rPr lang="it-IT" dirty="0" smtClean="0">
                <a:ln>
                  <a:solidFill>
                    <a:srgbClr val="9A0000"/>
                  </a:solidFill>
                </a:ln>
                <a:solidFill>
                  <a:srgbClr val="9A0000"/>
                </a:solidFill>
                <a:effectLst/>
                <a:latin typeface="Calibri" pitchFamily="34" charset="0"/>
                <a:cs typeface="Calibri" pitchFamily="34" charset="0"/>
              </a:rPr>
              <a:t>ranghi</a:t>
            </a:r>
            <a:endParaRPr lang="it-IT" b="0" dirty="0">
              <a:effectLst/>
              <a:latin typeface="Calibri" pitchFamily="34" charset="0"/>
              <a:cs typeface="Calibri" pitchFamily="34" charset="0"/>
            </a:endParaRPr>
          </a:p>
          <a:p>
            <a:endParaRPr lang="it-IT" b="0" dirty="0" smtClean="0">
              <a:effectLst/>
              <a:latin typeface="Calibri" pitchFamily="34" charset="0"/>
              <a:cs typeface="Calibri" pitchFamily="34" charset="0"/>
            </a:endParaRPr>
          </a:p>
          <a:p>
            <a:endParaRPr lang="it-IT" b="0" dirty="0">
              <a:effectLst/>
              <a:latin typeface="Calibri" pitchFamily="34" charset="0"/>
              <a:cs typeface="Calibri" pitchFamily="34" charset="0"/>
            </a:endParaRPr>
          </a:p>
          <a:p>
            <a:r>
              <a:rPr lang="it-IT" sz="1300" b="0" dirty="0">
                <a:effectLst/>
                <a:latin typeface="Calibri" pitchFamily="34" charset="0"/>
                <a:cs typeface="Calibri" pitchFamily="34" charset="0"/>
              </a:rPr>
              <a:t>il </a:t>
            </a:r>
            <a:r>
              <a:rPr lang="it-IT" sz="1300" dirty="0">
                <a:effectLst/>
                <a:latin typeface="Calibri" pitchFamily="34" charset="0"/>
                <a:cs typeface="Calibri" pitchFamily="34" charset="0"/>
              </a:rPr>
              <a:t>rango</a:t>
            </a:r>
            <a:r>
              <a:rPr lang="it-IT" sz="1300" b="0" dirty="0">
                <a:effectLst/>
                <a:latin typeface="Calibri" pitchFamily="34" charset="0"/>
                <a:cs typeface="Calibri" pitchFamily="34" charset="0"/>
              </a:rPr>
              <a:t> di un elemento </a:t>
            </a:r>
            <a:r>
              <a:rPr lang="it-IT" sz="1300" b="0" dirty="0" err="1">
                <a:effectLst/>
                <a:latin typeface="Calibri" pitchFamily="34" charset="0"/>
                <a:cs typeface="Calibri" pitchFamily="34" charset="0"/>
              </a:rPr>
              <a:t>x</a:t>
            </a:r>
            <a:r>
              <a:rPr lang="it-IT" sz="1300" b="0" baseline="-25000" dirty="0" err="1">
                <a:effectLst/>
                <a:latin typeface="Calibri" pitchFamily="34" charset="0"/>
                <a:cs typeface="Calibri" pitchFamily="34" charset="0"/>
              </a:rPr>
              <a:t>ij</a:t>
            </a:r>
            <a:r>
              <a:rPr lang="it-IT" sz="1300" b="0" dirty="0">
                <a:effectLst/>
                <a:latin typeface="Calibri" pitchFamily="34" charset="0"/>
                <a:cs typeface="Calibri" pitchFamily="34" charset="0"/>
              </a:rPr>
              <a:t> è </a:t>
            </a:r>
            <a:r>
              <a:rPr lang="it-IT" sz="1300" b="0" dirty="0" smtClean="0">
                <a:effectLst/>
                <a:latin typeface="Calibri" pitchFamily="34" charset="0"/>
                <a:cs typeface="Calibri" pitchFamily="34" charset="0"/>
              </a:rPr>
              <a:t>un numero di ordine conferito sulla base della posizione che occupa in relazione agli altri elementi della </a:t>
            </a:r>
            <a:r>
              <a:rPr lang="it-IT" sz="1300" b="0" i="1" dirty="0" smtClean="0">
                <a:effectLst/>
                <a:latin typeface="Calibri" pitchFamily="34" charset="0"/>
                <a:cs typeface="Calibri" pitchFamily="34" charset="0"/>
              </a:rPr>
              <a:t>j-ma</a:t>
            </a:r>
            <a:r>
              <a:rPr lang="it-IT" sz="1300" b="0" dirty="0" smtClean="0">
                <a:effectLst/>
                <a:latin typeface="Calibri" pitchFamily="34" charset="0"/>
                <a:cs typeface="Calibri" pitchFamily="34" charset="0"/>
              </a:rPr>
              <a:t> </a:t>
            </a:r>
            <a:r>
              <a:rPr lang="it-IT" sz="1300" b="0" dirty="0">
                <a:effectLst/>
                <a:latin typeface="Calibri" pitchFamily="34" charset="0"/>
                <a:cs typeface="Calibri" pitchFamily="34" charset="0"/>
              </a:rPr>
              <a:t>colonna</a:t>
            </a:r>
          </a:p>
        </p:txBody>
      </p:sp>
      <p:graphicFrame>
        <p:nvGraphicFramePr>
          <p:cNvPr id="28798" name="Group 126"/>
          <p:cNvGraphicFramePr>
            <a:graphicFrameLocks noGrp="1"/>
          </p:cNvGraphicFramePr>
          <p:nvPr>
            <p:extLst>
              <p:ext uri="{D42A27DB-BD31-4B8C-83A1-F6EECF244321}">
                <p14:modId xmlns:p14="http://schemas.microsoft.com/office/powerpoint/2010/main" val="3406533515"/>
              </p:ext>
            </p:extLst>
          </p:nvPr>
        </p:nvGraphicFramePr>
        <p:xfrm>
          <a:off x="179512" y="3573016"/>
          <a:ext cx="2497137" cy="1950720"/>
        </p:xfrm>
        <a:graphic>
          <a:graphicData uri="http://schemas.openxmlformats.org/drawingml/2006/table">
            <a:tbl>
              <a:tblPr/>
              <a:tblGrid>
                <a:gridCol w="350837"/>
                <a:gridCol w="366713"/>
                <a:gridCol w="366712"/>
                <a:gridCol w="350838"/>
                <a:gridCol w="350837"/>
                <a:gridCol w="350838"/>
                <a:gridCol w="360362"/>
              </a:tblGrid>
              <a:tr h="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it-IT" sz="1000" b="1" i="0" u="none" strike="noStrike" cap="none" normalizeH="0" baseline="-25000" dirty="0" smtClean="0">
                        <a:ln>
                          <a:noFill/>
                        </a:ln>
                        <a:solidFill>
                          <a:schemeClr val="tx1"/>
                        </a:solidFill>
                        <a:effectLst/>
                        <a:latin typeface="Calibri" pitchFamily="34" charset="0"/>
                        <a:cs typeface="Calibri" pitchFamily="34" charset="0"/>
                      </a:endParaRPr>
                    </a:p>
                  </a:txBody>
                  <a:tcPr horzOverflow="overflow">
                    <a:lnL cap="flat">
                      <a:noFill/>
                    </a:lnL>
                    <a:lnR>
                      <a:noFill/>
                    </a:lnR>
                    <a:lnT cap="fla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dirty="0" smtClean="0">
                          <a:ln>
                            <a:noFill/>
                          </a:ln>
                          <a:solidFill>
                            <a:schemeClr val="tx1"/>
                          </a:solidFill>
                          <a:effectLst/>
                          <a:latin typeface="Calibri" pitchFamily="34" charset="0"/>
                          <a:cs typeface="Calibri" pitchFamily="34" charset="0"/>
                        </a:rPr>
                        <a:t>X</a:t>
                      </a:r>
                      <a:r>
                        <a:rPr kumimoji="0" lang="it-IT" sz="1000" b="1" i="0" u="none" strike="noStrike" cap="none" normalizeH="0" baseline="-25000" dirty="0" smtClean="0">
                          <a:ln>
                            <a:noFill/>
                          </a:ln>
                          <a:solidFill>
                            <a:schemeClr val="tx1"/>
                          </a:solidFill>
                          <a:effectLst/>
                          <a:latin typeface="Calibri" pitchFamily="34" charset="0"/>
                          <a:cs typeface="Calibri" pitchFamily="34" charset="0"/>
                        </a:rPr>
                        <a:t>1</a:t>
                      </a:r>
                    </a:p>
                  </a:txBody>
                  <a:tcPr horzOverflow="overflow">
                    <a:lnL>
                      <a:noFill/>
                    </a:lnL>
                    <a:lnR>
                      <a:noFill/>
                    </a:lnR>
                    <a:lnT cap="flat">
                      <a:noFill/>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chemeClr val="tx1"/>
                          </a:solidFill>
                          <a:effectLst/>
                          <a:latin typeface="Calibri" pitchFamily="34" charset="0"/>
                          <a:cs typeface="Calibri" pitchFamily="34" charset="0"/>
                        </a:rPr>
                        <a:t>X</a:t>
                      </a:r>
                      <a:r>
                        <a:rPr kumimoji="0" lang="it-IT" sz="1000" b="1" i="0" u="none" strike="noStrike" cap="none" normalizeH="0" baseline="-25000" smtClean="0">
                          <a:ln>
                            <a:noFill/>
                          </a:ln>
                          <a:solidFill>
                            <a:schemeClr val="tx1"/>
                          </a:solidFill>
                          <a:effectLst/>
                          <a:latin typeface="Calibri" pitchFamily="34" charset="0"/>
                          <a:cs typeface="Calibri" pitchFamily="34" charset="0"/>
                        </a:rPr>
                        <a:t>2</a:t>
                      </a:r>
                    </a:p>
                  </a:txBody>
                  <a:tcPr horzOverflow="overflow">
                    <a:lnL>
                      <a:noFill/>
                    </a:lnL>
                    <a:lnR>
                      <a:noFill/>
                    </a:lnR>
                    <a:lnT cap="flat">
                      <a:noFill/>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chemeClr val="tx1"/>
                          </a:solidFill>
                          <a:effectLst/>
                          <a:latin typeface="Calibri" pitchFamily="34" charset="0"/>
                          <a:cs typeface="Calibri" pitchFamily="34" charset="0"/>
                        </a:rPr>
                        <a:t>...</a:t>
                      </a:r>
                      <a:endParaRPr kumimoji="0" lang="it-IT" sz="1000" b="1"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a:noFill/>
                    </a:lnL>
                    <a:lnR>
                      <a:noFill/>
                    </a:lnR>
                    <a:lnT cap="flat">
                      <a:noFill/>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chemeClr val="tx1"/>
                          </a:solidFill>
                          <a:effectLst/>
                          <a:latin typeface="Calibri" pitchFamily="34" charset="0"/>
                          <a:cs typeface="Calibri" pitchFamily="34" charset="0"/>
                        </a:rPr>
                        <a:t>X</a:t>
                      </a:r>
                      <a:r>
                        <a:rPr kumimoji="0" lang="it-IT" sz="1000" b="1" i="0" u="none" strike="noStrike" cap="none" normalizeH="0" baseline="-25000" smtClean="0">
                          <a:ln>
                            <a:noFill/>
                          </a:ln>
                          <a:solidFill>
                            <a:schemeClr val="tx1"/>
                          </a:solidFill>
                          <a:effectLst/>
                          <a:latin typeface="Calibri" pitchFamily="34" charset="0"/>
                          <a:cs typeface="Calibri" pitchFamily="34" charset="0"/>
                        </a:rPr>
                        <a:t>j</a:t>
                      </a:r>
                    </a:p>
                  </a:txBody>
                  <a:tcPr horzOverflow="overflow">
                    <a:lnL>
                      <a:noFill/>
                    </a:lnL>
                    <a:lnR>
                      <a:noFill/>
                    </a:lnR>
                    <a:lnT cap="flat">
                      <a:noFill/>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chemeClr val="tx1"/>
                          </a:solidFill>
                          <a:effectLst/>
                          <a:latin typeface="Calibri" pitchFamily="34" charset="0"/>
                          <a:cs typeface="Calibri" pitchFamily="34" charset="0"/>
                        </a:rPr>
                        <a:t>...</a:t>
                      </a:r>
                      <a:endParaRPr kumimoji="0" lang="it-IT" sz="1000" b="1"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a:noFill/>
                    </a:lnL>
                    <a:lnR>
                      <a:noFill/>
                    </a:lnR>
                    <a:lnT cap="flat">
                      <a:noFill/>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dirty="0" err="1" smtClean="0">
                          <a:ln>
                            <a:noFill/>
                          </a:ln>
                          <a:solidFill>
                            <a:schemeClr val="tx1"/>
                          </a:solidFill>
                          <a:effectLst/>
                          <a:latin typeface="Calibri" pitchFamily="34" charset="0"/>
                          <a:cs typeface="Calibri" pitchFamily="34" charset="0"/>
                        </a:rPr>
                        <a:t>X</a:t>
                      </a:r>
                      <a:r>
                        <a:rPr kumimoji="0" lang="it-IT" sz="1000" b="1" i="0" u="none" strike="noStrike" cap="none" normalizeH="0" baseline="-25000" dirty="0" err="1" smtClean="0">
                          <a:ln>
                            <a:noFill/>
                          </a:ln>
                          <a:solidFill>
                            <a:schemeClr val="tx1"/>
                          </a:solidFill>
                          <a:effectLst/>
                          <a:latin typeface="Calibri" pitchFamily="34" charset="0"/>
                          <a:cs typeface="Calibri" pitchFamily="34" charset="0"/>
                        </a:rPr>
                        <a:t>k</a:t>
                      </a:r>
                      <a:endParaRPr kumimoji="0" lang="it-IT" sz="1000" b="1" i="0" u="none" strike="noStrike" cap="none" normalizeH="0" baseline="-25000" dirty="0" smtClean="0">
                        <a:ln>
                          <a:noFill/>
                        </a:ln>
                        <a:solidFill>
                          <a:schemeClr val="tx1"/>
                        </a:solidFill>
                        <a:effectLst/>
                        <a:latin typeface="Calibri" pitchFamily="34" charset="0"/>
                        <a:cs typeface="Calibri" pitchFamily="34" charset="0"/>
                      </a:endParaRPr>
                    </a:p>
                  </a:txBody>
                  <a:tcPr horzOverflow="overflow">
                    <a:lnL>
                      <a:noFill/>
                    </a:lnL>
                    <a:lnR cap="flat">
                      <a:noFill/>
                    </a:lnR>
                    <a:lnT cap="flat">
                      <a:noFill/>
                    </a:lnT>
                    <a:lnB w="28575" cap="flat" cmpd="sng" algn="ctr">
                      <a:solidFill>
                        <a:schemeClr val="tx1"/>
                      </a:solidFill>
                      <a:prstDash val="solid"/>
                      <a:round/>
                      <a:headEnd type="none" w="med" len="med"/>
                      <a:tailEnd type="none" w="med" len="med"/>
                    </a:lnB>
                    <a:lnTlToBr>
                      <a:noFill/>
                    </a:lnTlToBr>
                    <a:lnBlToTr>
                      <a:noFill/>
                    </a:lnBlToTr>
                    <a:noFill/>
                  </a:tcPr>
                </a:tc>
              </a:tr>
              <a:tr h="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dirty="0" smtClean="0">
                          <a:ln>
                            <a:noFill/>
                          </a:ln>
                          <a:solidFill>
                            <a:schemeClr val="tx1"/>
                          </a:solidFill>
                          <a:effectLst/>
                          <a:latin typeface="Calibri" pitchFamily="34" charset="0"/>
                          <a:cs typeface="Calibri" pitchFamily="34" charset="0"/>
                        </a:rPr>
                        <a:t>1</a:t>
                      </a:r>
                    </a:p>
                  </a:txBody>
                  <a:tcPr horzOverflow="overflow">
                    <a:lnL cap="flat">
                      <a:noFill/>
                    </a:lnL>
                    <a:lnR w="28575"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0" i="0" u="none" strike="noStrike" cap="none" normalizeH="0" baseline="0" dirty="0" smtClean="0">
                          <a:ln>
                            <a:noFill/>
                          </a:ln>
                          <a:solidFill>
                            <a:schemeClr val="tx1"/>
                          </a:solidFill>
                          <a:effectLst/>
                          <a:latin typeface="Calibri" pitchFamily="34" charset="0"/>
                          <a:cs typeface="Calibri" pitchFamily="34" charset="0"/>
                        </a:rPr>
                        <a:t>x</a:t>
                      </a:r>
                      <a:r>
                        <a:rPr kumimoji="0" lang="it-IT" sz="1000" b="0" i="0" u="none" strike="noStrike" cap="none" normalizeH="0" baseline="-25000" dirty="0" smtClean="0">
                          <a:ln>
                            <a:noFill/>
                          </a:ln>
                          <a:solidFill>
                            <a:schemeClr val="tx1"/>
                          </a:solidFill>
                          <a:effectLst/>
                          <a:latin typeface="Calibri" pitchFamily="34" charset="0"/>
                          <a:cs typeface="Calibri" pitchFamily="34" charset="0"/>
                        </a:rPr>
                        <a:t>11</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x</a:t>
                      </a:r>
                      <a:r>
                        <a:rPr kumimoji="0" lang="it-IT" sz="1000" b="0" i="0" u="none" strike="noStrike" cap="none" normalizeH="0" baseline="-25000" smtClean="0">
                          <a:ln>
                            <a:noFill/>
                          </a:ln>
                          <a:solidFill>
                            <a:schemeClr val="tx1"/>
                          </a:solidFill>
                          <a:effectLst/>
                          <a:latin typeface="Calibri" pitchFamily="34" charset="0"/>
                          <a:cs typeface="Calibri" pitchFamily="34" charset="0"/>
                        </a:rPr>
                        <a:t>12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a:t>
                      </a:r>
                      <a:endParaRPr kumimoji="0" lang="it-IT" sz="10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x</a:t>
                      </a:r>
                      <a:r>
                        <a:rPr kumimoji="0" lang="it-IT" sz="1000" b="0" i="0" u="none" strike="noStrike" cap="none" normalizeH="0" baseline="-25000" smtClean="0">
                          <a:ln>
                            <a:noFill/>
                          </a:ln>
                          <a:solidFill>
                            <a:schemeClr val="tx1"/>
                          </a:solidFill>
                          <a:effectLst/>
                          <a:latin typeface="Calibri" pitchFamily="34" charset="0"/>
                          <a:cs typeface="Calibri" pitchFamily="34" charset="0"/>
                        </a:rPr>
                        <a:t>1j</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a:t>
                      </a:r>
                      <a:endParaRPr kumimoji="0" lang="it-IT" sz="10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0" i="0" u="none" strike="noStrike" cap="none" normalizeH="0" baseline="0" dirty="0" smtClean="0">
                          <a:ln>
                            <a:noFill/>
                          </a:ln>
                          <a:solidFill>
                            <a:schemeClr val="tx1"/>
                          </a:solidFill>
                          <a:effectLst/>
                          <a:latin typeface="Calibri" pitchFamily="34" charset="0"/>
                          <a:cs typeface="Calibri" pitchFamily="34" charset="0"/>
                        </a:rPr>
                        <a:t>x</a:t>
                      </a:r>
                      <a:r>
                        <a:rPr kumimoji="0" lang="it-IT" sz="1000" b="0" i="0" u="none" strike="noStrike" cap="none" normalizeH="0" baseline="-25000" dirty="0" smtClean="0">
                          <a:ln>
                            <a:noFill/>
                          </a:ln>
                          <a:solidFill>
                            <a:schemeClr val="tx1"/>
                          </a:solidFill>
                          <a:effectLst/>
                          <a:latin typeface="Calibri" pitchFamily="34" charset="0"/>
                          <a:cs typeface="Calibri" pitchFamily="34" charset="0"/>
                        </a:rPr>
                        <a:t>1k</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chemeClr val="tx1"/>
                          </a:solidFill>
                          <a:effectLst/>
                          <a:latin typeface="Calibri" pitchFamily="34" charset="0"/>
                          <a:cs typeface="Calibri" pitchFamily="34" charset="0"/>
                        </a:rPr>
                        <a:t>2</a:t>
                      </a:r>
                    </a:p>
                  </a:txBody>
                  <a:tcPr horzOverflow="overflow">
                    <a:lnL cap="flat">
                      <a:noFill/>
                    </a:lnL>
                    <a:lnR w="28575"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0" i="0" u="none" strike="noStrike" cap="none" normalizeH="0" baseline="0" dirty="0" smtClean="0">
                          <a:ln>
                            <a:noFill/>
                          </a:ln>
                          <a:solidFill>
                            <a:schemeClr val="tx1"/>
                          </a:solidFill>
                          <a:effectLst/>
                          <a:latin typeface="Calibri" pitchFamily="34" charset="0"/>
                          <a:cs typeface="Calibri" pitchFamily="34" charset="0"/>
                        </a:rPr>
                        <a:t>x</a:t>
                      </a:r>
                      <a:r>
                        <a:rPr kumimoji="0" lang="it-IT" sz="1000" b="0" i="0" u="none" strike="noStrike" cap="none" normalizeH="0" baseline="-25000" dirty="0" smtClean="0">
                          <a:ln>
                            <a:noFill/>
                          </a:ln>
                          <a:solidFill>
                            <a:schemeClr val="tx1"/>
                          </a:solidFill>
                          <a:effectLst/>
                          <a:latin typeface="Calibri" pitchFamily="34" charset="0"/>
                          <a:cs typeface="Calibri" pitchFamily="34" charset="0"/>
                        </a:rPr>
                        <a:t>21</a:t>
                      </a:r>
                      <a:endParaRPr kumimoji="0" lang="it-IT" sz="10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x</a:t>
                      </a:r>
                      <a:r>
                        <a:rPr kumimoji="0" lang="it-IT" sz="1000" b="0" i="0" u="none" strike="noStrike" cap="none" normalizeH="0" baseline="-25000" smtClean="0">
                          <a:ln>
                            <a:noFill/>
                          </a:ln>
                          <a:solidFill>
                            <a:schemeClr val="tx1"/>
                          </a:solidFill>
                          <a:effectLst/>
                          <a:latin typeface="Calibri" pitchFamily="34" charset="0"/>
                          <a:cs typeface="Calibri" pitchFamily="34" charset="0"/>
                        </a:rPr>
                        <a:t>22</a:t>
                      </a:r>
                      <a:endParaRPr kumimoji="0" lang="it-IT" sz="1000" b="0" i="0" u="none" strike="noStrike" cap="none" normalizeH="0" baseline="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a:t>
                      </a:r>
                      <a:endParaRPr kumimoji="0" lang="it-IT" sz="10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x</a:t>
                      </a:r>
                      <a:r>
                        <a:rPr kumimoji="0" lang="it-IT" sz="1000" b="0" i="0" u="none" strike="noStrike" cap="none" normalizeH="0" baseline="-25000" smtClean="0">
                          <a:ln>
                            <a:noFill/>
                          </a:ln>
                          <a:solidFill>
                            <a:schemeClr val="tx1"/>
                          </a:solidFill>
                          <a:effectLst/>
                          <a:latin typeface="Calibri" pitchFamily="34" charset="0"/>
                          <a:cs typeface="Calibri" pitchFamily="34" charset="0"/>
                        </a:rPr>
                        <a:t>2j</a:t>
                      </a:r>
                      <a:endParaRPr kumimoji="0" lang="it-IT" sz="1000" b="0" i="0" u="none" strike="noStrike" cap="none" normalizeH="0" baseline="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a:t>
                      </a:r>
                      <a:endParaRPr kumimoji="0" lang="it-IT" sz="10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0" i="0" u="none" strike="noStrike" cap="none" normalizeH="0" baseline="0" dirty="0" smtClean="0">
                          <a:ln>
                            <a:noFill/>
                          </a:ln>
                          <a:solidFill>
                            <a:schemeClr val="tx1"/>
                          </a:solidFill>
                          <a:effectLst/>
                          <a:latin typeface="Calibri" pitchFamily="34" charset="0"/>
                          <a:cs typeface="Calibri" pitchFamily="34" charset="0"/>
                        </a:rPr>
                        <a:t>x</a:t>
                      </a:r>
                      <a:r>
                        <a:rPr kumimoji="0" lang="it-IT" sz="1000" b="0" i="0" u="none" strike="noStrike" cap="none" normalizeH="0" baseline="-25000" dirty="0" smtClean="0">
                          <a:ln>
                            <a:noFill/>
                          </a:ln>
                          <a:solidFill>
                            <a:schemeClr val="tx1"/>
                          </a:solidFill>
                          <a:effectLst/>
                          <a:latin typeface="Calibri" pitchFamily="34" charset="0"/>
                          <a:cs typeface="Calibri" pitchFamily="34" charset="0"/>
                        </a:rPr>
                        <a:t>2k</a:t>
                      </a:r>
                      <a:endParaRPr kumimoji="0" lang="it-IT" sz="10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chemeClr val="tx1"/>
                          </a:solidFill>
                          <a:effectLst/>
                          <a:latin typeface="Calibri" pitchFamily="34" charset="0"/>
                          <a:cs typeface="Calibri" pitchFamily="34" charset="0"/>
                        </a:rPr>
                        <a:t>3</a:t>
                      </a:r>
                    </a:p>
                  </a:txBody>
                  <a:tcPr horzOverflow="overflow">
                    <a:lnL cap="flat">
                      <a:noFill/>
                    </a:lnL>
                    <a:lnR w="28575"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x</a:t>
                      </a:r>
                      <a:r>
                        <a:rPr kumimoji="0" lang="it-IT" sz="1000" b="0" i="0" u="none" strike="noStrike" cap="none" normalizeH="0" baseline="-25000" smtClean="0">
                          <a:ln>
                            <a:noFill/>
                          </a:ln>
                          <a:solidFill>
                            <a:schemeClr val="tx1"/>
                          </a:solidFill>
                          <a:effectLst/>
                          <a:latin typeface="Calibri" pitchFamily="34" charset="0"/>
                          <a:cs typeface="Calibri" pitchFamily="34" charset="0"/>
                        </a:rPr>
                        <a:t>31</a:t>
                      </a:r>
                      <a:endParaRPr kumimoji="0" lang="it-IT" sz="1000" b="0" i="0" u="none" strike="noStrike" cap="none" normalizeH="0" baseline="0" smtClean="0">
                        <a:ln>
                          <a:noFill/>
                        </a:ln>
                        <a:solidFill>
                          <a:schemeClr val="tx1"/>
                        </a:solidFill>
                        <a:effectLst/>
                        <a:latin typeface="Calibri" pitchFamily="34" charset="0"/>
                        <a:cs typeface="Calibr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0" i="0" u="none" strike="noStrike" cap="none" normalizeH="0" baseline="0" dirty="0" smtClean="0">
                          <a:ln>
                            <a:noFill/>
                          </a:ln>
                          <a:solidFill>
                            <a:schemeClr val="tx1"/>
                          </a:solidFill>
                          <a:effectLst/>
                          <a:latin typeface="Calibri" pitchFamily="34" charset="0"/>
                          <a:cs typeface="Calibri" pitchFamily="34" charset="0"/>
                        </a:rPr>
                        <a:t>x</a:t>
                      </a:r>
                      <a:r>
                        <a:rPr kumimoji="0" lang="it-IT" sz="1000" b="0" i="0" u="none" strike="noStrike" cap="none" normalizeH="0" baseline="-25000" dirty="0" smtClean="0">
                          <a:ln>
                            <a:noFill/>
                          </a:ln>
                          <a:solidFill>
                            <a:schemeClr val="tx1"/>
                          </a:solidFill>
                          <a:effectLst/>
                          <a:latin typeface="Calibri" pitchFamily="34" charset="0"/>
                          <a:cs typeface="Calibri" pitchFamily="34" charset="0"/>
                        </a:rPr>
                        <a:t>32</a:t>
                      </a:r>
                      <a:endParaRPr kumimoji="0" lang="it-IT" sz="10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a:t>
                      </a:r>
                      <a:endParaRPr kumimoji="0" lang="it-IT" sz="10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x</a:t>
                      </a:r>
                      <a:r>
                        <a:rPr kumimoji="0" lang="it-IT" sz="1000" b="0" i="0" u="none" strike="noStrike" cap="none" normalizeH="0" baseline="-25000" smtClean="0">
                          <a:ln>
                            <a:noFill/>
                          </a:ln>
                          <a:solidFill>
                            <a:schemeClr val="tx1"/>
                          </a:solidFill>
                          <a:effectLst/>
                          <a:latin typeface="Calibri" pitchFamily="34" charset="0"/>
                          <a:cs typeface="Calibri" pitchFamily="34" charset="0"/>
                        </a:rPr>
                        <a:t>3j</a:t>
                      </a:r>
                      <a:endParaRPr kumimoji="0" lang="it-IT" sz="1000" b="0" i="0" u="none" strike="noStrike" cap="none" normalizeH="0" baseline="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a:t>
                      </a:r>
                      <a:endParaRPr kumimoji="0" lang="it-IT" sz="10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0" i="0" u="none" strike="noStrike" cap="none" normalizeH="0" baseline="0" dirty="0" smtClean="0">
                          <a:ln>
                            <a:noFill/>
                          </a:ln>
                          <a:solidFill>
                            <a:schemeClr val="tx1"/>
                          </a:solidFill>
                          <a:effectLst/>
                          <a:latin typeface="Calibri" pitchFamily="34" charset="0"/>
                          <a:cs typeface="Calibri" pitchFamily="34" charset="0"/>
                        </a:rPr>
                        <a:t>x</a:t>
                      </a:r>
                      <a:r>
                        <a:rPr kumimoji="0" lang="it-IT" sz="1000" b="0" i="0" u="none" strike="noStrike" cap="none" normalizeH="0" baseline="-25000" dirty="0" smtClean="0">
                          <a:ln>
                            <a:noFill/>
                          </a:ln>
                          <a:solidFill>
                            <a:schemeClr val="tx1"/>
                          </a:solidFill>
                          <a:effectLst/>
                          <a:latin typeface="Calibri" pitchFamily="34" charset="0"/>
                          <a:cs typeface="Calibri" pitchFamily="34" charset="0"/>
                        </a:rPr>
                        <a:t>3k</a:t>
                      </a:r>
                      <a:endParaRPr kumimoji="0" lang="it-IT" sz="10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chemeClr val="tx1"/>
                          </a:solidFill>
                          <a:effectLst/>
                          <a:latin typeface="Calibri" pitchFamily="34" charset="0"/>
                          <a:cs typeface="Calibri" pitchFamily="34" charset="0"/>
                        </a:rPr>
                        <a:t>...</a:t>
                      </a:r>
                      <a:endParaRPr kumimoji="0" lang="it-IT" sz="1000" b="1"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cap="flat">
                      <a:noFill/>
                    </a:lnL>
                    <a:lnR w="28575"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a:t>
                      </a:r>
                      <a:endParaRPr kumimoji="0" lang="it-IT" sz="10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a:t>
                      </a:r>
                      <a:endParaRPr kumimoji="0" lang="it-IT" sz="10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a:t>
                      </a:r>
                      <a:endParaRPr kumimoji="0" lang="it-IT" sz="10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a:t>
                      </a:r>
                      <a:endParaRPr kumimoji="0" lang="it-IT" sz="10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a:t>
                      </a:r>
                      <a:endParaRPr kumimoji="0" lang="it-IT" sz="10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0" i="0" u="none" strike="noStrike" cap="none" normalizeH="0" baseline="0" dirty="0" smtClean="0">
                          <a:ln>
                            <a:noFill/>
                          </a:ln>
                          <a:solidFill>
                            <a:schemeClr val="tx1"/>
                          </a:solidFill>
                          <a:effectLst/>
                          <a:latin typeface="Calibri" pitchFamily="34" charset="0"/>
                          <a:cs typeface="Calibri" pitchFamily="34" charset="0"/>
                        </a:rPr>
                        <a: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chemeClr val="tx1"/>
                          </a:solidFill>
                          <a:effectLst/>
                          <a:latin typeface="Calibri" pitchFamily="34" charset="0"/>
                          <a:cs typeface="Calibri" pitchFamily="34" charset="0"/>
                        </a:rPr>
                        <a:t>i</a:t>
                      </a:r>
                    </a:p>
                  </a:txBody>
                  <a:tcPr horzOverflow="overflow">
                    <a:lnL cap="flat">
                      <a:noFill/>
                    </a:lnL>
                    <a:lnR w="28575"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x</a:t>
                      </a:r>
                      <a:r>
                        <a:rPr kumimoji="0" lang="it-IT" sz="1000" b="0" i="0" u="none" strike="noStrike" cap="none" normalizeH="0" baseline="-25000" smtClean="0">
                          <a:ln>
                            <a:noFill/>
                          </a:ln>
                          <a:solidFill>
                            <a:schemeClr val="tx1"/>
                          </a:solidFill>
                          <a:effectLst/>
                          <a:latin typeface="Calibri" pitchFamily="34" charset="0"/>
                          <a:cs typeface="Calibri" pitchFamily="34" charset="0"/>
                        </a:rPr>
                        <a:t>i1</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x</a:t>
                      </a:r>
                      <a:r>
                        <a:rPr kumimoji="0" lang="it-IT" sz="1000" b="0" i="0" u="none" strike="noStrike" cap="none" normalizeH="0" baseline="-25000" smtClean="0">
                          <a:ln>
                            <a:noFill/>
                          </a:ln>
                          <a:solidFill>
                            <a:schemeClr val="tx1"/>
                          </a:solidFill>
                          <a:effectLst/>
                          <a:latin typeface="Calibri" pitchFamily="34" charset="0"/>
                          <a:cs typeface="Calibri" pitchFamily="34" charset="0"/>
                        </a:rPr>
                        <a:t>i2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a:t>
                      </a:r>
                      <a:endParaRPr kumimoji="0" lang="it-IT" sz="10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x</a:t>
                      </a:r>
                      <a:r>
                        <a:rPr kumimoji="0" lang="it-IT" sz="1000" b="0" i="0" u="none" strike="noStrike" cap="none" normalizeH="0" baseline="-25000" smtClean="0">
                          <a:ln>
                            <a:noFill/>
                          </a:ln>
                          <a:solidFill>
                            <a:schemeClr val="tx1"/>
                          </a:solidFill>
                          <a:effectLst/>
                          <a:latin typeface="Calibri" pitchFamily="34" charset="0"/>
                          <a:cs typeface="Calibri" pitchFamily="34" charset="0"/>
                        </a:rPr>
                        <a:t>ij</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a:t>
                      </a:r>
                      <a:endParaRPr kumimoji="0" lang="it-IT" sz="10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0" i="0" u="none" strike="noStrike" cap="none" normalizeH="0" baseline="0" dirty="0" err="1" smtClean="0">
                          <a:ln>
                            <a:noFill/>
                          </a:ln>
                          <a:solidFill>
                            <a:schemeClr val="tx1"/>
                          </a:solidFill>
                          <a:effectLst/>
                          <a:latin typeface="Calibri" pitchFamily="34" charset="0"/>
                          <a:cs typeface="Calibri" pitchFamily="34" charset="0"/>
                        </a:rPr>
                        <a:t>x</a:t>
                      </a:r>
                      <a:r>
                        <a:rPr kumimoji="0" lang="it-IT" sz="1000" b="0" i="0" u="none" strike="noStrike" cap="none" normalizeH="0" baseline="-25000" dirty="0" err="1" smtClean="0">
                          <a:ln>
                            <a:noFill/>
                          </a:ln>
                          <a:solidFill>
                            <a:schemeClr val="tx1"/>
                          </a:solidFill>
                          <a:effectLst/>
                          <a:latin typeface="Calibri" pitchFamily="34" charset="0"/>
                          <a:cs typeface="Calibri" pitchFamily="34" charset="0"/>
                        </a:rPr>
                        <a:t>ik</a:t>
                      </a:r>
                      <a:endParaRPr kumimoji="0" lang="it-IT" sz="1000" b="0" i="0" u="none" strike="noStrike" cap="none" normalizeH="0" baseline="-2500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chemeClr val="tx1"/>
                          </a:solidFill>
                          <a:effectLst/>
                          <a:latin typeface="Calibri" pitchFamily="34" charset="0"/>
                          <a:cs typeface="Calibri" pitchFamily="34" charset="0"/>
                        </a:rPr>
                        <a:t>...</a:t>
                      </a:r>
                      <a:endParaRPr kumimoji="0" lang="it-IT" sz="1000" b="1"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cap="flat">
                      <a:noFill/>
                    </a:lnL>
                    <a:lnR w="28575"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a:t>
                      </a:r>
                      <a:endParaRPr kumimoji="0" lang="it-IT" sz="10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a:t>
                      </a:r>
                      <a:endParaRPr kumimoji="0" lang="it-IT" sz="10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a:t>
                      </a:r>
                      <a:endParaRPr kumimoji="0" lang="it-IT" sz="10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a:t>
                      </a:r>
                      <a:endParaRPr kumimoji="0" lang="it-IT" sz="10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a:t>
                      </a:r>
                      <a:endParaRPr kumimoji="0" lang="it-IT" sz="10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0" i="0" u="none" strike="noStrike" cap="none" normalizeH="0" baseline="0" dirty="0" smtClean="0">
                          <a:ln>
                            <a:noFill/>
                          </a:ln>
                          <a:solidFill>
                            <a:schemeClr val="tx1"/>
                          </a:solidFill>
                          <a:effectLst/>
                          <a:latin typeface="Calibri" pitchFamily="34" charset="0"/>
                          <a:cs typeface="Calibri" pitchFamily="34" charset="0"/>
                        </a:rPr>
                        <a: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dirty="0" smtClean="0">
                          <a:ln>
                            <a:noFill/>
                          </a:ln>
                          <a:solidFill>
                            <a:schemeClr val="tx1"/>
                          </a:solidFill>
                          <a:effectLst/>
                          <a:latin typeface="Calibri" pitchFamily="34" charset="0"/>
                          <a:cs typeface="Calibri" pitchFamily="34" charset="0"/>
                        </a:rPr>
                        <a:t>n</a:t>
                      </a:r>
                    </a:p>
                  </a:txBody>
                  <a:tcPr horzOverflow="overflow">
                    <a:lnL cap="flat">
                      <a:noFill/>
                    </a:lnL>
                    <a:lnR w="28575" cap="flat" cmpd="sng" algn="ctr">
                      <a:solidFill>
                        <a:schemeClr val="tx1"/>
                      </a:solidFill>
                      <a:prstDash val="solid"/>
                      <a:round/>
                      <a:headEnd type="none" w="med" len="med"/>
                      <a:tailEnd type="none" w="med" len="med"/>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0" i="0" u="none" strike="noStrike" cap="none" normalizeH="0" baseline="0" dirty="0" smtClean="0">
                          <a:ln>
                            <a:noFill/>
                          </a:ln>
                          <a:solidFill>
                            <a:schemeClr val="tx1"/>
                          </a:solidFill>
                          <a:effectLst/>
                          <a:latin typeface="Calibri" pitchFamily="34" charset="0"/>
                          <a:cs typeface="Calibri" pitchFamily="34" charset="0"/>
                        </a:rPr>
                        <a:t>x</a:t>
                      </a:r>
                      <a:r>
                        <a:rPr kumimoji="0" lang="it-IT" sz="1000" b="0" i="0" u="none" strike="noStrike" cap="none" normalizeH="0" baseline="-25000" dirty="0" smtClean="0">
                          <a:ln>
                            <a:noFill/>
                          </a:ln>
                          <a:solidFill>
                            <a:schemeClr val="tx1"/>
                          </a:solidFill>
                          <a:effectLst/>
                          <a:latin typeface="Calibri" pitchFamily="34" charset="0"/>
                          <a:cs typeface="Calibri" pitchFamily="34" charset="0"/>
                        </a:rPr>
                        <a:t>n1</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0" i="0" u="none" strike="noStrike" cap="none" normalizeH="0" baseline="0" dirty="0" smtClean="0">
                          <a:ln>
                            <a:noFill/>
                          </a:ln>
                          <a:solidFill>
                            <a:schemeClr val="tx1"/>
                          </a:solidFill>
                          <a:effectLst/>
                          <a:latin typeface="Calibri" pitchFamily="34" charset="0"/>
                          <a:cs typeface="Calibri" pitchFamily="34" charset="0"/>
                        </a:rPr>
                        <a:t>x</a:t>
                      </a:r>
                      <a:r>
                        <a:rPr kumimoji="0" lang="it-IT" sz="1000" b="0" i="0" u="none" strike="noStrike" cap="none" normalizeH="0" baseline="-25000" dirty="0" smtClean="0">
                          <a:ln>
                            <a:noFill/>
                          </a:ln>
                          <a:solidFill>
                            <a:schemeClr val="tx1"/>
                          </a:solidFill>
                          <a:effectLst/>
                          <a:latin typeface="Calibri" pitchFamily="34" charset="0"/>
                          <a:cs typeface="Calibri" pitchFamily="34" charset="0"/>
                        </a:rPr>
                        <a:t>n2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a:t>
                      </a:r>
                      <a:endParaRPr kumimoji="0" lang="it-IT" sz="10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x</a:t>
                      </a:r>
                      <a:r>
                        <a:rPr kumimoji="0" lang="it-IT" sz="1000" b="0" i="0" u="none" strike="noStrike" cap="none" normalizeH="0" baseline="-25000" smtClean="0">
                          <a:ln>
                            <a:noFill/>
                          </a:ln>
                          <a:solidFill>
                            <a:schemeClr val="tx1"/>
                          </a:solidFill>
                          <a:effectLst/>
                          <a:latin typeface="Calibri" pitchFamily="34" charset="0"/>
                          <a:cs typeface="Calibri" pitchFamily="34" charset="0"/>
                        </a:rPr>
                        <a:t>nj</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a:t>
                      </a:r>
                      <a:endParaRPr kumimoji="0" lang="it-IT" sz="1000" b="0"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0" i="0" u="none" strike="noStrike" cap="none" normalizeH="0" baseline="0" dirty="0" err="1" smtClean="0">
                          <a:ln>
                            <a:noFill/>
                          </a:ln>
                          <a:solidFill>
                            <a:schemeClr val="tx1"/>
                          </a:solidFill>
                          <a:effectLst/>
                          <a:latin typeface="Calibri" pitchFamily="34" charset="0"/>
                          <a:cs typeface="Calibri" pitchFamily="34" charset="0"/>
                        </a:rPr>
                        <a:t>x</a:t>
                      </a:r>
                      <a:r>
                        <a:rPr kumimoji="0" lang="it-IT" sz="1000" b="0" i="0" u="none" strike="noStrike" cap="none" normalizeH="0" baseline="-25000" dirty="0" err="1" smtClean="0">
                          <a:ln>
                            <a:noFill/>
                          </a:ln>
                          <a:solidFill>
                            <a:schemeClr val="tx1"/>
                          </a:solidFill>
                          <a:effectLst/>
                          <a:latin typeface="Calibri" pitchFamily="34" charset="0"/>
                          <a:cs typeface="Calibri" pitchFamily="34" charset="0"/>
                        </a:rPr>
                        <a:t>nk</a:t>
                      </a:r>
                      <a:endParaRPr kumimoji="0" lang="it-IT" sz="1000" b="0" i="0" u="none" strike="noStrike" cap="none" normalizeH="0" baseline="-25000" dirty="0" smtClean="0">
                        <a:ln>
                          <a:noFill/>
                        </a:ln>
                        <a:solidFill>
                          <a:schemeClr val="tx1"/>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28799" name="Group 127"/>
          <p:cNvGraphicFramePr>
            <a:graphicFrameLocks noGrp="1"/>
          </p:cNvGraphicFramePr>
          <p:nvPr>
            <p:extLst>
              <p:ext uri="{D42A27DB-BD31-4B8C-83A1-F6EECF244321}">
                <p14:modId xmlns:p14="http://schemas.microsoft.com/office/powerpoint/2010/main" val="534044347"/>
              </p:ext>
            </p:extLst>
          </p:nvPr>
        </p:nvGraphicFramePr>
        <p:xfrm>
          <a:off x="6156176" y="3573016"/>
          <a:ext cx="2497137" cy="1950720"/>
        </p:xfrm>
        <a:graphic>
          <a:graphicData uri="http://schemas.openxmlformats.org/drawingml/2006/table">
            <a:tbl>
              <a:tblPr/>
              <a:tblGrid>
                <a:gridCol w="350837"/>
                <a:gridCol w="366713"/>
                <a:gridCol w="366712"/>
                <a:gridCol w="350838"/>
                <a:gridCol w="350837"/>
                <a:gridCol w="350838"/>
                <a:gridCol w="360362"/>
              </a:tblGrid>
              <a:tr h="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it-IT" sz="1000" b="1" i="0" u="none" strike="noStrike" cap="none" normalizeH="0" baseline="-25000" dirty="0" smtClean="0">
                        <a:ln>
                          <a:noFill/>
                        </a:ln>
                        <a:solidFill>
                          <a:schemeClr val="tx1"/>
                        </a:solidFill>
                        <a:effectLst/>
                        <a:latin typeface="Calibri" pitchFamily="34" charset="0"/>
                        <a:cs typeface="Calibri" pitchFamily="34" charset="0"/>
                      </a:endParaRPr>
                    </a:p>
                  </a:txBody>
                  <a:tcPr horzOverflow="overflow">
                    <a:lnL cap="flat">
                      <a:noFill/>
                    </a:lnL>
                    <a:lnR>
                      <a:noFill/>
                    </a:lnR>
                    <a:lnT cap="fla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chemeClr val="tx1"/>
                          </a:solidFill>
                          <a:effectLst/>
                          <a:latin typeface="Calibri" pitchFamily="34" charset="0"/>
                          <a:cs typeface="Calibri" pitchFamily="34" charset="0"/>
                        </a:rPr>
                        <a:t>X</a:t>
                      </a:r>
                      <a:r>
                        <a:rPr kumimoji="0" lang="it-IT" sz="1000" b="1" i="0" u="none" strike="noStrike" cap="none" normalizeH="0" baseline="-25000" smtClean="0">
                          <a:ln>
                            <a:noFill/>
                          </a:ln>
                          <a:solidFill>
                            <a:schemeClr val="tx1"/>
                          </a:solidFill>
                          <a:effectLst/>
                          <a:latin typeface="Calibri" pitchFamily="34" charset="0"/>
                          <a:cs typeface="Calibri" pitchFamily="34" charset="0"/>
                        </a:rPr>
                        <a:t>1</a:t>
                      </a:r>
                    </a:p>
                  </a:txBody>
                  <a:tcPr horzOverflow="overflow">
                    <a:lnL>
                      <a:noFill/>
                    </a:lnL>
                    <a:lnR>
                      <a:noFill/>
                    </a:lnR>
                    <a:lnT cap="flat">
                      <a:noFill/>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chemeClr val="tx1"/>
                          </a:solidFill>
                          <a:effectLst/>
                          <a:latin typeface="Calibri" pitchFamily="34" charset="0"/>
                          <a:cs typeface="Calibri" pitchFamily="34" charset="0"/>
                        </a:rPr>
                        <a:t>X</a:t>
                      </a:r>
                      <a:r>
                        <a:rPr kumimoji="0" lang="it-IT" sz="1000" b="1" i="0" u="none" strike="noStrike" cap="none" normalizeH="0" baseline="-25000" smtClean="0">
                          <a:ln>
                            <a:noFill/>
                          </a:ln>
                          <a:solidFill>
                            <a:schemeClr val="tx1"/>
                          </a:solidFill>
                          <a:effectLst/>
                          <a:latin typeface="Calibri" pitchFamily="34" charset="0"/>
                          <a:cs typeface="Calibri" pitchFamily="34" charset="0"/>
                        </a:rPr>
                        <a:t>2</a:t>
                      </a:r>
                    </a:p>
                  </a:txBody>
                  <a:tcPr horzOverflow="overflow">
                    <a:lnL>
                      <a:noFill/>
                    </a:lnL>
                    <a:lnR>
                      <a:noFill/>
                    </a:lnR>
                    <a:lnT cap="flat">
                      <a:noFill/>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chemeClr val="tx1"/>
                          </a:solidFill>
                          <a:effectLst/>
                          <a:latin typeface="Calibri" pitchFamily="34" charset="0"/>
                          <a:cs typeface="Calibri" pitchFamily="34" charset="0"/>
                        </a:rPr>
                        <a:t>...</a:t>
                      </a:r>
                      <a:endParaRPr kumimoji="0" lang="it-IT" sz="1000" b="1"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a:noFill/>
                    </a:lnL>
                    <a:lnR>
                      <a:noFill/>
                    </a:lnR>
                    <a:lnT cap="flat">
                      <a:noFill/>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chemeClr val="tx1"/>
                          </a:solidFill>
                          <a:effectLst/>
                          <a:latin typeface="Calibri" pitchFamily="34" charset="0"/>
                          <a:cs typeface="Calibri" pitchFamily="34" charset="0"/>
                        </a:rPr>
                        <a:t>X</a:t>
                      </a:r>
                      <a:r>
                        <a:rPr kumimoji="0" lang="it-IT" sz="1000" b="1" i="0" u="none" strike="noStrike" cap="none" normalizeH="0" baseline="-25000" smtClean="0">
                          <a:ln>
                            <a:noFill/>
                          </a:ln>
                          <a:solidFill>
                            <a:schemeClr val="tx1"/>
                          </a:solidFill>
                          <a:effectLst/>
                          <a:latin typeface="Calibri" pitchFamily="34" charset="0"/>
                          <a:cs typeface="Calibri" pitchFamily="34" charset="0"/>
                        </a:rPr>
                        <a:t>j</a:t>
                      </a:r>
                    </a:p>
                  </a:txBody>
                  <a:tcPr horzOverflow="overflow">
                    <a:lnL>
                      <a:noFill/>
                    </a:lnL>
                    <a:lnR>
                      <a:noFill/>
                    </a:lnR>
                    <a:lnT cap="flat">
                      <a:noFill/>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chemeClr val="tx1"/>
                          </a:solidFill>
                          <a:effectLst/>
                          <a:latin typeface="Calibri" pitchFamily="34" charset="0"/>
                          <a:cs typeface="Calibri" pitchFamily="34" charset="0"/>
                        </a:rPr>
                        <a:t>...</a:t>
                      </a:r>
                      <a:endParaRPr kumimoji="0" lang="it-IT" sz="1000" b="1"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a:noFill/>
                    </a:lnL>
                    <a:lnR>
                      <a:noFill/>
                    </a:lnR>
                    <a:lnT cap="flat">
                      <a:noFill/>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dirty="0" err="1" smtClean="0">
                          <a:ln>
                            <a:noFill/>
                          </a:ln>
                          <a:solidFill>
                            <a:schemeClr val="tx1"/>
                          </a:solidFill>
                          <a:effectLst/>
                          <a:latin typeface="Calibri" pitchFamily="34" charset="0"/>
                          <a:cs typeface="Calibri" pitchFamily="34" charset="0"/>
                        </a:rPr>
                        <a:t>X</a:t>
                      </a:r>
                      <a:r>
                        <a:rPr kumimoji="0" lang="it-IT" sz="1000" b="1" i="0" u="none" strike="noStrike" cap="none" normalizeH="0" baseline="-25000" dirty="0" err="1" smtClean="0">
                          <a:ln>
                            <a:noFill/>
                          </a:ln>
                          <a:solidFill>
                            <a:schemeClr val="tx1"/>
                          </a:solidFill>
                          <a:effectLst/>
                          <a:latin typeface="Calibri" pitchFamily="34" charset="0"/>
                          <a:cs typeface="Calibri" pitchFamily="34" charset="0"/>
                        </a:rPr>
                        <a:t>k</a:t>
                      </a:r>
                      <a:endParaRPr kumimoji="0" lang="it-IT" sz="1000" b="1" i="0" u="none" strike="noStrike" cap="none" normalizeH="0" baseline="-25000" dirty="0" smtClean="0">
                        <a:ln>
                          <a:noFill/>
                        </a:ln>
                        <a:solidFill>
                          <a:schemeClr val="tx1"/>
                        </a:solidFill>
                        <a:effectLst/>
                        <a:latin typeface="Calibri" pitchFamily="34" charset="0"/>
                        <a:cs typeface="Calibri" pitchFamily="34" charset="0"/>
                      </a:endParaRPr>
                    </a:p>
                  </a:txBody>
                  <a:tcPr horzOverflow="overflow">
                    <a:lnL>
                      <a:noFill/>
                    </a:lnL>
                    <a:lnR cap="flat">
                      <a:noFill/>
                    </a:lnR>
                    <a:lnT cap="flat">
                      <a:noFill/>
                    </a:lnT>
                    <a:lnB w="28575" cap="flat" cmpd="sng" algn="ctr">
                      <a:solidFill>
                        <a:schemeClr val="tx1"/>
                      </a:solidFill>
                      <a:prstDash val="solid"/>
                      <a:round/>
                      <a:headEnd type="none" w="med" len="med"/>
                      <a:tailEnd type="none" w="med" len="med"/>
                    </a:lnB>
                    <a:lnTlToBr>
                      <a:noFill/>
                    </a:lnTlToBr>
                    <a:lnBlToTr>
                      <a:noFill/>
                    </a:lnBlToTr>
                    <a:noFill/>
                  </a:tcPr>
                </a:tc>
              </a:tr>
              <a:tr h="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chemeClr val="tx1"/>
                          </a:solidFill>
                          <a:effectLst/>
                          <a:latin typeface="Calibri" pitchFamily="34" charset="0"/>
                          <a:cs typeface="Calibri" pitchFamily="34" charset="0"/>
                        </a:rPr>
                        <a:t>1</a:t>
                      </a:r>
                    </a:p>
                  </a:txBody>
                  <a:tcPr horzOverflow="overflow">
                    <a:lnL cap="flat">
                      <a:noFill/>
                    </a:lnL>
                    <a:lnR w="28575"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dirty="0" smtClean="0">
                          <a:ln>
                            <a:noFill/>
                          </a:ln>
                          <a:solidFill>
                            <a:srgbClr val="9A0000"/>
                          </a:solidFill>
                          <a:effectLst/>
                          <a:latin typeface="Calibri" pitchFamily="34" charset="0"/>
                          <a:cs typeface="Calibri" pitchFamily="34" charset="0"/>
                        </a:rPr>
                        <a:t>g</a:t>
                      </a:r>
                      <a:r>
                        <a:rPr kumimoji="0" lang="it-IT" sz="1000" b="1" i="0" u="none" strike="noStrike" cap="none" normalizeH="0" baseline="-25000" dirty="0" smtClean="0">
                          <a:ln>
                            <a:noFill/>
                          </a:ln>
                          <a:solidFill>
                            <a:srgbClr val="9A0000"/>
                          </a:solidFill>
                          <a:effectLst/>
                          <a:latin typeface="Calibri" pitchFamily="34" charset="0"/>
                          <a:cs typeface="Calibri" pitchFamily="34" charset="0"/>
                        </a:rPr>
                        <a:t>11</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rgbClr val="9A0000"/>
                          </a:solidFill>
                          <a:effectLst/>
                          <a:latin typeface="Calibri" pitchFamily="34" charset="0"/>
                          <a:cs typeface="Calibri" pitchFamily="34" charset="0"/>
                        </a:rPr>
                        <a:t>g</a:t>
                      </a:r>
                      <a:r>
                        <a:rPr kumimoji="0" lang="it-IT" sz="1000" b="1" i="0" u="none" strike="noStrike" cap="none" normalizeH="0" baseline="-25000" smtClean="0">
                          <a:ln>
                            <a:noFill/>
                          </a:ln>
                          <a:solidFill>
                            <a:srgbClr val="9A0000"/>
                          </a:solidFill>
                          <a:effectLst/>
                          <a:latin typeface="Calibri" pitchFamily="34" charset="0"/>
                          <a:cs typeface="Calibri" pitchFamily="34" charset="0"/>
                        </a:rPr>
                        <a:t>12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rgbClr val="9A0000"/>
                          </a:solidFill>
                          <a:effectLst/>
                          <a:latin typeface="Calibri" pitchFamily="34" charset="0"/>
                          <a:cs typeface="Calibri" pitchFamily="34" charset="0"/>
                        </a:rPr>
                        <a:t>...</a:t>
                      </a:r>
                      <a:endParaRPr kumimoji="0" lang="it-IT" sz="1000" b="1" i="0" u="none" strike="noStrike" cap="none" normalizeH="0" baseline="0" dirty="0" smtClean="0">
                        <a:ln>
                          <a:noFill/>
                        </a:ln>
                        <a:solidFill>
                          <a:srgbClr val="9A0000"/>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rgbClr val="9A0000"/>
                          </a:solidFill>
                          <a:effectLst/>
                          <a:latin typeface="Calibri" pitchFamily="34" charset="0"/>
                          <a:cs typeface="Calibri" pitchFamily="34" charset="0"/>
                        </a:rPr>
                        <a:t>g</a:t>
                      </a:r>
                      <a:r>
                        <a:rPr kumimoji="0" lang="it-IT" sz="1000" b="1" i="0" u="none" strike="noStrike" cap="none" normalizeH="0" baseline="-25000" smtClean="0">
                          <a:ln>
                            <a:noFill/>
                          </a:ln>
                          <a:solidFill>
                            <a:srgbClr val="9A0000"/>
                          </a:solidFill>
                          <a:effectLst/>
                          <a:latin typeface="Calibri" pitchFamily="34" charset="0"/>
                          <a:cs typeface="Calibri" pitchFamily="34" charset="0"/>
                        </a:rPr>
                        <a:t>1j</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rgbClr val="9A0000"/>
                          </a:solidFill>
                          <a:effectLst/>
                          <a:latin typeface="Calibri" pitchFamily="34" charset="0"/>
                          <a:cs typeface="Calibri" pitchFamily="34" charset="0"/>
                        </a:rPr>
                        <a:t>...</a:t>
                      </a:r>
                      <a:endParaRPr kumimoji="0" lang="it-IT" sz="1000" b="1" i="0" u="none" strike="noStrike" cap="none" normalizeH="0" baseline="0" dirty="0" smtClean="0">
                        <a:ln>
                          <a:noFill/>
                        </a:ln>
                        <a:solidFill>
                          <a:srgbClr val="9A0000"/>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dirty="0" smtClean="0">
                          <a:ln>
                            <a:noFill/>
                          </a:ln>
                          <a:solidFill>
                            <a:srgbClr val="9A0000"/>
                          </a:solidFill>
                          <a:effectLst/>
                          <a:latin typeface="Calibri" pitchFamily="34" charset="0"/>
                          <a:cs typeface="Calibri" pitchFamily="34" charset="0"/>
                        </a:rPr>
                        <a:t>g</a:t>
                      </a:r>
                      <a:r>
                        <a:rPr kumimoji="0" lang="it-IT" sz="1000" b="1" i="0" u="none" strike="noStrike" cap="none" normalizeH="0" baseline="-25000" dirty="0" smtClean="0">
                          <a:ln>
                            <a:noFill/>
                          </a:ln>
                          <a:solidFill>
                            <a:srgbClr val="9A0000"/>
                          </a:solidFill>
                          <a:effectLst/>
                          <a:latin typeface="Calibri" pitchFamily="34" charset="0"/>
                          <a:cs typeface="Calibri" pitchFamily="34" charset="0"/>
                        </a:rPr>
                        <a:t>1k</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chemeClr val="tx1"/>
                          </a:solidFill>
                          <a:effectLst/>
                          <a:latin typeface="Calibri" pitchFamily="34" charset="0"/>
                          <a:cs typeface="Calibri" pitchFamily="34" charset="0"/>
                        </a:rPr>
                        <a:t>2</a:t>
                      </a:r>
                    </a:p>
                  </a:txBody>
                  <a:tcPr horzOverflow="overflow">
                    <a:lnL cap="flat">
                      <a:noFill/>
                    </a:lnL>
                    <a:lnR w="28575"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dirty="0" smtClean="0">
                          <a:ln>
                            <a:noFill/>
                          </a:ln>
                          <a:solidFill>
                            <a:srgbClr val="9A0000"/>
                          </a:solidFill>
                          <a:effectLst/>
                          <a:latin typeface="Calibri" pitchFamily="34" charset="0"/>
                          <a:cs typeface="Calibri" pitchFamily="34" charset="0"/>
                        </a:rPr>
                        <a:t>g</a:t>
                      </a:r>
                      <a:r>
                        <a:rPr kumimoji="0" lang="it-IT" sz="1000" b="1" i="0" u="none" strike="noStrike" cap="none" normalizeH="0" baseline="-25000" dirty="0" smtClean="0">
                          <a:ln>
                            <a:noFill/>
                          </a:ln>
                          <a:solidFill>
                            <a:srgbClr val="9A0000"/>
                          </a:solidFill>
                          <a:effectLst/>
                          <a:latin typeface="Calibri" pitchFamily="34" charset="0"/>
                          <a:cs typeface="Calibri" pitchFamily="34" charset="0"/>
                        </a:rPr>
                        <a:t>21</a:t>
                      </a:r>
                      <a:endParaRPr kumimoji="0" lang="it-IT" sz="1000" b="1" i="0" u="none" strike="noStrike" cap="none" normalizeH="0" baseline="0" dirty="0" smtClean="0">
                        <a:ln>
                          <a:noFill/>
                        </a:ln>
                        <a:solidFill>
                          <a:srgbClr val="9A0000"/>
                        </a:solidFill>
                        <a:effectLst/>
                        <a:latin typeface="Calibri" pitchFamily="34" charset="0"/>
                        <a:cs typeface="Calibr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rgbClr val="9A0000"/>
                          </a:solidFill>
                          <a:effectLst/>
                          <a:latin typeface="Calibri" pitchFamily="34" charset="0"/>
                          <a:cs typeface="Calibri" pitchFamily="34" charset="0"/>
                        </a:rPr>
                        <a:t>g</a:t>
                      </a:r>
                      <a:r>
                        <a:rPr kumimoji="0" lang="it-IT" sz="1000" b="1" i="0" u="none" strike="noStrike" cap="none" normalizeH="0" baseline="-25000" smtClean="0">
                          <a:ln>
                            <a:noFill/>
                          </a:ln>
                          <a:solidFill>
                            <a:srgbClr val="9A0000"/>
                          </a:solidFill>
                          <a:effectLst/>
                          <a:latin typeface="Calibri" pitchFamily="34" charset="0"/>
                          <a:cs typeface="Calibri" pitchFamily="34" charset="0"/>
                        </a:rPr>
                        <a:t>22</a:t>
                      </a:r>
                      <a:endParaRPr kumimoji="0" lang="it-IT" sz="1000" b="1" i="0" u="none" strike="noStrike" cap="none" normalizeH="0" baseline="0" smtClean="0">
                        <a:ln>
                          <a:noFill/>
                        </a:ln>
                        <a:solidFill>
                          <a:srgbClr val="9A0000"/>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rgbClr val="9A0000"/>
                          </a:solidFill>
                          <a:effectLst/>
                          <a:latin typeface="Calibri" pitchFamily="34" charset="0"/>
                          <a:cs typeface="Calibri" pitchFamily="34" charset="0"/>
                        </a:rPr>
                        <a:t>...</a:t>
                      </a:r>
                      <a:endParaRPr kumimoji="0" lang="it-IT" sz="1000" b="1" i="0" u="none" strike="noStrike" cap="none" normalizeH="0" baseline="0" dirty="0" smtClean="0">
                        <a:ln>
                          <a:noFill/>
                        </a:ln>
                        <a:solidFill>
                          <a:srgbClr val="9A0000"/>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rgbClr val="9A0000"/>
                          </a:solidFill>
                          <a:effectLst/>
                          <a:latin typeface="Calibri" pitchFamily="34" charset="0"/>
                          <a:cs typeface="Calibri" pitchFamily="34" charset="0"/>
                        </a:rPr>
                        <a:t>g</a:t>
                      </a:r>
                      <a:r>
                        <a:rPr kumimoji="0" lang="it-IT" sz="1000" b="1" i="0" u="none" strike="noStrike" cap="none" normalizeH="0" baseline="-25000" smtClean="0">
                          <a:ln>
                            <a:noFill/>
                          </a:ln>
                          <a:solidFill>
                            <a:srgbClr val="9A0000"/>
                          </a:solidFill>
                          <a:effectLst/>
                          <a:latin typeface="Calibri" pitchFamily="34" charset="0"/>
                          <a:cs typeface="Calibri" pitchFamily="34" charset="0"/>
                        </a:rPr>
                        <a:t>2j</a:t>
                      </a:r>
                      <a:endParaRPr kumimoji="0" lang="it-IT" sz="1000" b="1" i="0" u="none" strike="noStrike" cap="none" normalizeH="0" baseline="0" smtClean="0">
                        <a:ln>
                          <a:noFill/>
                        </a:ln>
                        <a:solidFill>
                          <a:srgbClr val="9A0000"/>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rgbClr val="9A0000"/>
                          </a:solidFill>
                          <a:effectLst/>
                          <a:latin typeface="Calibri" pitchFamily="34" charset="0"/>
                          <a:cs typeface="Calibri" pitchFamily="34" charset="0"/>
                        </a:rPr>
                        <a:t>...</a:t>
                      </a:r>
                      <a:endParaRPr kumimoji="0" lang="it-IT" sz="1000" b="1" i="0" u="none" strike="noStrike" cap="none" normalizeH="0" baseline="0" dirty="0" smtClean="0">
                        <a:ln>
                          <a:noFill/>
                        </a:ln>
                        <a:solidFill>
                          <a:srgbClr val="9A0000"/>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dirty="0" smtClean="0">
                          <a:ln>
                            <a:noFill/>
                          </a:ln>
                          <a:solidFill>
                            <a:srgbClr val="9A0000"/>
                          </a:solidFill>
                          <a:effectLst/>
                          <a:latin typeface="Calibri" pitchFamily="34" charset="0"/>
                          <a:cs typeface="Calibri" pitchFamily="34" charset="0"/>
                        </a:rPr>
                        <a:t>g</a:t>
                      </a:r>
                      <a:r>
                        <a:rPr kumimoji="0" lang="it-IT" sz="1000" b="1" i="0" u="none" strike="noStrike" cap="none" normalizeH="0" baseline="-25000" dirty="0" smtClean="0">
                          <a:ln>
                            <a:noFill/>
                          </a:ln>
                          <a:solidFill>
                            <a:srgbClr val="9A0000"/>
                          </a:solidFill>
                          <a:effectLst/>
                          <a:latin typeface="Calibri" pitchFamily="34" charset="0"/>
                          <a:cs typeface="Calibri" pitchFamily="34" charset="0"/>
                        </a:rPr>
                        <a:t>2k</a:t>
                      </a:r>
                      <a:endParaRPr kumimoji="0" lang="it-IT" sz="1000" b="1" i="0" u="none" strike="noStrike" cap="none" normalizeH="0" baseline="0" dirty="0" smtClean="0">
                        <a:ln>
                          <a:noFill/>
                        </a:ln>
                        <a:solidFill>
                          <a:srgbClr val="9A0000"/>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chemeClr val="tx1"/>
                          </a:solidFill>
                          <a:effectLst/>
                          <a:latin typeface="Calibri" pitchFamily="34" charset="0"/>
                          <a:cs typeface="Calibri" pitchFamily="34" charset="0"/>
                        </a:rPr>
                        <a:t>3</a:t>
                      </a:r>
                    </a:p>
                  </a:txBody>
                  <a:tcPr horzOverflow="overflow">
                    <a:lnL cap="flat">
                      <a:noFill/>
                    </a:lnL>
                    <a:lnR w="28575"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rgbClr val="9A0000"/>
                          </a:solidFill>
                          <a:effectLst/>
                          <a:latin typeface="Calibri" pitchFamily="34" charset="0"/>
                          <a:cs typeface="Calibri" pitchFamily="34" charset="0"/>
                        </a:rPr>
                        <a:t>g</a:t>
                      </a:r>
                      <a:r>
                        <a:rPr kumimoji="0" lang="it-IT" sz="1000" b="1" i="0" u="none" strike="noStrike" cap="none" normalizeH="0" baseline="-25000" smtClean="0">
                          <a:ln>
                            <a:noFill/>
                          </a:ln>
                          <a:solidFill>
                            <a:srgbClr val="9A0000"/>
                          </a:solidFill>
                          <a:effectLst/>
                          <a:latin typeface="Calibri" pitchFamily="34" charset="0"/>
                          <a:cs typeface="Calibri" pitchFamily="34" charset="0"/>
                        </a:rPr>
                        <a:t>31</a:t>
                      </a:r>
                      <a:endParaRPr kumimoji="0" lang="it-IT" sz="1000" b="1" i="0" u="none" strike="noStrike" cap="none" normalizeH="0" baseline="0" smtClean="0">
                        <a:ln>
                          <a:noFill/>
                        </a:ln>
                        <a:solidFill>
                          <a:srgbClr val="9A0000"/>
                        </a:solidFill>
                        <a:effectLst/>
                        <a:latin typeface="Calibri" pitchFamily="34" charset="0"/>
                        <a:cs typeface="Calibr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dirty="0" smtClean="0">
                          <a:ln>
                            <a:noFill/>
                          </a:ln>
                          <a:solidFill>
                            <a:srgbClr val="9A0000"/>
                          </a:solidFill>
                          <a:effectLst/>
                          <a:latin typeface="Calibri" pitchFamily="34" charset="0"/>
                          <a:cs typeface="Calibri" pitchFamily="34" charset="0"/>
                        </a:rPr>
                        <a:t>g</a:t>
                      </a:r>
                      <a:r>
                        <a:rPr kumimoji="0" lang="it-IT" sz="1000" b="1" i="0" u="none" strike="noStrike" cap="none" normalizeH="0" baseline="-25000" dirty="0" smtClean="0">
                          <a:ln>
                            <a:noFill/>
                          </a:ln>
                          <a:solidFill>
                            <a:srgbClr val="9A0000"/>
                          </a:solidFill>
                          <a:effectLst/>
                          <a:latin typeface="Calibri" pitchFamily="34" charset="0"/>
                          <a:cs typeface="Calibri" pitchFamily="34" charset="0"/>
                        </a:rPr>
                        <a:t>32</a:t>
                      </a:r>
                      <a:endParaRPr kumimoji="0" lang="it-IT" sz="1000" b="1" i="0" u="none" strike="noStrike" cap="none" normalizeH="0" baseline="0" dirty="0" smtClean="0">
                        <a:ln>
                          <a:noFill/>
                        </a:ln>
                        <a:solidFill>
                          <a:srgbClr val="9A0000"/>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rgbClr val="9A0000"/>
                          </a:solidFill>
                          <a:effectLst/>
                          <a:latin typeface="Calibri" pitchFamily="34" charset="0"/>
                          <a:cs typeface="Calibri" pitchFamily="34" charset="0"/>
                        </a:rPr>
                        <a:t>...</a:t>
                      </a:r>
                      <a:endParaRPr kumimoji="0" lang="it-IT" sz="1000" b="1" i="0" u="none" strike="noStrike" cap="none" normalizeH="0" baseline="0" dirty="0" smtClean="0">
                        <a:ln>
                          <a:noFill/>
                        </a:ln>
                        <a:solidFill>
                          <a:srgbClr val="9A0000"/>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rgbClr val="9A0000"/>
                          </a:solidFill>
                          <a:effectLst/>
                          <a:latin typeface="Calibri" pitchFamily="34" charset="0"/>
                          <a:cs typeface="Calibri" pitchFamily="34" charset="0"/>
                        </a:rPr>
                        <a:t>g</a:t>
                      </a:r>
                      <a:r>
                        <a:rPr kumimoji="0" lang="it-IT" sz="1000" b="1" i="0" u="none" strike="noStrike" cap="none" normalizeH="0" baseline="-25000" smtClean="0">
                          <a:ln>
                            <a:noFill/>
                          </a:ln>
                          <a:solidFill>
                            <a:srgbClr val="9A0000"/>
                          </a:solidFill>
                          <a:effectLst/>
                          <a:latin typeface="Calibri" pitchFamily="34" charset="0"/>
                          <a:cs typeface="Calibri" pitchFamily="34" charset="0"/>
                        </a:rPr>
                        <a:t>3j</a:t>
                      </a:r>
                      <a:endParaRPr kumimoji="0" lang="it-IT" sz="1000" b="1" i="0" u="none" strike="noStrike" cap="none" normalizeH="0" baseline="0" smtClean="0">
                        <a:ln>
                          <a:noFill/>
                        </a:ln>
                        <a:solidFill>
                          <a:srgbClr val="9A0000"/>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rgbClr val="9A0000"/>
                          </a:solidFill>
                          <a:effectLst/>
                          <a:latin typeface="Calibri" pitchFamily="34" charset="0"/>
                          <a:cs typeface="Calibri" pitchFamily="34" charset="0"/>
                        </a:rPr>
                        <a:t>...</a:t>
                      </a:r>
                      <a:endParaRPr kumimoji="0" lang="it-IT" sz="1000" b="1" i="0" u="none" strike="noStrike" cap="none" normalizeH="0" baseline="0" dirty="0" smtClean="0">
                        <a:ln>
                          <a:noFill/>
                        </a:ln>
                        <a:solidFill>
                          <a:srgbClr val="9A0000"/>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dirty="0" smtClean="0">
                          <a:ln>
                            <a:noFill/>
                          </a:ln>
                          <a:solidFill>
                            <a:srgbClr val="9A0000"/>
                          </a:solidFill>
                          <a:effectLst/>
                          <a:latin typeface="Calibri" pitchFamily="34" charset="0"/>
                          <a:cs typeface="Calibri" pitchFamily="34" charset="0"/>
                        </a:rPr>
                        <a:t>g</a:t>
                      </a:r>
                      <a:r>
                        <a:rPr kumimoji="0" lang="it-IT" sz="1000" b="1" i="0" u="none" strike="noStrike" cap="none" normalizeH="0" baseline="-25000" dirty="0" smtClean="0">
                          <a:ln>
                            <a:noFill/>
                          </a:ln>
                          <a:solidFill>
                            <a:srgbClr val="9A0000"/>
                          </a:solidFill>
                          <a:effectLst/>
                          <a:latin typeface="Calibri" pitchFamily="34" charset="0"/>
                          <a:cs typeface="Calibri" pitchFamily="34" charset="0"/>
                        </a:rPr>
                        <a:t>3k</a:t>
                      </a:r>
                      <a:endParaRPr kumimoji="0" lang="it-IT" sz="1000" b="1" i="0" u="none" strike="noStrike" cap="none" normalizeH="0" baseline="0" dirty="0" smtClean="0">
                        <a:ln>
                          <a:noFill/>
                        </a:ln>
                        <a:solidFill>
                          <a:srgbClr val="9A0000"/>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chemeClr val="tx1"/>
                          </a:solidFill>
                          <a:effectLst/>
                          <a:latin typeface="Calibri" pitchFamily="34" charset="0"/>
                          <a:cs typeface="Calibri" pitchFamily="34" charset="0"/>
                        </a:rPr>
                        <a:t>...</a:t>
                      </a:r>
                      <a:endParaRPr kumimoji="0" lang="it-IT" sz="1000" b="1"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cap="flat">
                      <a:noFill/>
                    </a:lnL>
                    <a:lnR w="28575"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rgbClr val="9A0000"/>
                          </a:solidFill>
                          <a:effectLst/>
                          <a:latin typeface="Calibri" pitchFamily="34" charset="0"/>
                          <a:cs typeface="Calibri" pitchFamily="34" charset="0"/>
                        </a:rPr>
                        <a:t>...</a:t>
                      </a:r>
                      <a:endParaRPr kumimoji="0" lang="it-IT" sz="1000" b="1" i="0" u="none" strike="noStrike" cap="none" normalizeH="0" baseline="0" dirty="0" smtClean="0">
                        <a:ln>
                          <a:noFill/>
                        </a:ln>
                        <a:solidFill>
                          <a:srgbClr val="9A0000"/>
                        </a:solidFill>
                        <a:effectLst/>
                        <a:latin typeface="Calibri" pitchFamily="34" charset="0"/>
                        <a:cs typeface="Calibr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rgbClr val="9A0000"/>
                          </a:solidFill>
                          <a:effectLst/>
                          <a:latin typeface="Calibri" pitchFamily="34" charset="0"/>
                          <a:cs typeface="Calibri" pitchFamily="34" charset="0"/>
                        </a:rPr>
                        <a:t>...</a:t>
                      </a:r>
                      <a:endParaRPr kumimoji="0" lang="it-IT" sz="1000" b="1" i="0" u="none" strike="noStrike" cap="none" normalizeH="0" baseline="0" dirty="0" smtClean="0">
                        <a:ln>
                          <a:noFill/>
                        </a:ln>
                        <a:solidFill>
                          <a:srgbClr val="9A0000"/>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rgbClr val="9A0000"/>
                          </a:solidFill>
                          <a:effectLst/>
                          <a:latin typeface="Calibri" pitchFamily="34" charset="0"/>
                          <a:cs typeface="Calibri" pitchFamily="34" charset="0"/>
                        </a:rPr>
                        <a:t>...</a:t>
                      </a:r>
                      <a:endParaRPr kumimoji="0" lang="it-IT" sz="1000" b="1" i="0" u="none" strike="noStrike" cap="none" normalizeH="0" baseline="0" dirty="0" smtClean="0">
                        <a:ln>
                          <a:noFill/>
                        </a:ln>
                        <a:solidFill>
                          <a:srgbClr val="9A0000"/>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rgbClr val="9A0000"/>
                          </a:solidFill>
                          <a:effectLst/>
                          <a:latin typeface="Calibri" pitchFamily="34" charset="0"/>
                          <a:cs typeface="Calibri" pitchFamily="34" charset="0"/>
                        </a:rPr>
                        <a:t>...</a:t>
                      </a:r>
                      <a:endParaRPr kumimoji="0" lang="it-IT" sz="1000" b="1" i="0" u="none" strike="noStrike" cap="none" normalizeH="0" baseline="0" dirty="0" smtClean="0">
                        <a:ln>
                          <a:noFill/>
                        </a:ln>
                        <a:solidFill>
                          <a:srgbClr val="9A0000"/>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rgbClr val="9A0000"/>
                          </a:solidFill>
                          <a:effectLst/>
                          <a:latin typeface="Calibri" pitchFamily="34" charset="0"/>
                          <a:cs typeface="Calibri" pitchFamily="34" charset="0"/>
                        </a:rPr>
                        <a:t>...</a:t>
                      </a:r>
                      <a:endParaRPr kumimoji="0" lang="it-IT" sz="1000" b="1" i="0" u="none" strike="noStrike" cap="none" normalizeH="0" baseline="0" dirty="0" smtClean="0">
                        <a:ln>
                          <a:noFill/>
                        </a:ln>
                        <a:solidFill>
                          <a:srgbClr val="9A0000"/>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rgbClr val="9A0000"/>
                          </a:solidFill>
                          <a:effectLst/>
                          <a:latin typeface="Calibri" pitchFamily="34" charset="0"/>
                          <a:cs typeface="Calibri" pitchFamily="34" charset="0"/>
                        </a:rPr>
                        <a:t>...</a:t>
                      </a:r>
                      <a:endParaRPr kumimoji="0" lang="it-IT" sz="1000" b="1" i="0" u="none" strike="noStrike" cap="none" normalizeH="0" baseline="0" dirty="0" smtClean="0">
                        <a:ln>
                          <a:noFill/>
                        </a:ln>
                        <a:solidFill>
                          <a:srgbClr val="9A0000"/>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chemeClr val="tx1"/>
                          </a:solidFill>
                          <a:effectLst/>
                          <a:latin typeface="Calibri" pitchFamily="34" charset="0"/>
                          <a:cs typeface="Calibri" pitchFamily="34" charset="0"/>
                        </a:rPr>
                        <a:t>i</a:t>
                      </a:r>
                    </a:p>
                  </a:txBody>
                  <a:tcPr horzOverflow="overflow">
                    <a:lnL cap="flat">
                      <a:noFill/>
                    </a:lnL>
                    <a:lnR w="28575"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rgbClr val="9A0000"/>
                          </a:solidFill>
                          <a:effectLst/>
                          <a:latin typeface="Calibri" pitchFamily="34" charset="0"/>
                          <a:cs typeface="Calibri" pitchFamily="34" charset="0"/>
                        </a:rPr>
                        <a:t>g</a:t>
                      </a:r>
                      <a:r>
                        <a:rPr kumimoji="0" lang="it-IT" sz="1000" b="1" i="0" u="none" strike="noStrike" cap="none" normalizeH="0" baseline="-25000" smtClean="0">
                          <a:ln>
                            <a:noFill/>
                          </a:ln>
                          <a:solidFill>
                            <a:srgbClr val="9A0000"/>
                          </a:solidFill>
                          <a:effectLst/>
                          <a:latin typeface="Calibri" pitchFamily="34" charset="0"/>
                          <a:cs typeface="Calibri" pitchFamily="34" charset="0"/>
                        </a:rPr>
                        <a:t>i1</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rgbClr val="9A0000"/>
                          </a:solidFill>
                          <a:effectLst/>
                          <a:latin typeface="Calibri" pitchFamily="34" charset="0"/>
                          <a:cs typeface="Calibri" pitchFamily="34" charset="0"/>
                        </a:rPr>
                        <a:t>g</a:t>
                      </a:r>
                      <a:r>
                        <a:rPr kumimoji="0" lang="it-IT" sz="1000" b="1" i="0" u="none" strike="noStrike" cap="none" normalizeH="0" baseline="-25000" smtClean="0">
                          <a:ln>
                            <a:noFill/>
                          </a:ln>
                          <a:solidFill>
                            <a:srgbClr val="9A0000"/>
                          </a:solidFill>
                          <a:effectLst/>
                          <a:latin typeface="Calibri" pitchFamily="34" charset="0"/>
                          <a:cs typeface="Calibri" pitchFamily="34" charset="0"/>
                        </a:rPr>
                        <a:t>i2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rgbClr val="9A0000"/>
                          </a:solidFill>
                          <a:effectLst/>
                          <a:latin typeface="Calibri" pitchFamily="34" charset="0"/>
                          <a:cs typeface="Calibri" pitchFamily="34" charset="0"/>
                        </a:rPr>
                        <a:t>...</a:t>
                      </a:r>
                      <a:endParaRPr kumimoji="0" lang="it-IT" sz="1000" b="1" i="0" u="none" strike="noStrike" cap="none" normalizeH="0" baseline="0" dirty="0" smtClean="0">
                        <a:ln>
                          <a:noFill/>
                        </a:ln>
                        <a:solidFill>
                          <a:srgbClr val="9A0000"/>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rgbClr val="9A0000"/>
                          </a:solidFill>
                          <a:effectLst/>
                          <a:latin typeface="Calibri" pitchFamily="34" charset="0"/>
                          <a:cs typeface="Calibri" pitchFamily="34" charset="0"/>
                        </a:rPr>
                        <a:t>g</a:t>
                      </a:r>
                      <a:r>
                        <a:rPr kumimoji="0" lang="it-IT" sz="1000" b="1" i="0" u="none" strike="noStrike" cap="none" normalizeH="0" baseline="-25000" smtClean="0">
                          <a:ln>
                            <a:noFill/>
                          </a:ln>
                          <a:solidFill>
                            <a:srgbClr val="9A0000"/>
                          </a:solidFill>
                          <a:effectLst/>
                          <a:latin typeface="Calibri" pitchFamily="34" charset="0"/>
                          <a:cs typeface="Calibri" pitchFamily="34" charset="0"/>
                        </a:rPr>
                        <a:t>ij</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rgbClr val="9A0000"/>
                          </a:solidFill>
                          <a:effectLst/>
                          <a:latin typeface="Calibri" pitchFamily="34" charset="0"/>
                          <a:cs typeface="Calibri" pitchFamily="34" charset="0"/>
                        </a:rPr>
                        <a:t>...</a:t>
                      </a:r>
                      <a:endParaRPr kumimoji="0" lang="it-IT" sz="1000" b="1" i="0" u="none" strike="noStrike" cap="none" normalizeH="0" baseline="0" dirty="0" smtClean="0">
                        <a:ln>
                          <a:noFill/>
                        </a:ln>
                        <a:solidFill>
                          <a:srgbClr val="9A0000"/>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dirty="0" err="1" smtClean="0">
                          <a:ln>
                            <a:noFill/>
                          </a:ln>
                          <a:solidFill>
                            <a:srgbClr val="9A0000"/>
                          </a:solidFill>
                          <a:effectLst/>
                          <a:latin typeface="Calibri" pitchFamily="34" charset="0"/>
                          <a:cs typeface="Calibri" pitchFamily="34" charset="0"/>
                        </a:rPr>
                        <a:t>g</a:t>
                      </a:r>
                      <a:r>
                        <a:rPr kumimoji="0" lang="it-IT" sz="1000" b="1" i="0" u="none" strike="noStrike" cap="none" normalizeH="0" baseline="-25000" dirty="0" err="1" smtClean="0">
                          <a:ln>
                            <a:noFill/>
                          </a:ln>
                          <a:solidFill>
                            <a:srgbClr val="9A0000"/>
                          </a:solidFill>
                          <a:effectLst/>
                          <a:latin typeface="Calibri" pitchFamily="34" charset="0"/>
                          <a:cs typeface="Calibri" pitchFamily="34" charset="0"/>
                        </a:rPr>
                        <a:t>ik</a:t>
                      </a:r>
                      <a:endParaRPr kumimoji="0" lang="it-IT" sz="1000" b="1" i="0" u="none" strike="noStrike" cap="none" normalizeH="0" baseline="-25000" dirty="0" smtClean="0">
                        <a:ln>
                          <a:noFill/>
                        </a:ln>
                        <a:solidFill>
                          <a:srgbClr val="9A0000"/>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chemeClr val="tx1"/>
                          </a:solidFill>
                          <a:effectLst/>
                          <a:latin typeface="Calibri" pitchFamily="34" charset="0"/>
                          <a:cs typeface="Calibri" pitchFamily="34" charset="0"/>
                        </a:rPr>
                        <a:t>...</a:t>
                      </a:r>
                      <a:endParaRPr kumimoji="0" lang="it-IT" sz="1000" b="1" i="0" u="none" strike="noStrike" cap="none" normalizeH="0" baseline="0" dirty="0" smtClean="0">
                        <a:ln>
                          <a:noFill/>
                        </a:ln>
                        <a:solidFill>
                          <a:schemeClr val="tx1"/>
                        </a:solidFill>
                        <a:effectLst/>
                        <a:latin typeface="Calibri" pitchFamily="34" charset="0"/>
                        <a:cs typeface="Calibri" pitchFamily="34" charset="0"/>
                      </a:endParaRPr>
                    </a:p>
                  </a:txBody>
                  <a:tcPr horzOverflow="overflow">
                    <a:lnL cap="flat">
                      <a:noFill/>
                    </a:lnL>
                    <a:lnR w="28575"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rgbClr val="9A0000"/>
                          </a:solidFill>
                          <a:effectLst/>
                          <a:latin typeface="Calibri" pitchFamily="34" charset="0"/>
                          <a:cs typeface="Calibri" pitchFamily="34" charset="0"/>
                        </a:rPr>
                        <a:t>...</a:t>
                      </a:r>
                      <a:endParaRPr kumimoji="0" lang="it-IT" sz="1000" b="1" i="0" u="none" strike="noStrike" cap="none" normalizeH="0" baseline="0" dirty="0" smtClean="0">
                        <a:ln>
                          <a:noFill/>
                        </a:ln>
                        <a:solidFill>
                          <a:srgbClr val="9A0000"/>
                        </a:solidFill>
                        <a:effectLst/>
                        <a:latin typeface="Calibri" pitchFamily="34" charset="0"/>
                        <a:cs typeface="Calibr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rgbClr val="9A0000"/>
                          </a:solidFill>
                          <a:effectLst/>
                          <a:latin typeface="Calibri" pitchFamily="34" charset="0"/>
                          <a:cs typeface="Calibri" pitchFamily="34" charset="0"/>
                        </a:rPr>
                        <a:t>...</a:t>
                      </a:r>
                      <a:endParaRPr kumimoji="0" lang="it-IT" sz="1000" b="1" i="0" u="none" strike="noStrike" cap="none" normalizeH="0" baseline="0" dirty="0" smtClean="0">
                        <a:ln>
                          <a:noFill/>
                        </a:ln>
                        <a:solidFill>
                          <a:srgbClr val="9A0000"/>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rgbClr val="9A0000"/>
                          </a:solidFill>
                          <a:effectLst/>
                          <a:latin typeface="Calibri" pitchFamily="34" charset="0"/>
                          <a:cs typeface="Calibri" pitchFamily="34" charset="0"/>
                        </a:rPr>
                        <a:t>...</a:t>
                      </a:r>
                      <a:endParaRPr kumimoji="0" lang="it-IT" sz="1000" b="1" i="0" u="none" strike="noStrike" cap="none" normalizeH="0" baseline="0" dirty="0" smtClean="0">
                        <a:ln>
                          <a:noFill/>
                        </a:ln>
                        <a:solidFill>
                          <a:srgbClr val="9A0000"/>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rgbClr val="9A0000"/>
                          </a:solidFill>
                          <a:effectLst/>
                          <a:latin typeface="Calibri" pitchFamily="34" charset="0"/>
                          <a:cs typeface="Calibri" pitchFamily="34" charset="0"/>
                        </a:rPr>
                        <a:t>...</a:t>
                      </a:r>
                      <a:endParaRPr kumimoji="0" lang="it-IT" sz="1000" b="1" i="0" u="none" strike="noStrike" cap="none" normalizeH="0" baseline="0" dirty="0" smtClean="0">
                        <a:ln>
                          <a:noFill/>
                        </a:ln>
                        <a:solidFill>
                          <a:srgbClr val="9A0000"/>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rgbClr val="9A0000"/>
                          </a:solidFill>
                          <a:effectLst/>
                          <a:latin typeface="Calibri" pitchFamily="34" charset="0"/>
                          <a:cs typeface="Calibri" pitchFamily="34" charset="0"/>
                        </a:rPr>
                        <a:t>...</a:t>
                      </a:r>
                      <a:endParaRPr kumimoji="0" lang="it-IT" sz="1000" b="1" i="0" u="none" strike="noStrike" cap="none" normalizeH="0" baseline="0" dirty="0" smtClean="0">
                        <a:ln>
                          <a:noFill/>
                        </a:ln>
                        <a:solidFill>
                          <a:srgbClr val="9A0000"/>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rgbClr val="9A0000"/>
                          </a:solidFill>
                          <a:effectLst/>
                          <a:latin typeface="Calibri" pitchFamily="34" charset="0"/>
                          <a:cs typeface="Calibri" pitchFamily="34" charset="0"/>
                        </a:rPr>
                        <a:t>...</a:t>
                      </a:r>
                      <a:endParaRPr kumimoji="0" lang="it-IT" sz="1000" b="1" i="0" u="none" strike="noStrike" cap="none" normalizeH="0" baseline="0" dirty="0" smtClean="0">
                        <a:ln>
                          <a:noFill/>
                        </a:ln>
                        <a:solidFill>
                          <a:srgbClr val="9A0000"/>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chemeClr val="tx1"/>
                          </a:solidFill>
                          <a:effectLst/>
                          <a:latin typeface="Calibri" pitchFamily="34" charset="0"/>
                          <a:cs typeface="Calibri" pitchFamily="34" charset="0"/>
                        </a:rPr>
                        <a:t>n</a:t>
                      </a:r>
                    </a:p>
                  </a:txBody>
                  <a:tcPr horzOverflow="overflow">
                    <a:lnL cap="flat">
                      <a:noFill/>
                    </a:lnL>
                    <a:lnR w="28575" cap="flat" cmpd="sng" algn="ctr">
                      <a:solidFill>
                        <a:schemeClr val="tx1"/>
                      </a:solidFill>
                      <a:prstDash val="solid"/>
                      <a:round/>
                      <a:headEnd type="none" w="med" len="med"/>
                      <a:tailEnd type="none" w="med" len="med"/>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rgbClr val="9A0000"/>
                          </a:solidFill>
                          <a:effectLst/>
                          <a:latin typeface="Calibri" pitchFamily="34" charset="0"/>
                          <a:cs typeface="Calibri" pitchFamily="34" charset="0"/>
                        </a:rPr>
                        <a:t>g</a:t>
                      </a:r>
                      <a:r>
                        <a:rPr kumimoji="0" lang="it-IT" sz="1000" b="1" i="0" u="none" strike="noStrike" cap="none" normalizeH="0" baseline="-25000" smtClean="0">
                          <a:ln>
                            <a:noFill/>
                          </a:ln>
                          <a:solidFill>
                            <a:srgbClr val="9A0000"/>
                          </a:solidFill>
                          <a:effectLst/>
                          <a:latin typeface="Calibri" pitchFamily="34" charset="0"/>
                          <a:cs typeface="Calibri" pitchFamily="34" charset="0"/>
                        </a:rPr>
                        <a:t>n1</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dirty="0" smtClean="0">
                          <a:ln>
                            <a:noFill/>
                          </a:ln>
                          <a:solidFill>
                            <a:srgbClr val="9A0000"/>
                          </a:solidFill>
                          <a:effectLst/>
                          <a:latin typeface="Calibri" pitchFamily="34" charset="0"/>
                          <a:cs typeface="Calibri" pitchFamily="34" charset="0"/>
                        </a:rPr>
                        <a:t>g</a:t>
                      </a:r>
                      <a:r>
                        <a:rPr kumimoji="0" lang="it-IT" sz="1000" b="1" i="0" u="none" strike="noStrike" cap="none" normalizeH="0" baseline="-25000" dirty="0" smtClean="0">
                          <a:ln>
                            <a:noFill/>
                          </a:ln>
                          <a:solidFill>
                            <a:srgbClr val="9A0000"/>
                          </a:solidFill>
                          <a:effectLst/>
                          <a:latin typeface="Calibri" pitchFamily="34" charset="0"/>
                          <a:cs typeface="Calibri" pitchFamily="34" charset="0"/>
                        </a:rPr>
                        <a:t>n2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rgbClr val="9A0000"/>
                          </a:solidFill>
                          <a:effectLst/>
                          <a:latin typeface="Calibri" pitchFamily="34" charset="0"/>
                          <a:cs typeface="Calibri" pitchFamily="34" charset="0"/>
                        </a:rPr>
                        <a:t>...</a:t>
                      </a:r>
                      <a:endParaRPr kumimoji="0" lang="it-IT" sz="1000" b="1" i="0" u="none" strike="noStrike" cap="none" normalizeH="0" baseline="0" dirty="0" smtClean="0">
                        <a:ln>
                          <a:noFill/>
                        </a:ln>
                        <a:solidFill>
                          <a:srgbClr val="9A0000"/>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rgbClr val="9A0000"/>
                          </a:solidFill>
                          <a:effectLst/>
                          <a:latin typeface="Calibri" pitchFamily="34" charset="0"/>
                          <a:cs typeface="Calibri" pitchFamily="34" charset="0"/>
                        </a:rPr>
                        <a:t>g</a:t>
                      </a:r>
                      <a:r>
                        <a:rPr kumimoji="0" lang="it-IT" sz="1000" b="1" i="0" u="none" strike="noStrike" cap="none" normalizeH="0" baseline="-25000" smtClean="0">
                          <a:ln>
                            <a:noFill/>
                          </a:ln>
                          <a:solidFill>
                            <a:srgbClr val="9A0000"/>
                          </a:solidFill>
                          <a:effectLst/>
                          <a:latin typeface="Calibri" pitchFamily="34" charset="0"/>
                          <a:cs typeface="Calibri" pitchFamily="34" charset="0"/>
                        </a:rPr>
                        <a:t>nj</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smtClean="0">
                          <a:ln>
                            <a:noFill/>
                          </a:ln>
                          <a:solidFill>
                            <a:srgbClr val="9A0000"/>
                          </a:solidFill>
                          <a:effectLst/>
                          <a:latin typeface="Calibri" pitchFamily="34" charset="0"/>
                          <a:cs typeface="Calibri" pitchFamily="34" charset="0"/>
                        </a:rPr>
                        <a:t>...</a:t>
                      </a:r>
                      <a:endParaRPr kumimoji="0" lang="it-IT" sz="1000" b="1" i="0" u="none" strike="noStrike" cap="none" normalizeH="0" baseline="0" dirty="0" smtClean="0">
                        <a:ln>
                          <a:noFill/>
                        </a:ln>
                        <a:solidFill>
                          <a:srgbClr val="9A0000"/>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it-IT" sz="1000" b="1" i="0" u="none" strike="noStrike" cap="none" normalizeH="0" baseline="0" dirty="0" err="1" smtClean="0">
                          <a:ln>
                            <a:noFill/>
                          </a:ln>
                          <a:solidFill>
                            <a:srgbClr val="9A0000"/>
                          </a:solidFill>
                          <a:effectLst/>
                          <a:latin typeface="Calibri" pitchFamily="34" charset="0"/>
                          <a:cs typeface="Calibri" pitchFamily="34" charset="0"/>
                        </a:rPr>
                        <a:t>g</a:t>
                      </a:r>
                      <a:r>
                        <a:rPr kumimoji="0" lang="it-IT" sz="1000" b="1" i="0" u="none" strike="noStrike" cap="none" normalizeH="0" baseline="-25000" dirty="0" err="1" smtClean="0">
                          <a:ln>
                            <a:noFill/>
                          </a:ln>
                          <a:solidFill>
                            <a:srgbClr val="9A0000"/>
                          </a:solidFill>
                          <a:effectLst/>
                          <a:latin typeface="Calibri" pitchFamily="34" charset="0"/>
                          <a:cs typeface="Calibri" pitchFamily="34" charset="0"/>
                        </a:rPr>
                        <a:t>nk</a:t>
                      </a:r>
                      <a:endParaRPr kumimoji="0" lang="it-IT" sz="1000" b="1" i="0" u="none" strike="noStrike" cap="none" normalizeH="0" baseline="-25000" dirty="0" smtClean="0">
                        <a:ln>
                          <a:noFill/>
                        </a:ln>
                        <a:solidFill>
                          <a:srgbClr val="9A0000"/>
                        </a:solidFill>
                        <a:effectLst/>
                        <a:latin typeface="Calibri" pitchFamily="34" charset="0"/>
                        <a:cs typeface="Calibr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8906" name="AutoShape 234"/>
          <p:cNvSpPr>
            <a:spLocks noChangeArrowheads="1"/>
          </p:cNvSpPr>
          <p:nvPr/>
        </p:nvSpPr>
        <p:spPr bwMode="auto">
          <a:xfrm>
            <a:off x="4211960" y="4437112"/>
            <a:ext cx="647700" cy="215900"/>
          </a:xfrm>
          <a:prstGeom prst="rightArrow">
            <a:avLst>
              <a:gd name="adj1" fmla="val 50000"/>
              <a:gd name="adj2" fmla="val 75000"/>
            </a:avLst>
          </a:prstGeom>
          <a:solidFill>
            <a:srgbClr val="9A0000"/>
          </a:solidFill>
          <a:ln w="12700">
            <a:solidFill>
              <a:schemeClr val="tx1"/>
            </a:solidFill>
            <a:miter lim="800000"/>
            <a:headEnd/>
            <a:tailEnd/>
          </a:ln>
          <a:effectLst/>
          <a:extLst/>
        </p:spPr>
        <p:txBody>
          <a:bodyPr wrap="none" anchor="ctr"/>
          <a:lstStyle/>
          <a:p>
            <a:endParaRPr lang="it-IT"/>
          </a:p>
        </p:txBody>
      </p:sp>
      <p:sp>
        <p:nvSpPr>
          <p:cNvPr id="28915" name="AutoShape 243"/>
          <p:cNvSpPr>
            <a:spLocks noChangeArrowheads="1"/>
          </p:cNvSpPr>
          <p:nvPr/>
        </p:nvSpPr>
        <p:spPr bwMode="auto">
          <a:xfrm>
            <a:off x="863662" y="5949280"/>
            <a:ext cx="7416800" cy="576262"/>
          </a:xfrm>
          <a:prstGeom prst="roundRect">
            <a:avLst>
              <a:gd name="adj" fmla="val 16667"/>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r>
              <a:rPr lang="it-IT" sz="1400" b="0" smtClean="0">
                <a:effectLst/>
                <a:latin typeface="Calibri" pitchFamily="34" charset="0"/>
                <a:cs typeface="Calibri" pitchFamily="34" charset="0"/>
              </a:rPr>
              <a:t>N.B.: </a:t>
            </a:r>
            <a:r>
              <a:rPr lang="it-IT" sz="1400" b="0" dirty="0">
                <a:effectLst/>
                <a:latin typeface="Calibri" pitchFamily="34" charset="0"/>
                <a:cs typeface="Calibri" pitchFamily="34" charset="0"/>
              </a:rPr>
              <a:t>La direzione degli indicatori elementari deve essere la stessa per </a:t>
            </a:r>
            <a:r>
              <a:rPr lang="it-IT" sz="1400" b="0" dirty="0" smtClean="0">
                <a:effectLst/>
                <a:latin typeface="Calibri" pitchFamily="34" charset="0"/>
                <a:cs typeface="Calibri" pitchFamily="34" charset="0"/>
              </a:rPr>
              <a:t>tutti (se </a:t>
            </a:r>
            <a:r>
              <a:rPr lang="it-IT" sz="1400" b="0" dirty="0">
                <a:effectLst/>
                <a:latin typeface="Calibri" pitchFamily="34" charset="0"/>
                <a:cs typeface="Calibri" pitchFamily="34" charset="0"/>
              </a:rPr>
              <a:t>un </a:t>
            </a:r>
            <a:r>
              <a:rPr lang="it-IT" sz="1400" b="0" dirty="0" smtClean="0">
                <a:effectLst/>
                <a:latin typeface="Calibri" pitchFamily="34" charset="0"/>
                <a:cs typeface="Calibri" pitchFamily="34" charset="0"/>
              </a:rPr>
              <a:t>indicatore ha una </a:t>
            </a:r>
          </a:p>
          <a:p>
            <a:r>
              <a:rPr lang="it-IT" sz="1400" b="0" dirty="0" smtClean="0">
                <a:effectLst/>
                <a:latin typeface="Calibri" pitchFamily="34" charset="0"/>
                <a:cs typeface="Calibri" pitchFamily="34" charset="0"/>
              </a:rPr>
              <a:t>direzione </a:t>
            </a:r>
            <a:r>
              <a:rPr lang="it-IT" sz="1400" b="0" dirty="0">
                <a:effectLst/>
                <a:latin typeface="Calibri" pitchFamily="34" charset="0"/>
                <a:cs typeface="Calibri" pitchFamily="34" charset="0"/>
              </a:rPr>
              <a:t>negativa, si considera il suo complemento rispetto all’unità di riferimento)</a:t>
            </a:r>
          </a:p>
        </p:txBody>
      </p:sp>
      <p:sp>
        <p:nvSpPr>
          <p:cNvPr id="28920" name="Rectangle 248"/>
          <p:cNvSpPr>
            <a:spLocks noChangeArrowheads="1"/>
          </p:cNvSpPr>
          <p:nvPr/>
        </p:nvSpPr>
        <p:spPr bwMode="auto">
          <a:xfrm>
            <a:off x="250825" y="1700610"/>
            <a:ext cx="8713788" cy="1184940"/>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wrap="square">
            <a:spAutoFit/>
          </a:bodyPr>
          <a:lstStyle/>
          <a:p>
            <a:r>
              <a:rPr lang="it-IT" sz="1600" b="0" dirty="0">
                <a:effectLst/>
                <a:latin typeface="Calibri" pitchFamily="34" charset="0"/>
                <a:cs typeface="Calibri" pitchFamily="34" charset="0"/>
              </a:rPr>
              <a:t>Con l’</a:t>
            </a:r>
            <a:r>
              <a:rPr lang="it-IT" sz="1600" dirty="0">
                <a:ln>
                  <a:solidFill>
                    <a:srgbClr val="9A0000"/>
                  </a:solidFill>
                </a:ln>
                <a:solidFill>
                  <a:srgbClr val="9A0000"/>
                </a:solidFill>
                <a:effectLst/>
                <a:latin typeface="Calibri" pitchFamily="34" charset="0"/>
                <a:cs typeface="Calibri" pitchFamily="34" charset="0"/>
              </a:rPr>
              <a:t>approccio ordinale</a:t>
            </a:r>
            <a:r>
              <a:rPr lang="it-IT" sz="1600" b="0" dirty="0">
                <a:effectLst/>
                <a:latin typeface="Calibri" pitchFamily="34" charset="0"/>
                <a:cs typeface="Calibri" pitchFamily="34" charset="0"/>
              </a:rPr>
              <a:t> </a:t>
            </a:r>
            <a:r>
              <a:rPr lang="it-IT" sz="1600" b="0" dirty="0" smtClean="0">
                <a:effectLst/>
                <a:latin typeface="Calibri" pitchFamily="34" charset="0"/>
                <a:cs typeface="Calibri" pitchFamily="34" charset="0"/>
              </a:rPr>
              <a:t>a partire da una </a:t>
            </a:r>
            <a:r>
              <a:rPr lang="it-IT" sz="1600" b="0" dirty="0">
                <a:effectLst/>
                <a:latin typeface="Calibri" pitchFamily="34" charset="0"/>
                <a:cs typeface="Calibri" pitchFamily="34" charset="0"/>
              </a:rPr>
              <a:t>batteria di p </a:t>
            </a:r>
            <a:r>
              <a:rPr lang="it-IT" sz="1600" b="0" dirty="0" smtClean="0">
                <a:effectLst/>
                <a:latin typeface="Calibri" pitchFamily="34" charset="0"/>
                <a:cs typeface="Calibri" pitchFamily="34" charset="0"/>
              </a:rPr>
              <a:t>indicatori elementari si </a:t>
            </a:r>
            <a:r>
              <a:rPr lang="it-IT" sz="1600" b="0" dirty="0">
                <a:effectLst/>
                <a:latin typeface="Calibri" pitchFamily="34" charset="0"/>
                <a:cs typeface="Calibri" pitchFamily="34" charset="0"/>
              </a:rPr>
              <a:t>tende alla costruzione di un’unica graduatoria finale delle </a:t>
            </a:r>
            <a:r>
              <a:rPr lang="it-IT" sz="1600" b="0" dirty="0" smtClean="0">
                <a:effectLst/>
                <a:latin typeface="Calibri" pitchFamily="34" charset="0"/>
                <a:cs typeface="Calibri" pitchFamily="34" charset="0"/>
              </a:rPr>
              <a:t>unità interessate</a:t>
            </a:r>
          </a:p>
          <a:p>
            <a:endParaRPr lang="it-IT" sz="700" b="0" dirty="0">
              <a:effectLst/>
              <a:latin typeface="Calibri" pitchFamily="34" charset="0"/>
              <a:cs typeface="Calibri" pitchFamily="34" charset="0"/>
            </a:endParaRPr>
          </a:p>
          <a:p>
            <a:r>
              <a:rPr lang="it-IT" sz="1600" b="0" dirty="0" smtClean="0">
                <a:effectLst/>
                <a:latin typeface="Calibri" pitchFamily="34" charset="0"/>
                <a:cs typeface="Calibri" pitchFamily="34" charset="0"/>
              </a:rPr>
              <a:t>Poiché si considera soltanto la posizione delle unità rispetto al livello della variabile e non rispetto alla sua intensità, si possono utilizzare sia variabili qualitative ordinali che variabili quantitative</a:t>
            </a:r>
            <a:endParaRPr lang="it-IT" sz="1600" b="0" dirty="0">
              <a:effectLst/>
              <a:latin typeface="Calibri" pitchFamily="34" charset="0"/>
              <a:cs typeface="Calibri" pitchFamily="34" charset="0"/>
            </a:endParaRPr>
          </a:p>
        </p:txBody>
      </p:sp>
      <p:pic>
        <p:nvPicPr>
          <p:cNvPr id="16" name="Immagine 24" descr="unical 2.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52413" y="130175"/>
            <a:ext cx="4033837" cy="798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Rettangolo 16"/>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19" name="Segnaposto numero diapositiva 9"/>
          <p:cNvSpPr>
            <a:spLocks noGrp="1"/>
          </p:cNvSpPr>
          <p:nvPr>
            <p:ph type="sldNum" sz="quarter" idx="12"/>
          </p:nvPr>
        </p:nvSpPr>
        <p:spPr>
          <a:xfrm>
            <a:off x="80962" y="1000125"/>
            <a:ext cx="5715173"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9</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Approccio ordinale: preparazione dei dati</a:t>
            </a:r>
            <a:endParaRPr lang="it-IT" sz="2000" b="1" kern="0" dirty="0">
              <a:solidFill>
                <a:sysClr val="window" lastClr="FFFFFF"/>
              </a:solidFill>
              <a:latin typeface="Calibri" pitchFamily="34" charset="0"/>
              <a:cs typeface="Calibri" pitchFamily="34" charset="0"/>
            </a:endParaRPr>
          </a:p>
        </p:txBody>
      </p:sp>
      <p:sp>
        <p:nvSpPr>
          <p:cNvPr id="20" name="CasellaDiTesto 19"/>
          <p:cNvSpPr txBox="1"/>
          <p:nvPr/>
        </p:nvSpPr>
        <p:spPr>
          <a:xfrm>
            <a:off x="4429125" y="0"/>
            <a:ext cx="4643438" cy="992188"/>
          </a:xfrm>
          <a:prstGeom prst="rect">
            <a:avLst/>
          </a:prstGeom>
          <a:noFill/>
        </p:spPr>
        <p:txBody>
          <a:bodyPr>
            <a:spAutoFit/>
          </a:bodyPr>
          <a:lstStyle/>
          <a:p>
            <a:pPr fontAlgn="auto">
              <a:lnSpc>
                <a:spcPct val="150000"/>
              </a:lnSpc>
              <a:spcBef>
                <a:spcPts val="0"/>
              </a:spcBef>
              <a:spcAft>
                <a:spcPts val="0"/>
              </a:spcAft>
              <a:defRPr/>
            </a:pPr>
            <a:r>
              <a:rPr lang="it-IT" sz="1300" b="1" kern="0" dirty="0">
                <a:solidFill>
                  <a:sysClr val="windowText" lastClr="000000"/>
                </a:solidFill>
                <a:effectLst/>
                <a:latin typeface="Calibri" pitchFamily="34" charset="0"/>
                <a:cs typeface="Calibri" pitchFamily="34" charset="0"/>
              </a:rPr>
              <a:t>Corso di Laurea: Discipline Economiche e Sociali - Magistrale</a:t>
            </a:r>
          </a:p>
          <a:p>
            <a:pPr fontAlgn="auto">
              <a:lnSpc>
                <a:spcPct val="150000"/>
              </a:lnSpc>
              <a:spcBef>
                <a:spcPts val="0"/>
              </a:spcBef>
              <a:spcAft>
                <a:spcPts val="0"/>
              </a:spcAft>
              <a:defRPr/>
            </a:pPr>
            <a:r>
              <a:rPr lang="it-IT" sz="1300" b="1" kern="0" dirty="0">
                <a:solidFill>
                  <a:sysClr val="windowText" lastClr="000000"/>
                </a:solidFill>
                <a:effectLst/>
                <a:latin typeface="Calibri" pitchFamily="34" charset="0"/>
                <a:cs typeface="Calibri" pitchFamily="34" charset="0"/>
              </a:rPr>
              <a:t>Insegnamento:  </a:t>
            </a:r>
            <a:r>
              <a:rPr lang="it-IT" sz="1300" b="1" kern="0">
                <a:solidFill>
                  <a:sysClr val="windowText" lastClr="000000"/>
                </a:solidFill>
                <a:effectLst/>
                <a:latin typeface="Calibri" pitchFamily="34" charset="0"/>
                <a:cs typeface="Calibri" pitchFamily="34" charset="0"/>
              </a:rPr>
              <a:t>Metodi </a:t>
            </a:r>
            <a:r>
              <a:rPr lang="it-IT" sz="1300" b="1" kern="0" smtClean="0">
                <a:solidFill>
                  <a:sysClr val="windowText" lastClr="000000"/>
                </a:solidFill>
                <a:effectLst/>
                <a:latin typeface="Calibri" pitchFamily="34" charset="0"/>
                <a:cs typeface="Calibri" pitchFamily="34" charset="0"/>
              </a:rPr>
              <a:t>Stat. </a:t>
            </a:r>
            <a:r>
              <a:rPr lang="it-IT" sz="1300" b="1" kern="0" dirty="0">
                <a:solidFill>
                  <a:sysClr val="windowText" lastClr="000000"/>
                </a:solidFill>
                <a:effectLst/>
                <a:latin typeface="Calibri" pitchFamily="34" charset="0"/>
                <a:cs typeface="Calibri" pitchFamily="34" charset="0"/>
              </a:rPr>
              <a:t>per lo Sviluppo e la Cooperazione</a:t>
            </a:r>
          </a:p>
          <a:p>
            <a:pPr fontAlgn="auto">
              <a:lnSpc>
                <a:spcPct val="150000"/>
              </a:lnSpc>
              <a:spcBef>
                <a:spcPts val="0"/>
              </a:spcBef>
              <a:spcAft>
                <a:spcPts val="0"/>
              </a:spcAft>
              <a:defRPr/>
            </a:pPr>
            <a:r>
              <a:rPr lang="it-IT" sz="1300" b="1" kern="0" dirty="0">
                <a:solidFill>
                  <a:sysClr val="windowText" lastClr="000000"/>
                </a:solidFill>
                <a:effectLst/>
                <a:latin typeface="Calibri" pitchFamily="34" charset="0"/>
                <a:cs typeface="Calibri" pitchFamily="34" charset="0"/>
              </a:rPr>
              <a:t>Docente</a:t>
            </a:r>
            <a:r>
              <a:rPr lang="it-IT" sz="1300" b="1" kern="0">
                <a:solidFill>
                  <a:sysClr val="windowText" lastClr="000000"/>
                </a:solidFill>
                <a:effectLst/>
                <a:latin typeface="Calibri" pitchFamily="34" charset="0"/>
                <a:cs typeface="Calibri" pitchFamily="34" charset="0"/>
              </a:rPr>
              <a:t>:  </a:t>
            </a:r>
            <a:r>
              <a:rPr lang="it-IT" sz="1300" b="1" kern="0" smtClean="0">
                <a:solidFill>
                  <a:sysClr val="windowText" lastClr="000000"/>
                </a:solidFill>
                <a:effectLst/>
                <a:latin typeface="Calibri" pitchFamily="34" charset="0"/>
                <a:cs typeface="Calibri" pitchFamily="34" charset="0"/>
              </a:rPr>
              <a:t>M.Misuraca</a:t>
            </a:r>
            <a:endParaRPr lang="it-IT" sz="1300" b="1" kern="0" dirty="0">
              <a:solidFill>
                <a:sysClr val="windowText" lastClr="000000"/>
              </a:solidFill>
              <a:effectLst/>
              <a:latin typeface="Calibri" pitchFamily="34" charset="0"/>
              <a:cs typeface="Calibri" pitchFamily="34" charset="0"/>
            </a:endParaRPr>
          </a:p>
        </p:txBody>
      </p:sp>
      <p:sp>
        <p:nvSpPr>
          <p:cNvPr id="4" name="CasellaDiTesto 3"/>
          <p:cNvSpPr txBox="1"/>
          <p:nvPr/>
        </p:nvSpPr>
        <p:spPr>
          <a:xfrm>
            <a:off x="6300192" y="3212976"/>
            <a:ext cx="2664296" cy="323165"/>
          </a:xfrm>
          <a:prstGeom prst="rect">
            <a:avLst/>
          </a:prstGeom>
          <a:noFill/>
        </p:spPr>
        <p:txBody>
          <a:bodyPr wrap="square" rtlCol="0">
            <a:spAutoFit/>
          </a:bodyPr>
          <a:lstStyle/>
          <a:p>
            <a:pPr algn="ctr"/>
            <a:r>
              <a:rPr lang="it-IT" dirty="0" smtClean="0">
                <a:ln>
                  <a:solidFill>
                    <a:schemeClr val="tx1"/>
                  </a:solidFill>
                </a:ln>
                <a:effectLst/>
                <a:latin typeface="Calibri" pitchFamily="34" charset="0"/>
                <a:cs typeface="Calibri" pitchFamily="34" charset="0"/>
              </a:rPr>
              <a:t>matrice dei ranghi</a:t>
            </a:r>
            <a:endParaRPr lang="it-IT" dirty="0">
              <a:ln>
                <a:solidFill>
                  <a:schemeClr val="tx1"/>
                </a:solidFill>
              </a:ln>
              <a:effectLst/>
              <a:latin typeface="Calibri" pitchFamily="34" charset="0"/>
              <a:cs typeface="Calibri" pitchFamily="34" charset="0"/>
            </a:endParaRPr>
          </a:p>
        </p:txBody>
      </p:sp>
      <p:sp>
        <p:nvSpPr>
          <p:cNvPr id="24" name="CasellaDiTesto 23"/>
          <p:cNvSpPr txBox="1"/>
          <p:nvPr/>
        </p:nvSpPr>
        <p:spPr>
          <a:xfrm>
            <a:off x="323528" y="3212976"/>
            <a:ext cx="2664296" cy="323165"/>
          </a:xfrm>
          <a:prstGeom prst="rect">
            <a:avLst/>
          </a:prstGeom>
          <a:noFill/>
        </p:spPr>
        <p:txBody>
          <a:bodyPr wrap="square" rtlCol="0">
            <a:spAutoFit/>
          </a:bodyPr>
          <a:lstStyle/>
          <a:p>
            <a:pPr algn="ctr"/>
            <a:r>
              <a:rPr lang="it-IT" dirty="0" smtClean="0">
                <a:ln>
                  <a:solidFill>
                    <a:schemeClr val="tx1"/>
                  </a:solidFill>
                </a:ln>
                <a:effectLst/>
                <a:latin typeface="Calibri" pitchFamily="34" charset="0"/>
                <a:cs typeface="Calibri" pitchFamily="34" charset="0"/>
              </a:rPr>
              <a:t>matrice dei dati</a:t>
            </a:r>
            <a:endParaRPr lang="it-IT" dirty="0">
              <a:ln>
                <a:solidFill>
                  <a:schemeClr val="tx1"/>
                </a:solidFill>
              </a:ln>
              <a:effectLst/>
              <a:latin typeface="Calibri" pitchFamily="34" charset="0"/>
              <a:cs typeface="Calibri" pitchFamily="34" charset="0"/>
            </a:endParaRPr>
          </a:p>
        </p:txBody>
      </p:sp>
      <p:sp>
        <p:nvSpPr>
          <p:cNvPr id="15" name="CasellaDiTesto 14"/>
          <p:cNvSpPr txBox="1"/>
          <p:nvPr/>
        </p:nvSpPr>
        <p:spPr>
          <a:xfrm>
            <a:off x="6429375" y="1000125"/>
            <a:ext cx="2643188" cy="400050"/>
          </a:xfrm>
          <a:prstGeom prst="rect">
            <a:avLst/>
          </a:prstGeom>
          <a:noFill/>
        </p:spPr>
        <p:txBody>
          <a:bodyPr>
            <a:spAutoFit/>
          </a:bodyPr>
          <a:lstStyle/>
          <a:p>
            <a:pPr algn="r" fontAlgn="auto">
              <a:spcBef>
                <a:spcPts val="0"/>
              </a:spcBef>
              <a:spcAft>
                <a:spcPts val="0"/>
              </a:spcAft>
              <a:defRPr/>
            </a:pPr>
            <a:r>
              <a:rPr lang="it-IT" sz="2000" b="1" kern="0" dirty="0">
                <a:solidFill>
                  <a:sysClr val="window" lastClr="FFFFFF"/>
                </a:solidFill>
                <a:effectLst/>
                <a:latin typeface="Calibri" pitchFamily="34" charset="0"/>
                <a:cs typeface="Calibri" pitchFamily="34" charset="0"/>
              </a:rPr>
              <a:t>Lezione n° </a:t>
            </a:r>
            <a:r>
              <a:rPr lang="it-IT" sz="2000" b="1" kern="0" dirty="0" smtClean="0">
                <a:solidFill>
                  <a:sysClr val="window" lastClr="FFFFFF"/>
                </a:solidFill>
                <a:effectLst/>
                <a:latin typeface="Calibri" pitchFamily="34" charset="0"/>
                <a:cs typeface="Calibri" pitchFamily="34" charset="0"/>
              </a:rPr>
              <a:t>09</a:t>
            </a:r>
            <a:endParaRPr lang="it-IT" sz="2000" b="1" kern="0" dirty="0">
              <a:solidFill>
                <a:sysClr val="window" lastClr="FFFFFF"/>
              </a:solidFill>
              <a:effectLst/>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7" name="Segnaposto numero diapositiva 9"/>
          <p:cNvSpPr>
            <a:spLocks noGrp="1"/>
          </p:cNvSpPr>
          <p:nvPr>
            <p:ph type="sldNum" sz="quarter" idx="12"/>
          </p:nvPr>
        </p:nvSpPr>
        <p:spPr>
          <a:xfrm>
            <a:off x="80962" y="1000125"/>
            <a:ext cx="5499149"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10</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Approccio ordinale: sintesi dei dati</a:t>
            </a:r>
            <a:endParaRPr lang="it-IT" sz="2000" b="1" kern="0" dirty="0">
              <a:solidFill>
                <a:sysClr val="window" lastClr="FFFFFF"/>
              </a:solidFill>
              <a:latin typeface="Calibri" pitchFamily="34" charset="0"/>
              <a:cs typeface="Calibri" pitchFamily="34" charset="0"/>
            </a:endParaRPr>
          </a:p>
        </p:txBody>
      </p:sp>
      <p:sp>
        <p:nvSpPr>
          <p:cNvPr id="9" name="Text Box 238"/>
          <p:cNvSpPr txBox="1">
            <a:spLocks noChangeArrowheads="1"/>
          </p:cNvSpPr>
          <p:nvPr/>
        </p:nvSpPr>
        <p:spPr bwMode="auto">
          <a:xfrm>
            <a:off x="323825" y="1887587"/>
            <a:ext cx="4752975" cy="584775"/>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a:spAutoFit/>
          </a:bodyPr>
          <a:lstStyle/>
          <a:p>
            <a:r>
              <a:rPr lang="it-IT" sz="1600" b="0" dirty="0">
                <a:effectLst/>
                <a:latin typeface="Calibri" pitchFamily="34" charset="0"/>
                <a:cs typeface="Calibri" pitchFamily="34" charset="0"/>
              </a:rPr>
              <a:t>Dopo aver calcolato per ciascuna variabile i </a:t>
            </a:r>
            <a:r>
              <a:rPr lang="it-IT" sz="1600" b="0" dirty="0" smtClean="0">
                <a:effectLst/>
                <a:latin typeface="Calibri" pitchFamily="34" charset="0"/>
                <a:cs typeface="Calibri" pitchFamily="34" charset="0"/>
              </a:rPr>
              <a:t>ranghi,</a:t>
            </a:r>
          </a:p>
          <a:p>
            <a:r>
              <a:rPr lang="it-IT" sz="1600" b="0" dirty="0" smtClean="0">
                <a:effectLst/>
                <a:latin typeface="Calibri" pitchFamily="34" charset="0"/>
                <a:cs typeface="Calibri" pitchFamily="34" charset="0"/>
              </a:rPr>
              <a:t>si </a:t>
            </a:r>
            <a:r>
              <a:rPr lang="it-IT" sz="1600" b="0" dirty="0">
                <a:effectLst/>
                <a:latin typeface="Calibri" pitchFamily="34" charset="0"/>
                <a:cs typeface="Calibri" pitchFamily="34" charset="0"/>
              </a:rPr>
              <a:t>considera per ogni osservazione la relazione:</a:t>
            </a:r>
          </a:p>
        </p:txBody>
      </p:sp>
      <p:sp>
        <p:nvSpPr>
          <p:cNvPr id="11" name="AutoShape 241"/>
          <p:cNvSpPr>
            <a:spLocks noChangeArrowheads="1"/>
          </p:cNvSpPr>
          <p:nvPr/>
        </p:nvSpPr>
        <p:spPr bwMode="auto">
          <a:xfrm>
            <a:off x="4859808" y="2102014"/>
            <a:ext cx="647700" cy="215900"/>
          </a:xfrm>
          <a:prstGeom prst="rightArrow">
            <a:avLst>
              <a:gd name="adj1" fmla="val 50000"/>
              <a:gd name="adj2" fmla="val 75000"/>
            </a:avLst>
          </a:prstGeom>
          <a:solidFill>
            <a:srgbClr val="9A0000"/>
          </a:solidFill>
          <a:ln w="12700">
            <a:solidFill>
              <a:schemeClr val="tx1"/>
            </a:solidFill>
            <a:miter lim="800000"/>
            <a:headEnd/>
            <a:tailEnd/>
          </a:ln>
          <a:effectLst/>
          <a:extLst/>
        </p:spPr>
        <p:txBody>
          <a:bodyPr wrap="none" anchor="ctr"/>
          <a:lstStyle/>
          <a:p>
            <a:endParaRPr lang="it-IT"/>
          </a:p>
        </p:txBody>
      </p:sp>
      <p:sp>
        <p:nvSpPr>
          <p:cNvPr id="12" name="Rectangle 244"/>
          <p:cNvSpPr>
            <a:spLocks noChangeArrowheads="1"/>
          </p:cNvSpPr>
          <p:nvPr/>
        </p:nvSpPr>
        <p:spPr bwMode="auto">
          <a:xfrm>
            <a:off x="7019676" y="2028105"/>
            <a:ext cx="1728788" cy="320675"/>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a:spAutoFit/>
          </a:bodyPr>
          <a:lstStyle/>
          <a:p>
            <a:pPr algn="ctr"/>
            <a:r>
              <a:rPr lang="it-IT" dirty="0">
                <a:effectLst/>
                <a:latin typeface="Calibri" pitchFamily="34" charset="0"/>
                <a:cs typeface="Calibri" pitchFamily="34" charset="0"/>
              </a:rPr>
              <a:t>[ </a:t>
            </a:r>
            <a:r>
              <a:rPr lang="it-IT" dirty="0" smtClean="0">
                <a:effectLst/>
                <a:latin typeface="Calibri" pitchFamily="34" charset="0"/>
                <a:cs typeface="Calibri" pitchFamily="34" charset="0"/>
              </a:rPr>
              <a:t>k</a:t>
            </a:r>
            <a:r>
              <a:rPr lang="it-IT" sz="500" dirty="0" smtClean="0">
                <a:effectLst/>
                <a:latin typeface="Calibri" pitchFamily="34" charset="0"/>
                <a:cs typeface="Calibri" pitchFamily="34" charset="0"/>
              </a:rPr>
              <a:t>  </a:t>
            </a:r>
            <a:r>
              <a:rPr lang="it-IT" dirty="0">
                <a:effectLst/>
                <a:latin typeface="Calibri" pitchFamily="34" charset="0"/>
                <a:cs typeface="Calibri" pitchFamily="34" charset="0"/>
              </a:rPr>
              <a:t>≤</a:t>
            </a:r>
            <a:r>
              <a:rPr lang="it-IT" sz="500" dirty="0">
                <a:effectLst/>
                <a:latin typeface="Calibri" pitchFamily="34" charset="0"/>
                <a:cs typeface="Calibri" pitchFamily="34" charset="0"/>
              </a:rPr>
              <a:t>   </a:t>
            </a:r>
            <a:r>
              <a:rPr lang="it-IT" dirty="0">
                <a:effectLst/>
                <a:latin typeface="Calibri" pitchFamily="34" charset="0"/>
                <a:cs typeface="Calibri" pitchFamily="34" charset="0"/>
              </a:rPr>
              <a:t>S</a:t>
            </a:r>
            <a:r>
              <a:rPr lang="it-IT" baseline="-25000" dirty="0">
                <a:effectLst/>
                <a:latin typeface="Calibri" pitchFamily="34" charset="0"/>
                <a:cs typeface="Calibri" pitchFamily="34" charset="0"/>
              </a:rPr>
              <a:t>i</a:t>
            </a:r>
            <a:r>
              <a:rPr lang="it-IT" sz="500" dirty="0">
                <a:effectLst/>
                <a:latin typeface="Calibri" pitchFamily="34" charset="0"/>
                <a:cs typeface="Calibri" pitchFamily="34" charset="0"/>
              </a:rPr>
              <a:t>   </a:t>
            </a:r>
            <a:r>
              <a:rPr lang="it-IT" dirty="0">
                <a:effectLst/>
                <a:latin typeface="Calibri" pitchFamily="34" charset="0"/>
                <a:cs typeface="Calibri" pitchFamily="34" charset="0"/>
              </a:rPr>
              <a:t>≤</a:t>
            </a:r>
            <a:r>
              <a:rPr lang="it-IT" sz="500" dirty="0">
                <a:effectLst/>
                <a:latin typeface="Calibri" pitchFamily="34" charset="0"/>
                <a:cs typeface="Calibri" pitchFamily="34" charset="0"/>
              </a:rPr>
              <a:t>  </a:t>
            </a:r>
            <a:r>
              <a:rPr lang="it-IT" dirty="0" smtClean="0">
                <a:effectLst/>
                <a:latin typeface="Calibri" pitchFamily="34" charset="0"/>
                <a:cs typeface="Calibri" pitchFamily="34" charset="0"/>
              </a:rPr>
              <a:t>k</a:t>
            </a:r>
            <a:r>
              <a:rPr lang="it-IT" sz="500" dirty="0" smtClean="0">
                <a:effectLst/>
                <a:latin typeface="Calibri" pitchFamily="34" charset="0"/>
                <a:cs typeface="Calibri" pitchFamily="34" charset="0"/>
              </a:rPr>
              <a:t> </a:t>
            </a:r>
            <a:r>
              <a:rPr lang="en-US" dirty="0">
                <a:effectLst/>
                <a:latin typeface="Calibri" pitchFamily="34" charset="0"/>
                <a:cs typeface="Calibri" pitchFamily="34" charset="0"/>
              </a:rPr>
              <a:t>·</a:t>
            </a:r>
            <a:r>
              <a:rPr lang="it-IT" sz="500" dirty="0">
                <a:effectLst/>
                <a:latin typeface="Calibri" pitchFamily="34" charset="0"/>
                <a:cs typeface="Calibri" pitchFamily="34" charset="0"/>
              </a:rPr>
              <a:t> </a:t>
            </a:r>
            <a:r>
              <a:rPr lang="it-IT" dirty="0">
                <a:effectLst/>
                <a:latin typeface="Calibri" pitchFamily="34" charset="0"/>
                <a:cs typeface="Calibri" pitchFamily="34" charset="0"/>
              </a:rPr>
              <a:t>n ]</a:t>
            </a:r>
          </a:p>
        </p:txBody>
      </p:sp>
      <p:sp>
        <p:nvSpPr>
          <p:cNvPr id="13" name="Rectangle 250"/>
          <p:cNvSpPr>
            <a:spLocks noChangeArrowheads="1"/>
          </p:cNvSpPr>
          <p:nvPr/>
        </p:nvSpPr>
        <p:spPr bwMode="auto">
          <a:xfrm>
            <a:off x="323403" y="3370312"/>
            <a:ext cx="4536405" cy="584775"/>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wrap="square">
            <a:spAutoFit/>
          </a:bodyPr>
          <a:lstStyle/>
          <a:p>
            <a:r>
              <a:rPr lang="it-IT" sz="1600" b="0" dirty="0" smtClean="0">
                <a:effectLst/>
                <a:latin typeface="Calibri" pitchFamily="34" charset="0"/>
                <a:cs typeface="Calibri" pitchFamily="34" charset="0"/>
              </a:rPr>
              <a:t>Per migliorare la leggibilità dei dati è anche possibile</a:t>
            </a:r>
          </a:p>
          <a:p>
            <a:r>
              <a:rPr lang="it-IT" sz="1600" b="0" dirty="0" smtClean="0">
                <a:effectLst/>
                <a:latin typeface="Calibri" pitchFamily="34" charset="0"/>
                <a:cs typeface="Calibri" pitchFamily="34" charset="0"/>
              </a:rPr>
              <a:t>esprimere la sintesi in termini medi:</a:t>
            </a:r>
          </a:p>
        </p:txBody>
      </p:sp>
      <p:graphicFrame>
        <p:nvGraphicFramePr>
          <p:cNvPr id="14" name="Oggetto 13"/>
          <p:cNvGraphicFramePr>
            <a:graphicFrameLocks noChangeAspect="1"/>
          </p:cNvGraphicFramePr>
          <p:nvPr>
            <p:extLst>
              <p:ext uri="{D42A27DB-BD31-4B8C-83A1-F6EECF244321}">
                <p14:modId xmlns:p14="http://schemas.microsoft.com/office/powerpoint/2010/main" val="1024619204"/>
              </p:ext>
            </p:extLst>
          </p:nvPr>
        </p:nvGraphicFramePr>
        <p:xfrm>
          <a:off x="5770537" y="1802904"/>
          <a:ext cx="1131888" cy="762000"/>
        </p:xfrm>
        <a:graphic>
          <a:graphicData uri="http://schemas.openxmlformats.org/presentationml/2006/ole">
            <mc:AlternateContent xmlns:mc="http://schemas.openxmlformats.org/markup-compatibility/2006">
              <mc:Choice xmlns:v="urn:schemas-microsoft-com:vml" Requires="v">
                <p:oleObj spid="_x0000_s68752" name="Equation" r:id="rId3" imgW="558720" imgH="444240" progId="Equation.DSMT4">
                  <p:embed/>
                </p:oleObj>
              </mc:Choice>
              <mc:Fallback>
                <p:oleObj name="Equation" r:id="rId3" imgW="558720" imgH="444240" progId="Equation.DSMT4">
                  <p:embed/>
                  <p:pic>
                    <p:nvPicPr>
                      <p:cNvPr id="0" name=""/>
                      <p:cNvPicPr/>
                      <p:nvPr/>
                    </p:nvPicPr>
                    <p:blipFill>
                      <a:blip r:embed="rId4"/>
                      <a:stretch>
                        <a:fillRect/>
                      </a:stretch>
                    </p:blipFill>
                    <p:spPr>
                      <a:xfrm>
                        <a:off x="5770537" y="1802904"/>
                        <a:ext cx="1131888" cy="762000"/>
                      </a:xfrm>
                      <a:prstGeom prst="rect">
                        <a:avLst/>
                      </a:prstGeom>
                      <a:noFill/>
                    </p:spPr>
                  </p:pic>
                </p:oleObj>
              </mc:Fallback>
            </mc:AlternateContent>
          </a:graphicData>
        </a:graphic>
      </p:graphicFrame>
      <p:graphicFrame>
        <p:nvGraphicFramePr>
          <p:cNvPr id="16" name="Oggetto 15"/>
          <p:cNvGraphicFramePr>
            <a:graphicFrameLocks noChangeAspect="1"/>
          </p:cNvGraphicFramePr>
          <p:nvPr>
            <p:extLst>
              <p:ext uri="{D42A27DB-BD31-4B8C-83A1-F6EECF244321}">
                <p14:modId xmlns:p14="http://schemas.microsoft.com/office/powerpoint/2010/main" val="3819658732"/>
              </p:ext>
            </p:extLst>
          </p:nvPr>
        </p:nvGraphicFramePr>
        <p:xfrm>
          <a:off x="5740400" y="2938463"/>
          <a:ext cx="1208088" cy="1066800"/>
        </p:xfrm>
        <a:graphic>
          <a:graphicData uri="http://schemas.openxmlformats.org/presentationml/2006/ole">
            <mc:AlternateContent xmlns:mc="http://schemas.openxmlformats.org/markup-compatibility/2006">
              <mc:Choice xmlns:v="urn:schemas-microsoft-com:vml" Requires="v">
                <p:oleObj spid="_x0000_s68753" name="Equation" r:id="rId5" imgW="596880" imgH="622080" progId="Equation.DSMT4">
                  <p:embed/>
                </p:oleObj>
              </mc:Choice>
              <mc:Fallback>
                <p:oleObj name="Equation" r:id="rId5" imgW="596880" imgH="622080" progId="Equation.DSMT4">
                  <p:embed/>
                  <p:pic>
                    <p:nvPicPr>
                      <p:cNvPr id="0" name="Oggetto 14"/>
                      <p:cNvPicPr>
                        <a:picLocks noChangeAspect="1" noChangeArrowheads="1"/>
                      </p:cNvPicPr>
                      <p:nvPr/>
                    </p:nvPicPr>
                    <p:blipFill>
                      <a:blip r:embed="rId6"/>
                      <a:srcRect/>
                      <a:stretch>
                        <a:fillRect/>
                      </a:stretch>
                    </p:blipFill>
                    <p:spPr bwMode="auto">
                      <a:xfrm>
                        <a:off x="5740400" y="2938463"/>
                        <a:ext cx="1208088"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7" name="AutoShape 241"/>
          <p:cNvSpPr>
            <a:spLocks noChangeArrowheads="1"/>
          </p:cNvSpPr>
          <p:nvPr/>
        </p:nvSpPr>
        <p:spPr bwMode="auto">
          <a:xfrm>
            <a:off x="4860032" y="3573140"/>
            <a:ext cx="647700" cy="215900"/>
          </a:xfrm>
          <a:prstGeom prst="rightArrow">
            <a:avLst>
              <a:gd name="adj1" fmla="val 50000"/>
              <a:gd name="adj2" fmla="val 75000"/>
            </a:avLst>
          </a:prstGeom>
          <a:solidFill>
            <a:srgbClr val="9A0000"/>
          </a:solidFill>
          <a:ln w="12700">
            <a:solidFill>
              <a:schemeClr val="tx1"/>
            </a:solidFill>
            <a:miter lim="800000"/>
            <a:headEnd/>
            <a:tailEnd/>
          </a:ln>
          <a:effectLst/>
          <a:extLst/>
        </p:spPr>
        <p:txBody>
          <a:bodyPr wrap="none" anchor="ctr"/>
          <a:lstStyle/>
          <a:p>
            <a:endParaRPr lang="it-IT"/>
          </a:p>
        </p:txBody>
      </p:sp>
      <p:sp>
        <p:nvSpPr>
          <p:cNvPr id="20" name="CasellaDiTesto 19"/>
          <p:cNvSpPr txBox="1"/>
          <p:nvPr/>
        </p:nvSpPr>
        <p:spPr>
          <a:xfrm>
            <a:off x="395536" y="4499535"/>
            <a:ext cx="8496944" cy="2169825"/>
          </a:xfrm>
          <a:prstGeom prst="rect">
            <a:avLst/>
          </a:prstGeom>
          <a:noFill/>
        </p:spPr>
        <p:txBody>
          <a:bodyPr wrap="square" rtlCol="0">
            <a:spAutoFit/>
          </a:bodyPr>
          <a:lstStyle/>
          <a:p>
            <a:r>
              <a:rPr lang="it-IT" sz="1600" b="0" dirty="0" smtClean="0">
                <a:effectLst/>
                <a:latin typeface="Calibri" pitchFamily="34" charset="0"/>
                <a:cs typeface="Calibri" pitchFamily="34" charset="0"/>
              </a:rPr>
              <a:t>Una volta ottenuta la sintesi, per somma o per media, è possibile esprimere l’indicatore composto di nuovo in termini di rango e leggere così la graduatoria complessiva</a:t>
            </a:r>
          </a:p>
          <a:p>
            <a:endParaRPr lang="it-IT" sz="1600" b="0" dirty="0" smtClean="0">
              <a:effectLst/>
              <a:latin typeface="Calibri" pitchFamily="34" charset="0"/>
              <a:cs typeface="Calibri" pitchFamily="34" charset="0"/>
            </a:endParaRPr>
          </a:p>
          <a:p>
            <a:r>
              <a:rPr lang="it-IT" sz="1600" dirty="0" smtClean="0">
                <a:effectLst/>
                <a:latin typeface="Calibri" pitchFamily="34" charset="0"/>
                <a:cs typeface="Calibri" pitchFamily="34" charset="0"/>
              </a:rPr>
              <a:t>VANTAGGI DELL’APPROCCIO</a:t>
            </a:r>
          </a:p>
          <a:p>
            <a:r>
              <a:rPr lang="it-IT" sz="1600" b="0" dirty="0" smtClean="0">
                <a:effectLst/>
                <a:latin typeface="Calibri" pitchFamily="34" charset="0"/>
                <a:cs typeface="Calibri" pitchFamily="34" charset="0"/>
              </a:rPr>
              <a:t>Si ottiene rapidamente un indicatore sintetico di facile interpretazione</a:t>
            </a:r>
            <a:endParaRPr lang="it-IT" sz="1600" b="0" dirty="0">
              <a:effectLst/>
              <a:latin typeface="Calibri" pitchFamily="34" charset="0"/>
              <a:cs typeface="Calibri" pitchFamily="34" charset="0"/>
            </a:endParaRPr>
          </a:p>
          <a:p>
            <a:endParaRPr lang="it-IT" sz="700" b="0" dirty="0" smtClean="0">
              <a:effectLst/>
              <a:latin typeface="Calibri" pitchFamily="34" charset="0"/>
              <a:cs typeface="Calibri" pitchFamily="34" charset="0"/>
            </a:endParaRPr>
          </a:p>
          <a:p>
            <a:r>
              <a:rPr lang="it-IT" sz="1600" dirty="0" smtClean="0">
                <a:effectLst/>
                <a:latin typeface="Calibri" pitchFamily="34" charset="0"/>
                <a:cs typeface="Calibri" pitchFamily="34" charset="0"/>
              </a:rPr>
              <a:t>SVANTAGGI DELL’APPROCCIO</a:t>
            </a:r>
          </a:p>
          <a:p>
            <a:r>
              <a:rPr lang="it-IT" sz="1600" b="0" dirty="0">
                <a:effectLst/>
                <a:latin typeface="Calibri" pitchFamily="34" charset="0"/>
                <a:cs typeface="Calibri" pitchFamily="34" charset="0"/>
              </a:rPr>
              <a:t>Non si possono avere informazioni sulla distanza che separa ogni termine dall’altro, né la distanza media intercorrente tra </a:t>
            </a:r>
            <a:r>
              <a:rPr lang="it-IT" sz="1600" b="0" dirty="0" smtClean="0">
                <a:effectLst/>
                <a:latin typeface="Calibri" pitchFamily="34" charset="0"/>
                <a:cs typeface="Calibri" pitchFamily="34" charset="0"/>
              </a:rPr>
              <a:t>essi</a:t>
            </a:r>
            <a:endParaRPr lang="it-IT" sz="1600" b="0" dirty="0">
              <a:effectLst/>
              <a:latin typeface="Calibri" pitchFamily="34" charset="0"/>
              <a:cs typeface="Calibri" pitchFamily="34" charset="0"/>
            </a:endParaRPr>
          </a:p>
        </p:txBody>
      </p:sp>
    </p:spTree>
    <p:extLst>
      <p:ext uri="{BB962C8B-B14F-4D97-AF65-F5344CB8AC3E}">
        <p14:creationId xmlns:p14="http://schemas.microsoft.com/office/powerpoint/2010/main" val="7830747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ella 4"/>
          <p:cNvGraphicFramePr>
            <a:graphicFrameLocks noGrp="1"/>
          </p:cNvGraphicFramePr>
          <p:nvPr>
            <p:extLst>
              <p:ext uri="{D42A27DB-BD31-4B8C-83A1-F6EECF244321}">
                <p14:modId xmlns:p14="http://schemas.microsoft.com/office/powerpoint/2010/main" val="4229327465"/>
              </p:ext>
            </p:extLst>
          </p:nvPr>
        </p:nvGraphicFramePr>
        <p:xfrm>
          <a:off x="611560" y="2301195"/>
          <a:ext cx="7776000" cy="4368165"/>
        </p:xfrm>
        <a:graphic>
          <a:graphicData uri="http://schemas.openxmlformats.org/drawingml/2006/table">
            <a:tbl>
              <a:tblPr>
                <a:tableStyleId>{2D5ABB26-0587-4C30-8999-92F81FD0307C}</a:tableStyleId>
              </a:tblPr>
              <a:tblGrid>
                <a:gridCol w="1296000"/>
                <a:gridCol w="1080000"/>
                <a:gridCol w="1080000"/>
                <a:gridCol w="1080000"/>
                <a:gridCol w="1080000"/>
                <a:gridCol w="1080000"/>
                <a:gridCol w="1080000"/>
              </a:tblGrid>
              <a:tr h="647700">
                <a:tc>
                  <a:txBody>
                    <a:bodyPr/>
                    <a:lstStyle/>
                    <a:p>
                      <a:pPr algn="l" fontAlgn="ctr"/>
                      <a:endParaRPr lang="it-IT" sz="1100" b="0"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l" fontAlgn="b"/>
                      <a:r>
                        <a:rPr lang="it-IT" sz="1000" i="1" u="none" strike="noStrike" dirty="0" smtClean="0">
                          <a:solidFill>
                            <a:schemeClr val="bg1"/>
                          </a:solidFill>
                          <a:effectLst/>
                          <a:latin typeface="Calibri" pitchFamily="34" charset="0"/>
                          <a:cs typeface="Calibri" pitchFamily="34" charset="0"/>
                        </a:rPr>
                        <a:t>Numero </a:t>
                      </a:r>
                      <a:r>
                        <a:rPr lang="it-IT" sz="1000" i="1" u="none" strike="noStrike" dirty="0">
                          <a:solidFill>
                            <a:schemeClr val="bg1"/>
                          </a:solidFill>
                          <a:effectLst/>
                          <a:latin typeface="Calibri" pitchFamily="34" charset="0"/>
                          <a:cs typeface="Calibri" pitchFamily="34" charset="0"/>
                        </a:rPr>
                        <a:t>di visitatori degli istituti statali di antichità e </a:t>
                      </a:r>
                      <a:r>
                        <a:rPr lang="it-IT" sz="1000" i="1" u="none" strike="noStrike" dirty="0" smtClean="0">
                          <a:solidFill>
                            <a:schemeClr val="bg1"/>
                          </a:solidFill>
                          <a:effectLst/>
                          <a:latin typeface="Calibri" pitchFamily="34" charset="0"/>
                          <a:cs typeface="Calibri" pitchFamily="34" charset="0"/>
                        </a:rPr>
                        <a:t>arte </a:t>
                      </a:r>
                      <a:r>
                        <a:rPr lang="it-IT" sz="1000" i="1" u="none" strike="noStrike" dirty="0">
                          <a:solidFill>
                            <a:schemeClr val="bg1"/>
                          </a:solidFill>
                          <a:effectLst/>
                          <a:latin typeface="Calibri" pitchFamily="34" charset="0"/>
                          <a:cs typeface="Calibri" pitchFamily="34" charset="0"/>
                        </a:rPr>
                        <a:t>per </a:t>
                      </a:r>
                      <a:r>
                        <a:rPr lang="it-IT" sz="1000" i="1" u="none" strike="noStrike" dirty="0" smtClean="0">
                          <a:solidFill>
                            <a:schemeClr val="bg1"/>
                          </a:solidFill>
                          <a:effectLst/>
                          <a:latin typeface="Calibri" pitchFamily="34" charset="0"/>
                          <a:cs typeface="Calibri" pitchFamily="34" charset="0"/>
                        </a:rPr>
                        <a:t>istituto (x 1000)</a:t>
                      </a:r>
                      <a:endParaRPr lang="it-IT" sz="1000" b="0" i="1" u="none" strike="noStrike" dirty="0">
                        <a:solidFill>
                          <a:schemeClr val="bg1"/>
                        </a:solidFill>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c>
                  <a:txBody>
                    <a:bodyPr/>
                    <a:lstStyle/>
                    <a:p>
                      <a:pPr algn="l" fontAlgn="b"/>
                      <a:r>
                        <a:rPr lang="it-IT" sz="1000" i="1" u="none" strike="noStrike" dirty="0" smtClean="0">
                          <a:solidFill>
                            <a:schemeClr val="bg1"/>
                          </a:solidFill>
                          <a:effectLst/>
                          <a:latin typeface="Calibri" pitchFamily="34" charset="0"/>
                          <a:cs typeface="Calibri" pitchFamily="34" charset="0"/>
                        </a:rPr>
                        <a:t>Numero </a:t>
                      </a:r>
                      <a:r>
                        <a:rPr lang="it-IT" sz="1000" i="1" u="none" strike="noStrike" dirty="0">
                          <a:solidFill>
                            <a:schemeClr val="bg1"/>
                          </a:solidFill>
                          <a:effectLst/>
                          <a:latin typeface="Calibri" pitchFamily="34" charset="0"/>
                          <a:cs typeface="Calibri" pitchFamily="34" charset="0"/>
                        </a:rPr>
                        <a:t>di visitatori degli istituti statali di antichità e </a:t>
                      </a:r>
                      <a:r>
                        <a:rPr lang="it-IT" sz="1000" i="1" u="none" strike="noStrike" dirty="0" smtClean="0">
                          <a:solidFill>
                            <a:schemeClr val="bg1"/>
                          </a:solidFill>
                          <a:effectLst/>
                          <a:latin typeface="Calibri" pitchFamily="34" charset="0"/>
                          <a:cs typeface="Calibri" pitchFamily="34" charset="0"/>
                        </a:rPr>
                        <a:t>arte </a:t>
                      </a:r>
                      <a:r>
                        <a:rPr lang="it-IT" sz="1000" i="1" u="none" strike="noStrike" dirty="0">
                          <a:solidFill>
                            <a:schemeClr val="bg1"/>
                          </a:solidFill>
                          <a:effectLst/>
                          <a:latin typeface="Calibri" pitchFamily="34" charset="0"/>
                          <a:cs typeface="Calibri" pitchFamily="34" charset="0"/>
                        </a:rPr>
                        <a:t>per kmq</a:t>
                      </a:r>
                      <a:endParaRPr lang="it-IT" sz="1000" b="0" i="1" u="none" strike="noStrike" dirty="0">
                        <a:solidFill>
                          <a:schemeClr val="bg1"/>
                        </a:solidFill>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c>
                  <a:txBody>
                    <a:bodyPr/>
                    <a:lstStyle/>
                    <a:p>
                      <a:pPr algn="l" fontAlgn="b"/>
                      <a:r>
                        <a:rPr lang="it-IT" sz="1000" i="1" u="none" strike="noStrike" dirty="0">
                          <a:solidFill>
                            <a:schemeClr val="bg1"/>
                          </a:solidFill>
                          <a:effectLst/>
                          <a:latin typeface="Calibri" pitchFamily="34" charset="0"/>
                          <a:cs typeface="Calibri" pitchFamily="34" charset="0"/>
                        </a:rPr>
                        <a:t>Spesa media pro-capite del pubblico per attività teatrali e </a:t>
                      </a:r>
                      <a:r>
                        <a:rPr lang="it-IT" sz="1000" i="1" u="none" strike="noStrike" dirty="0" smtClean="0">
                          <a:solidFill>
                            <a:schemeClr val="bg1"/>
                          </a:solidFill>
                          <a:effectLst/>
                          <a:latin typeface="Calibri" pitchFamily="34" charset="0"/>
                          <a:cs typeface="Calibri" pitchFamily="34" charset="0"/>
                        </a:rPr>
                        <a:t>musicali (in Euro)</a:t>
                      </a:r>
                      <a:endParaRPr lang="it-IT" sz="1000" b="0" i="1" u="none" strike="noStrike" dirty="0">
                        <a:solidFill>
                          <a:schemeClr val="bg1"/>
                        </a:solidFill>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c>
                  <a:txBody>
                    <a:bodyPr/>
                    <a:lstStyle/>
                    <a:p>
                      <a:pPr algn="l" fontAlgn="b"/>
                      <a:r>
                        <a:rPr lang="it-IT" sz="1000" i="1" u="none" strike="noStrike" dirty="0">
                          <a:solidFill>
                            <a:schemeClr val="bg1"/>
                          </a:solidFill>
                          <a:effectLst/>
                          <a:latin typeface="Calibri" pitchFamily="34" charset="0"/>
                          <a:cs typeface="Calibri" pitchFamily="34" charset="0"/>
                        </a:rPr>
                        <a:t>Biglietti venduti per </a:t>
                      </a:r>
                      <a:r>
                        <a:rPr lang="it-IT" sz="1000" i="1" u="none" strike="noStrike" dirty="0" smtClean="0">
                          <a:solidFill>
                            <a:schemeClr val="bg1"/>
                          </a:solidFill>
                          <a:effectLst/>
                          <a:latin typeface="Calibri" pitchFamily="34" charset="0"/>
                          <a:cs typeface="Calibri" pitchFamily="34" charset="0"/>
                        </a:rPr>
                        <a:t>le attività </a:t>
                      </a:r>
                      <a:r>
                        <a:rPr lang="it-IT" sz="1000" i="1" u="none" strike="noStrike" dirty="0">
                          <a:solidFill>
                            <a:schemeClr val="bg1"/>
                          </a:solidFill>
                          <a:effectLst/>
                          <a:latin typeface="Calibri" pitchFamily="34" charset="0"/>
                          <a:cs typeface="Calibri" pitchFamily="34" charset="0"/>
                        </a:rPr>
                        <a:t>teatrali </a:t>
                      </a:r>
                      <a:r>
                        <a:rPr lang="it-IT" sz="1000" i="1" u="none" strike="noStrike" dirty="0" smtClean="0">
                          <a:solidFill>
                            <a:schemeClr val="bg1"/>
                          </a:solidFill>
                          <a:effectLst/>
                          <a:latin typeface="Calibri" pitchFamily="34" charset="0"/>
                          <a:cs typeface="Calibri" pitchFamily="34" charset="0"/>
                        </a:rPr>
                        <a:t>e </a:t>
                      </a:r>
                      <a:r>
                        <a:rPr lang="it-IT" sz="1000" i="1" u="none" strike="noStrike" dirty="0">
                          <a:solidFill>
                            <a:schemeClr val="bg1"/>
                          </a:solidFill>
                          <a:effectLst/>
                          <a:latin typeface="Calibri" pitchFamily="34" charset="0"/>
                          <a:cs typeface="Calibri" pitchFamily="34" charset="0"/>
                        </a:rPr>
                        <a:t>musicali per </a:t>
                      </a:r>
                      <a:r>
                        <a:rPr lang="it-IT" sz="1000" i="1" u="none" strike="noStrike">
                          <a:solidFill>
                            <a:schemeClr val="bg1"/>
                          </a:solidFill>
                          <a:effectLst/>
                          <a:latin typeface="Calibri" pitchFamily="34" charset="0"/>
                          <a:cs typeface="Calibri" pitchFamily="34" charset="0"/>
                        </a:rPr>
                        <a:t>100 </a:t>
                      </a:r>
                      <a:r>
                        <a:rPr lang="it-IT" sz="1000" i="1" u="none" strike="noStrike" smtClean="0">
                          <a:solidFill>
                            <a:schemeClr val="bg1"/>
                          </a:solidFill>
                          <a:effectLst/>
                          <a:latin typeface="Calibri" pitchFamily="34" charset="0"/>
                          <a:cs typeface="Calibri" pitchFamily="34" charset="0"/>
                        </a:rPr>
                        <a:t>ab. </a:t>
                      </a:r>
                      <a:endParaRPr lang="it-IT" sz="1000" b="0" i="1" u="none" strike="noStrike" dirty="0">
                        <a:solidFill>
                          <a:schemeClr val="bg1"/>
                        </a:solidFill>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c>
                  <a:txBody>
                    <a:bodyPr/>
                    <a:lstStyle/>
                    <a:p>
                      <a:pPr algn="l" fontAlgn="b"/>
                      <a:r>
                        <a:rPr lang="it-IT" sz="1000" i="1" u="none" strike="noStrike" dirty="0">
                          <a:solidFill>
                            <a:schemeClr val="bg1"/>
                          </a:solidFill>
                          <a:effectLst/>
                          <a:latin typeface="Calibri" pitchFamily="34" charset="0"/>
                          <a:cs typeface="Calibri" pitchFamily="34" charset="0"/>
                        </a:rPr>
                        <a:t>% di consumi interni per "ricreazione e cultura</a:t>
                      </a:r>
                      <a:r>
                        <a:rPr lang="it-IT" sz="1000" i="1" u="none" strike="noStrike" dirty="0" smtClean="0">
                          <a:solidFill>
                            <a:schemeClr val="bg1"/>
                          </a:solidFill>
                          <a:effectLst/>
                          <a:latin typeface="Calibri" pitchFamily="34" charset="0"/>
                          <a:cs typeface="Calibri" pitchFamily="34" charset="0"/>
                        </a:rPr>
                        <a:t>"</a:t>
                      </a:r>
                      <a:endParaRPr lang="it-IT" sz="1000" b="0" i="1" u="none" strike="noStrike" dirty="0">
                        <a:solidFill>
                          <a:schemeClr val="bg1"/>
                        </a:solidFill>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c>
                  <a:txBody>
                    <a:bodyPr/>
                    <a:lstStyle/>
                    <a:p>
                      <a:pPr algn="l" fontAlgn="b"/>
                      <a:r>
                        <a:rPr lang="it-IT" sz="1000" i="1" u="none" strike="noStrike" dirty="0" smtClean="0">
                          <a:solidFill>
                            <a:schemeClr val="bg1"/>
                          </a:solidFill>
                          <a:effectLst/>
                          <a:latin typeface="Calibri" pitchFamily="34" charset="0"/>
                          <a:cs typeface="Calibri" pitchFamily="34" charset="0"/>
                        </a:rPr>
                        <a:t>% unità </a:t>
                      </a:r>
                      <a:r>
                        <a:rPr lang="it-IT" sz="1000" i="1" u="none" strike="noStrike" dirty="0">
                          <a:solidFill>
                            <a:schemeClr val="bg1"/>
                          </a:solidFill>
                          <a:effectLst/>
                          <a:latin typeface="Calibri" pitchFamily="34" charset="0"/>
                          <a:cs typeface="Calibri" pitchFamily="34" charset="0"/>
                        </a:rPr>
                        <a:t>di </a:t>
                      </a:r>
                      <a:r>
                        <a:rPr lang="it-IT" sz="1000" i="1" u="none" strike="noStrike" dirty="0" smtClean="0">
                          <a:solidFill>
                            <a:schemeClr val="bg1"/>
                          </a:solidFill>
                          <a:effectLst/>
                          <a:latin typeface="Calibri" pitchFamily="34" charset="0"/>
                          <a:cs typeface="Calibri" pitchFamily="34" charset="0"/>
                        </a:rPr>
                        <a:t>lavoro</a:t>
                      </a:r>
                      <a:r>
                        <a:rPr lang="it-IT" sz="1000" i="1" u="none" strike="noStrike" baseline="0" dirty="0" smtClean="0">
                          <a:solidFill>
                            <a:schemeClr val="bg1"/>
                          </a:solidFill>
                          <a:effectLst/>
                          <a:latin typeface="Calibri" pitchFamily="34" charset="0"/>
                          <a:cs typeface="Calibri" pitchFamily="34" charset="0"/>
                        </a:rPr>
                        <a:t> </a:t>
                      </a:r>
                      <a:r>
                        <a:rPr lang="it-IT" sz="1000" i="1" u="none" strike="noStrike" dirty="0" smtClean="0">
                          <a:solidFill>
                            <a:schemeClr val="bg1"/>
                          </a:solidFill>
                          <a:effectLst/>
                          <a:latin typeface="Calibri" pitchFamily="34" charset="0"/>
                          <a:cs typeface="Calibri" pitchFamily="34" charset="0"/>
                        </a:rPr>
                        <a:t>del </a:t>
                      </a:r>
                      <a:r>
                        <a:rPr lang="it-IT" sz="1000" i="1" u="none" strike="noStrike" dirty="0">
                          <a:solidFill>
                            <a:schemeClr val="bg1"/>
                          </a:solidFill>
                          <a:effectLst/>
                          <a:latin typeface="Calibri" pitchFamily="34" charset="0"/>
                          <a:cs typeface="Calibri" pitchFamily="34" charset="0"/>
                        </a:rPr>
                        <a:t>settore "ricreazione e </a:t>
                      </a:r>
                      <a:r>
                        <a:rPr lang="it-IT" sz="1000" i="1" u="none" strike="noStrike" dirty="0" smtClean="0">
                          <a:solidFill>
                            <a:schemeClr val="bg1"/>
                          </a:solidFill>
                          <a:effectLst/>
                          <a:latin typeface="Calibri" pitchFamily="34" charset="0"/>
                          <a:cs typeface="Calibri" pitchFamily="34" charset="0"/>
                        </a:rPr>
                        <a:t>cultura"</a:t>
                      </a:r>
                      <a:endParaRPr lang="it-IT" sz="1000" b="0" i="1" u="none" strike="noStrike" dirty="0">
                        <a:solidFill>
                          <a:schemeClr val="bg1"/>
                        </a:solidFill>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r>
              <a:tr h="161925">
                <a:tc>
                  <a:txBody>
                    <a:bodyPr/>
                    <a:lstStyle/>
                    <a:p>
                      <a:pPr algn="l" fontAlgn="ctr"/>
                      <a:r>
                        <a:rPr lang="it-IT" sz="1100" b="1" u="none" strike="noStrike" dirty="0" smtClean="0">
                          <a:effectLst/>
                          <a:latin typeface="Calibri" pitchFamily="34" charset="0"/>
                          <a:cs typeface="Calibri" pitchFamily="34" charset="0"/>
                        </a:rPr>
                        <a:t>Piemonte</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39,7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fontAlgn="ctr"/>
                      <a:r>
                        <a:rPr lang="it-IT" sz="1100" u="none" strike="noStrike" dirty="0" smtClean="0">
                          <a:effectLst/>
                          <a:latin typeface="Calibri" pitchFamily="34" charset="0"/>
                          <a:cs typeface="Calibri" pitchFamily="34" charset="0"/>
                        </a:rPr>
                        <a:t>26,6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fontAlgn="ctr"/>
                      <a:r>
                        <a:rPr lang="it-IT" sz="1100" u="none" strike="noStrike" dirty="0" smtClean="0">
                          <a:effectLst/>
                          <a:latin typeface="Calibri" pitchFamily="34" charset="0"/>
                          <a:cs typeface="Calibri" pitchFamily="34" charset="0"/>
                        </a:rPr>
                        <a:t>7,6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fontAlgn="ctr"/>
                      <a:r>
                        <a:rPr lang="it-IT" sz="1100" u="none" strike="noStrike" dirty="0" smtClean="0">
                          <a:effectLst/>
                          <a:latin typeface="Calibri" pitchFamily="34" charset="0"/>
                          <a:cs typeface="Calibri" pitchFamily="34" charset="0"/>
                        </a:rPr>
                        <a:t>49,0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fontAlgn="ctr"/>
                      <a:r>
                        <a:rPr lang="it-IT" sz="1100" u="none" strike="noStrike" dirty="0" smtClean="0">
                          <a:effectLst/>
                          <a:latin typeface="Calibri" pitchFamily="34" charset="0"/>
                          <a:cs typeface="Calibri" pitchFamily="34" charset="0"/>
                        </a:rPr>
                        <a:t>9,49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fontAlgn="ctr"/>
                      <a:r>
                        <a:rPr lang="it-IT" sz="1100" u="none" strike="noStrike" dirty="0" smtClean="0">
                          <a:effectLst/>
                          <a:latin typeface="Calibri" pitchFamily="34" charset="0"/>
                          <a:cs typeface="Calibri" pitchFamily="34" charset="0"/>
                        </a:rPr>
                        <a:t>1,47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r>
              <a:tr h="161925">
                <a:tc>
                  <a:txBody>
                    <a:bodyPr/>
                    <a:lstStyle/>
                    <a:p>
                      <a:pPr algn="l" fontAlgn="ctr"/>
                      <a:r>
                        <a:rPr lang="it-IT" sz="1100" b="1" u="none" strike="noStrike" dirty="0">
                          <a:effectLst/>
                          <a:latin typeface="Calibri" pitchFamily="34" charset="0"/>
                          <a:cs typeface="Calibri" pitchFamily="34" charset="0"/>
                        </a:rPr>
                        <a:t>Valle D'Aosta </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78,6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111,9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5,2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54,2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6,26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2,89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Lombardia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90,1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52,9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9,0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52,8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8,71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1,59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Trentino - Alto Adige</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0,5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0,0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7,8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68,7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7,63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1,63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Veneto</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59,0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38,5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12,4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59,0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8,78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1,16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Friuli - Venezia Giulia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182,6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255,7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10,1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61,1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7,92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1,49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Liguria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11,8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15,3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8,1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48,8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7,87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1,68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Emilia - Romagna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31,2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43,8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11,3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72,5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9,27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1,60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Toscana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108,7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264,9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8,0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61,5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8,43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1,66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Umbria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27,9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33,0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7,1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53,8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8,04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1,31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Marche</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36,5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52,7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7,6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51,8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8,97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1,41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Lazio</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105,9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554,1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10,0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69,0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7,38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2,68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Abruzzo</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13,6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15,1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3,5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39,4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7,28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1,17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Molise</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6,6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10,5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1,3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10,6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6,50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1,40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Campania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125,4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433,6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3,5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24,2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7,03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1,41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Puglia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22,8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18,8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2,8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23,7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6,99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1,25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Basilicata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22,5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24,7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1,7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19,7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7,67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0,86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Calabria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19,7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24,9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1,3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19,6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6,77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1,05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Sicilia </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97,0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162,4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5,0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26,8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6,06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1,63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Sardegna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tcPr>
                </a:tc>
                <a:tc>
                  <a:txBody>
                    <a:bodyPr/>
                    <a:lstStyle/>
                    <a:p>
                      <a:pPr algn="r" fontAlgn="ctr"/>
                      <a:r>
                        <a:rPr lang="it-IT" sz="1100" u="none" strike="noStrike" dirty="0" smtClean="0">
                          <a:effectLst/>
                          <a:latin typeface="Calibri" pitchFamily="34" charset="0"/>
                          <a:cs typeface="Calibri" pitchFamily="34" charset="0"/>
                        </a:rPr>
                        <a:t>30,0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fontAlgn="ctr"/>
                      <a:r>
                        <a:rPr lang="it-IT" sz="1100" u="none" strike="noStrike" dirty="0" smtClean="0">
                          <a:effectLst/>
                          <a:latin typeface="Calibri" pitchFamily="34" charset="0"/>
                          <a:cs typeface="Calibri" pitchFamily="34" charset="0"/>
                        </a:rPr>
                        <a:t>13,7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fontAlgn="ctr"/>
                      <a:r>
                        <a:rPr lang="it-IT" sz="1100" u="none" strike="noStrike" dirty="0" smtClean="0">
                          <a:effectLst/>
                          <a:latin typeface="Calibri" pitchFamily="34" charset="0"/>
                          <a:cs typeface="Calibri" pitchFamily="34" charset="0"/>
                        </a:rPr>
                        <a:t>3,7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fontAlgn="ctr"/>
                      <a:r>
                        <a:rPr lang="it-IT" sz="1100" u="none" strike="noStrike" dirty="0" smtClean="0">
                          <a:effectLst/>
                          <a:latin typeface="Calibri" pitchFamily="34" charset="0"/>
                          <a:cs typeface="Calibri" pitchFamily="34" charset="0"/>
                        </a:rPr>
                        <a:t>36,5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fontAlgn="ctr"/>
                      <a:r>
                        <a:rPr lang="it-IT" sz="1100" u="none" strike="noStrike" dirty="0" smtClean="0">
                          <a:effectLst/>
                          <a:latin typeface="Calibri" pitchFamily="34" charset="0"/>
                          <a:cs typeface="Calibri" pitchFamily="34" charset="0"/>
                        </a:rPr>
                        <a:t>6,95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fontAlgn="ctr"/>
                      <a:r>
                        <a:rPr lang="it-IT" sz="1100" u="none" strike="noStrike" dirty="0" smtClean="0">
                          <a:effectLst/>
                          <a:latin typeface="Calibri" pitchFamily="34" charset="0"/>
                          <a:cs typeface="Calibri" pitchFamily="34" charset="0"/>
                        </a:rPr>
                        <a:t>1,38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r>
              <a:tr h="161925">
                <a:tc>
                  <a:txBody>
                    <a:bodyPr/>
                    <a:lstStyle/>
                    <a:p>
                      <a:pPr algn="l" fontAlgn="ctr"/>
                      <a:r>
                        <a:rPr lang="it-IT" sz="1100" b="1" i="0" u="none" strike="noStrike" dirty="0" smtClean="0">
                          <a:effectLst/>
                          <a:latin typeface="Calibri" pitchFamily="34" charset="0"/>
                          <a:cs typeface="Calibri" pitchFamily="34" charset="0"/>
                        </a:rPr>
                        <a:t>ITALIA</a:t>
                      </a:r>
                      <a:endParaRPr lang="it-IT" sz="1100" b="1" i="0" u="none" strike="noStrike" dirty="0">
                        <a:effectLst/>
                        <a:latin typeface="Calibri" pitchFamily="34" charset="0"/>
                        <a:cs typeface="Calibri" pitchFamily="34" charset="0"/>
                      </a:endParaRPr>
                    </a:p>
                  </a:txBody>
                  <a:tcPr marL="9525" marR="9525" marT="9525" marB="0" anchor="ctr">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r" fontAlgn="ctr"/>
                      <a:r>
                        <a:rPr lang="it-IT" sz="1100" b="1" i="0" u="none" strike="noStrike" dirty="0" smtClean="0">
                          <a:effectLst/>
                          <a:latin typeface="Calibri" pitchFamily="34" charset="0"/>
                          <a:cs typeface="Calibri" pitchFamily="34" charset="0"/>
                        </a:rPr>
                        <a:t>78,6 </a:t>
                      </a:r>
                      <a:endParaRPr lang="it-IT" sz="1100" b="1" i="0" u="none" strike="noStrike" dirty="0">
                        <a:effectLst/>
                        <a:latin typeface="Calibri" pitchFamily="34" charset="0"/>
                        <a:cs typeface="Calibri" pitchFamily="34" charset="0"/>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r" fontAlgn="ctr"/>
                      <a:r>
                        <a:rPr lang="it-IT" sz="1100" b="1" i="0" u="none" strike="noStrike" dirty="0" smtClean="0">
                          <a:effectLst/>
                          <a:latin typeface="Calibri" pitchFamily="34" charset="0"/>
                          <a:cs typeface="Calibri" pitchFamily="34" charset="0"/>
                        </a:rPr>
                        <a:t>111,9 </a:t>
                      </a:r>
                      <a:endParaRPr lang="it-IT" sz="1100" b="1" i="0" u="none" strike="noStrike" dirty="0">
                        <a:effectLst/>
                        <a:latin typeface="Calibri" pitchFamily="34" charset="0"/>
                        <a:cs typeface="Calibri" pitchFamily="34" charset="0"/>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r" fontAlgn="ctr"/>
                      <a:r>
                        <a:rPr lang="it-IT" sz="1100" b="1" i="0" u="none" strike="noStrike" dirty="0" smtClean="0">
                          <a:effectLst/>
                          <a:latin typeface="Calibri" pitchFamily="34" charset="0"/>
                          <a:cs typeface="Calibri" pitchFamily="34" charset="0"/>
                        </a:rPr>
                        <a:t>7,3 </a:t>
                      </a:r>
                      <a:endParaRPr lang="it-IT" sz="1100" b="1" i="0" u="none" strike="noStrike" dirty="0">
                        <a:effectLst/>
                        <a:latin typeface="Calibri" pitchFamily="34" charset="0"/>
                        <a:cs typeface="Calibri" pitchFamily="34" charset="0"/>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r" fontAlgn="ctr"/>
                      <a:r>
                        <a:rPr lang="it-IT" sz="1100" b="1" i="0" u="none" strike="noStrike" dirty="0" smtClean="0">
                          <a:effectLst/>
                          <a:latin typeface="Calibri" pitchFamily="34" charset="0"/>
                          <a:cs typeface="Calibri" pitchFamily="34" charset="0"/>
                        </a:rPr>
                        <a:t>47,0 </a:t>
                      </a:r>
                      <a:endParaRPr lang="it-IT" sz="1100" b="1" i="0" u="none" strike="noStrike" dirty="0">
                        <a:effectLst/>
                        <a:latin typeface="Calibri" pitchFamily="34" charset="0"/>
                        <a:cs typeface="Calibri" pitchFamily="34" charset="0"/>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r" fontAlgn="ctr"/>
                      <a:r>
                        <a:rPr lang="it-IT" sz="1100" b="1" i="0" u="none" strike="noStrike" dirty="0" smtClean="0">
                          <a:effectLst/>
                          <a:latin typeface="Calibri" pitchFamily="34" charset="0"/>
                          <a:cs typeface="Calibri" pitchFamily="34" charset="0"/>
                        </a:rPr>
                        <a:t>8,05 </a:t>
                      </a:r>
                      <a:endParaRPr lang="it-IT" sz="1100" b="1" i="0" u="none" strike="noStrike" dirty="0">
                        <a:effectLst/>
                        <a:latin typeface="Calibri" pitchFamily="34" charset="0"/>
                        <a:cs typeface="Calibri" pitchFamily="34" charset="0"/>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r" fontAlgn="ctr"/>
                      <a:r>
                        <a:rPr lang="it-IT" sz="1100" b="1" i="0" u="none" strike="noStrike" dirty="0" smtClean="0">
                          <a:effectLst/>
                          <a:latin typeface="Calibri" pitchFamily="34" charset="0"/>
                          <a:cs typeface="Calibri" pitchFamily="34" charset="0"/>
                        </a:rPr>
                        <a:t>1,58 </a:t>
                      </a:r>
                      <a:endParaRPr lang="it-IT" sz="1100" b="1" i="0" u="none" strike="noStrike" dirty="0">
                        <a:effectLst/>
                        <a:latin typeface="Calibri" pitchFamily="34" charset="0"/>
                        <a:cs typeface="Calibri" pitchFamily="34" charset="0"/>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tcPr>
                </a:tc>
              </a:tr>
            </a:tbl>
          </a:graphicData>
        </a:graphic>
      </p:graphicFrame>
      <p:sp>
        <p:nvSpPr>
          <p:cNvPr id="7" name="Rettangolo 6"/>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9" name="Segnaposto numero diapositiva 9"/>
          <p:cNvSpPr>
            <a:spLocks noGrp="1"/>
          </p:cNvSpPr>
          <p:nvPr>
            <p:ph type="sldNum" sz="quarter" idx="12"/>
          </p:nvPr>
        </p:nvSpPr>
        <p:spPr>
          <a:xfrm>
            <a:off x="80962" y="1000125"/>
            <a:ext cx="5715173"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11</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Esempio</a:t>
            </a:r>
            <a:endParaRPr lang="it-IT" sz="2000" b="1" kern="0" dirty="0">
              <a:solidFill>
                <a:sysClr val="window" lastClr="FFFFFF"/>
              </a:solidFill>
              <a:latin typeface="Calibri" pitchFamily="34" charset="0"/>
              <a:cs typeface="Calibri" pitchFamily="34" charset="0"/>
            </a:endParaRPr>
          </a:p>
        </p:txBody>
      </p:sp>
      <p:sp>
        <p:nvSpPr>
          <p:cNvPr id="11" name="CasellaDiTesto 10"/>
          <p:cNvSpPr txBox="1"/>
          <p:nvPr/>
        </p:nvSpPr>
        <p:spPr>
          <a:xfrm>
            <a:off x="395536" y="1556792"/>
            <a:ext cx="8208019" cy="584775"/>
          </a:xfrm>
          <a:prstGeom prst="rect">
            <a:avLst/>
          </a:prstGeom>
          <a:noFill/>
        </p:spPr>
        <p:txBody>
          <a:bodyPr wrap="square" rtlCol="0">
            <a:spAutoFit/>
          </a:bodyPr>
          <a:lstStyle/>
          <a:p>
            <a:r>
              <a:rPr lang="it-IT" sz="1600" b="0" dirty="0" smtClean="0">
                <a:effectLst/>
                <a:latin typeface="Calibri" pitchFamily="34" charset="0"/>
                <a:cs typeface="Calibri" pitchFamily="34" charset="0"/>
              </a:rPr>
              <a:t>Supponiamo di voler costruire un indicatore culturale per le Regioni italiane, a partire dai dati di 6 diverse variabili (indicatori elementari)</a:t>
            </a:r>
            <a:endParaRPr lang="it-IT" sz="1600" b="0" dirty="0">
              <a:effectLst/>
              <a:latin typeface="Calibri" pitchFamily="34" charset="0"/>
              <a:cs typeface="Calibri" pitchFamily="34" charset="0"/>
            </a:endParaRPr>
          </a:p>
        </p:txBody>
      </p:sp>
    </p:spTree>
    <p:extLst>
      <p:ext uri="{BB962C8B-B14F-4D97-AF65-F5344CB8AC3E}">
        <p14:creationId xmlns:p14="http://schemas.microsoft.com/office/powerpoint/2010/main" val="346665063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5" name="Segnaposto numero diapositiva 9"/>
          <p:cNvSpPr>
            <a:spLocks noGrp="1"/>
          </p:cNvSpPr>
          <p:nvPr>
            <p:ph type="sldNum" sz="quarter" idx="12"/>
          </p:nvPr>
        </p:nvSpPr>
        <p:spPr>
          <a:xfrm>
            <a:off x="80962" y="1000125"/>
            <a:ext cx="5715173"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12</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Approccio ordinale: applicazione</a:t>
            </a:r>
            <a:endParaRPr lang="it-IT" sz="2000" b="1" kern="0" dirty="0">
              <a:solidFill>
                <a:sysClr val="window" lastClr="FFFFFF"/>
              </a:solidFill>
              <a:latin typeface="Calibri" pitchFamily="34" charset="0"/>
              <a:cs typeface="Calibri" pitchFamily="34" charset="0"/>
            </a:endParaRPr>
          </a:p>
        </p:txBody>
      </p:sp>
      <p:graphicFrame>
        <p:nvGraphicFramePr>
          <p:cNvPr id="8" name="Tabella 7"/>
          <p:cNvGraphicFramePr>
            <a:graphicFrameLocks noGrp="1"/>
          </p:cNvGraphicFramePr>
          <p:nvPr>
            <p:extLst>
              <p:ext uri="{D42A27DB-BD31-4B8C-83A1-F6EECF244321}">
                <p14:modId xmlns:p14="http://schemas.microsoft.com/office/powerpoint/2010/main" val="2453292090"/>
              </p:ext>
            </p:extLst>
          </p:nvPr>
        </p:nvGraphicFramePr>
        <p:xfrm>
          <a:off x="323528" y="1904202"/>
          <a:ext cx="3672000" cy="3781425"/>
        </p:xfrm>
        <a:graphic>
          <a:graphicData uri="http://schemas.openxmlformats.org/drawingml/2006/table">
            <a:tbl>
              <a:tblPr>
                <a:tableStyleId>{2D5ABB26-0587-4C30-8999-92F81FD0307C}</a:tableStyleId>
              </a:tblPr>
              <a:tblGrid>
                <a:gridCol w="1296000"/>
                <a:gridCol w="396000"/>
                <a:gridCol w="396000"/>
                <a:gridCol w="396000"/>
                <a:gridCol w="396000"/>
                <a:gridCol w="396000"/>
                <a:gridCol w="396000"/>
              </a:tblGrid>
              <a:tr h="0">
                <a:tc>
                  <a:txBody>
                    <a:bodyPr/>
                    <a:lstStyle/>
                    <a:p>
                      <a:pPr algn="ctr" fontAlgn="ctr"/>
                      <a:endParaRPr lang="it-IT" sz="1500" b="0"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ctr"/>
                      <a:r>
                        <a:rPr lang="it-IT" sz="1500" b="1" dirty="0" smtClean="0">
                          <a:solidFill>
                            <a:schemeClr val="bg1"/>
                          </a:solidFill>
                          <a:latin typeface="Calibri" pitchFamily="34" charset="0"/>
                          <a:cs typeface="Calibri" pitchFamily="34" charset="0"/>
                        </a:rPr>
                        <a:t>X</a:t>
                      </a:r>
                      <a:r>
                        <a:rPr lang="it-IT" sz="1500" b="1" baseline="-25000" dirty="0" smtClean="0">
                          <a:solidFill>
                            <a:schemeClr val="bg1"/>
                          </a:solidFill>
                          <a:latin typeface="Calibri" pitchFamily="34" charset="0"/>
                          <a:cs typeface="Calibri" pitchFamily="34" charset="0"/>
                        </a:rPr>
                        <a:t>1</a:t>
                      </a:r>
                      <a:endParaRPr lang="it-IT" sz="1500" b="1" baseline="-25000" dirty="0">
                        <a:solidFill>
                          <a:schemeClr val="bg1"/>
                        </a:solidFill>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it-IT" sz="1500" b="1" dirty="0" smtClean="0">
                          <a:solidFill>
                            <a:schemeClr val="bg1"/>
                          </a:solidFill>
                          <a:latin typeface="Calibri" pitchFamily="34" charset="0"/>
                          <a:cs typeface="Calibri" pitchFamily="34" charset="0"/>
                        </a:rPr>
                        <a:t>X</a:t>
                      </a:r>
                      <a:r>
                        <a:rPr lang="it-IT" sz="1500" b="1" baseline="-25000" dirty="0" smtClean="0">
                          <a:solidFill>
                            <a:schemeClr val="bg1"/>
                          </a:solidFill>
                          <a:latin typeface="Calibri" pitchFamily="34" charset="0"/>
                          <a:cs typeface="Calibri" pitchFamily="34" charset="0"/>
                        </a:rPr>
                        <a:t>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it-IT" sz="1500" b="1" dirty="0" smtClean="0">
                          <a:solidFill>
                            <a:schemeClr val="bg1"/>
                          </a:solidFill>
                          <a:latin typeface="Calibri" pitchFamily="34" charset="0"/>
                          <a:cs typeface="Calibri" pitchFamily="34" charset="0"/>
                        </a:rPr>
                        <a:t>X</a:t>
                      </a:r>
                      <a:r>
                        <a:rPr lang="it-IT" sz="1500" b="1" baseline="-25000" dirty="0" smtClean="0">
                          <a:solidFill>
                            <a:schemeClr val="bg1"/>
                          </a:solidFill>
                          <a:latin typeface="Calibri" pitchFamily="34" charset="0"/>
                          <a:cs typeface="Calibri" pitchFamily="34" charset="0"/>
                        </a:rPr>
                        <a:t>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it-IT" sz="1500" b="1" dirty="0" smtClean="0">
                          <a:solidFill>
                            <a:schemeClr val="bg1"/>
                          </a:solidFill>
                          <a:latin typeface="Calibri" pitchFamily="34" charset="0"/>
                          <a:cs typeface="Calibri" pitchFamily="34" charset="0"/>
                        </a:rPr>
                        <a:t>X</a:t>
                      </a:r>
                      <a:r>
                        <a:rPr lang="it-IT" sz="1500" b="1" baseline="-25000" dirty="0" smtClean="0">
                          <a:solidFill>
                            <a:schemeClr val="bg1"/>
                          </a:solidFill>
                          <a:latin typeface="Calibri" pitchFamily="34" charset="0"/>
                          <a:cs typeface="Calibri" pitchFamily="34" charset="0"/>
                        </a:rPr>
                        <a:t>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it-IT" sz="1500" b="1" dirty="0" smtClean="0">
                          <a:solidFill>
                            <a:schemeClr val="bg1"/>
                          </a:solidFill>
                          <a:latin typeface="Calibri" pitchFamily="34" charset="0"/>
                          <a:cs typeface="Calibri" pitchFamily="34" charset="0"/>
                        </a:rPr>
                        <a:t>X</a:t>
                      </a:r>
                      <a:r>
                        <a:rPr lang="it-IT" sz="1500" b="1" baseline="-25000" dirty="0" smtClean="0">
                          <a:solidFill>
                            <a:schemeClr val="bg1"/>
                          </a:solidFill>
                          <a:latin typeface="Calibri" pitchFamily="34" charset="0"/>
                          <a:cs typeface="Calibri" pitchFamily="34" charset="0"/>
                        </a:rPr>
                        <a:t>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it-IT" sz="1500" b="1" dirty="0" smtClean="0">
                          <a:solidFill>
                            <a:schemeClr val="bg1"/>
                          </a:solidFill>
                          <a:latin typeface="Calibri" pitchFamily="34" charset="0"/>
                          <a:cs typeface="Calibri" pitchFamily="34" charset="0"/>
                        </a:rPr>
                        <a:t>X</a:t>
                      </a:r>
                      <a:r>
                        <a:rPr lang="it-IT" sz="1500" b="1" baseline="-25000" dirty="0" smtClean="0">
                          <a:solidFill>
                            <a:schemeClr val="bg1"/>
                          </a:solidFill>
                          <a:latin typeface="Calibri" pitchFamily="34" charset="0"/>
                          <a:cs typeface="Calibri" pitchFamily="34" charset="0"/>
                        </a:rPr>
                        <a:t>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r>
              <a:tr h="161925">
                <a:tc>
                  <a:txBody>
                    <a:bodyPr/>
                    <a:lstStyle/>
                    <a:p>
                      <a:pPr algn="l" fontAlgn="ctr"/>
                      <a:r>
                        <a:rPr lang="it-IT" sz="1100" b="1" u="none" strike="noStrike" dirty="0" smtClean="0">
                          <a:effectLst/>
                          <a:latin typeface="Calibri" pitchFamily="34" charset="0"/>
                          <a:cs typeface="Calibri" pitchFamily="34" charset="0"/>
                        </a:rPr>
                        <a:t>Piemonte</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39,7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fontAlgn="ctr"/>
                      <a:r>
                        <a:rPr lang="it-IT" sz="1100" u="none" strike="noStrike" dirty="0" smtClean="0">
                          <a:effectLst/>
                          <a:latin typeface="Calibri" pitchFamily="34" charset="0"/>
                          <a:cs typeface="Calibri" pitchFamily="34" charset="0"/>
                        </a:rPr>
                        <a:t>26,6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fontAlgn="ctr"/>
                      <a:r>
                        <a:rPr lang="it-IT" sz="1100" u="none" strike="noStrike" dirty="0" smtClean="0">
                          <a:effectLst/>
                          <a:latin typeface="Calibri" pitchFamily="34" charset="0"/>
                          <a:cs typeface="Calibri" pitchFamily="34" charset="0"/>
                        </a:rPr>
                        <a:t>7,6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fontAlgn="ctr"/>
                      <a:r>
                        <a:rPr lang="it-IT" sz="1100" u="none" strike="noStrike" dirty="0" smtClean="0">
                          <a:effectLst/>
                          <a:latin typeface="Calibri" pitchFamily="34" charset="0"/>
                          <a:cs typeface="Calibri" pitchFamily="34" charset="0"/>
                        </a:rPr>
                        <a:t>49,0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fontAlgn="ctr"/>
                      <a:r>
                        <a:rPr lang="it-IT" sz="1100" u="none" strike="noStrike" dirty="0" smtClean="0">
                          <a:effectLst/>
                          <a:latin typeface="Calibri" pitchFamily="34" charset="0"/>
                          <a:cs typeface="Calibri" pitchFamily="34" charset="0"/>
                        </a:rPr>
                        <a:t>9,49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fontAlgn="ctr"/>
                      <a:r>
                        <a:rPr lang="it-IT" sz="1100" u="none" strike="noStrike" dirty="0" smtClean="0">
                          <a:effectLst/>
                          <a:latin typeface="Calibri" pitchFamily="34" charset="0"/>
                          <a:cs typeface="Calibri" pitchFamily="34" charset="0"/>
                        </a:rPr>
                        <a:t>1,47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r>
              <a:tr h="161925">
                <a:tc>
                  <a:txBody>
                    <a:bodyPr/>
                    <a:lstStyle/>
                    <a:p>
                      <a:pPr algn="l" fontAlgn="ctr"/>
                      <a:r>
                        <a:rPr lang="it-IT" sz="1100" b="1" u="none" strike="noStrike" dirty="0">
                          <a:effectLst/>
                          <a:latin typeface="Calibri" pitchFamily="34" charset="0"/>
                          <a:cs typeface="Calibri" pitchFamily="34" charset="0"/>
                        </a:rPr>
                        <a:t>Valle D'Aosta </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78,6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111,9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5,2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54,2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6,26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2,89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Lombardia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90,1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52,9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9,0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52,8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8,71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1,59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Trentino - Alto Adige</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0,5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0,0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7,8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68,7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7,63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1,63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Veneto</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59,0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38,5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12,4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59,0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8,78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1,16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Friuli - Venezia Giulia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182,6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255,7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10,1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61,1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7,92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1,49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Liguria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11,8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15,3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8,1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48,8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7,87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1,68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Emilia - Romagna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31,2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43,8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11,3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72,5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9,27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1,60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Toscana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108,7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264,9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8,0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61,5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8,43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1,66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Umbria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27,9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33,0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7,1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53,8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8,04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1,31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Marche</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36,5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52,7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7,6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51,8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8,97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1,41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Lazio</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105,9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554,1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10,0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69,0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7,38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2,68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Abruzzo</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13,6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15,1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3,5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39,4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7,28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1,17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Molise</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6,6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10,5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1,3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10,6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6,50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1,40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Campania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125,4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433,6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3,5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24,2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7,03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1,41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Puglia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22,8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18,8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2,8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23,7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6,99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1,25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Basilicata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22,5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24,7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1,7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19,7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7,67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0,86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Calabria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19,7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24,9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1,3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19,6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6,77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1,05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Sicilia </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97,0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162,4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5,0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26,8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6,06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1,63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Sardegna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100" u="none" strike="noStrike" dirty="0" smtClean="0">
                          <a:effectLst/>
                          <a:latin typeface="Calibri" pitchFamily="34" charset="0"/>
                          <a:cs typeface="Calibri" pitchFamily="34" charset="0"/>
                        </a:rPr>
                        <a:t>30,0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fontAlgn="ctr"/>
                      <a:r>
                        <a:rPr lang="it-IT" sz="1100" u="none" strike="noStrike" dirty="0" smtClean="0">
                          <a:effectLst/>
                          <a:latin typeface="Calibri" pitchFamily="34" charset="0"/>
                          <a:cs typeface="Calibri" pitchFamily="34" charset="0"/>
                        </a:rPr>
                        <a:t>13,7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fontAlgn="ctr"/>
                      <a:r>
                        <a:rPr lang="it-IT" sz="1100" u="none" strike="noStrike" dirty="0" smtClean="0">
                          <a:effectLst/>
                          <a:latin typeface="Calibri" pitchFamily="34" charset="0"/>
                          <a:cs typeface="Calibri" pitchFamily="34" charset="0"/>
                        </a:rPr>
                        <a:t>3,7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fontAlgn="ctr"/>
                      <a:r>
                        <a:rPr lang="it-IT" sz="1100" u="none" strike="noStrike" dirty="0" smtClean="0">
                          <a:effectLst/>
                          <a:latin typeface="Calibri" pitchFamily="34" charset="0"/>
                          <a:cs typeface="Calibri" pitchFamily="34" charset="0"/>
                        </a:rPr>
                        <a:t>36,5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fontAlgn="ctr"/>
                      <a:r>
                        <a:rPr lang="it-IT" sz="1100" u="none" strike="noStrike" dirty="0" smtClean="0">
                          <a:effectLst/>
                          <a:latin typeface="Calibri" pitchFamily="34" charset="0"/>
                          <a:cs typeface="Calibri" pitchFamily="34" charset="0"/>
                        </a:rPr>
                        <a:t>6,95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fontAlgn="ctr"/>
                      <a:r>
                        <a:rPr lang="it-IT" sz="1100" u="none" strike="noStrike" dirty="0" smtClean="0">
                          <a:effectLst/>
                          <a:latin typeface="Calibri" pitchFamily="34" charset="0"/>
                          <a:cs typeface="Calibri" pitchFamily="34" charset="0"/>
                        </a:rPr>
                        <a:t>1,38 </a:t>
                      </a:r>
                      <a:endParaRPr lang="it-IT" sz="11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r>
            </a:tbl>
          </a:graphicData>
        </a:graphic>
      </p:graphicFrame>
      <p:graphicFrame>
        <p:nvGraphicFramePr>
          <p:cNvPr id="9" name="Tabella 8"/>
          <p:cNvGraphicFramePr>
            <a:graphicFrameLocks noGrp="1"/>
          </p:cNvGraphicFramePr>
          <p:nvPr>
            <p:extLst>
              <p:ext uri="{D42A27DB-BD31-4B8C-83A1-F6EECF244321}">
                <p14:modId xmlns:p14="http://schemas.microsoft.com/office/powerpoint/2010/main" val="3530304887"/>
              </p:ext>
            </p:extLst>
          </p:nvPr>
        </p:nvGraphicFramePr>
        <p:xfrm>
          <a:off x="4572264" y="1904202"/>
          <a:ext cx="2376000" cy="3781425"/>
        </p:xfrm>
        <a:graphic>
          <a:graphicData uri="http://schemas.openxmlformats.org/drawingml/2006/table">
            <a:tbl>
              <a:tblPr>
                <a:tableStyleId>{2D5ABB26-0587-4C30-8999-92F81FD0307C}</a:tableStyleId>
              </a:tblPr>
              <a:tblGrid>
                <a:gridCol w="396000"/>
                <a:gridCol w="396000"/>
                <a:gridCol w="396000"/>
                <a:gridCol w="396000"/>
                <a:gridCol w="396000"/>
                <a:gridCol w="396000"/>
              </a:tblGrid>
              <a:tr h="0">
                <a:tc>
                  <a:txBody>
                    <a:bodyPr/>
                    <a:lstStyle/>
                    <a:p>
                      <a:pPr algn="ctr"/>
                      <a:r>
                        <a:rPr lang="it-IT" sz="1500" b="1" dirty="0" smtClean="0">
                          <a:solidFill>
                            <a:schemeClr val="bg1"/>
                          </a:solidFill>
                          <a:latin typeface="Calibri" pitchFamily="34" charset="0"/>
                          <a:cs typeface="Calibri" pitchFamily="34" charset="0"/>
                        </a:rPr>
                        <a:t>X</a:t>
                      </a:r>
                      <a:r>
                        <a:rPr lang="it-IT" sz="1500" b="1" baseline="-25000" dirty="0" smtClean="0">
                          <a:solidFill>
                            <a:schemeClr val="bg1"/>
                          </a:solidFill>
                          <a:latin typeface="Calibri" pitchFamily="34" charset="0"/>
                          <a:cs typeface="Calibri" pitchFamily="34" charset="0"/>
                        </a:rPr>
                        <a:t>1</a:t>
                      </a:r>
                      <a:endParaRPr lang="it-IT" sz="1500" b="1" baseline="-25000" dirty="0">
                        <a:solidFill>
                          <a:schemeClr val="bg1"/>
                        </a:solidFill>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it-IT" sz="1500" b="1" dirty="0" smtClean="0">
                          <a:solidFill>
                            <a:schemeClr val="bg1"/>
                          </a:solidFill>
                          <a:latin typeface="Calibri" pitchFamily="34" charset="0"/>
                          <a:cs typeface="Calibri" pitchFamily="34" charset="0"/>
                        </a:rPr>
                        <a:t>X</a:t>
                      </a:r>
                      <a:r>
                        <a:rPr lang="it-IT" sz="1500" b="1" baseline="-25000" dirty="0" smtClean="0">
                          <a:solidFill>
                            <a:schemeClr val="bg1"/>
                          </a:solidFill>
                          <a:latin typeface="Calibri" pitchFamily="34" charset="0"/>
                          <a:cs typeface="Calibri" pitchFamily="34" charset="0"/>
                        </a:rPr>
                        <a:t>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it-IT" sz="1500" b="1" dirty="0" smtClean="0">
                          <a:solidFill>
                            <a:schemeClr val="bg1"/>
                          </a:solidFill>
                          <a:latin typeface="Calibri" pitchFamily="34" charset="0"/>
                          <a:cs typeface="Calibri" pitchFamily="34" charset="0"/>
                        </a:rPr>
                        <a:t>X</a:t>
                      </a:r>
                      <a:r>
                        <a:rPr lang="it-IT" sz="1500" b="1" baseline="-25000" dirty="0" smtClean="0">
                          <a:solidFill>
                            <a:schemeClr val="bg1"/>
                          </a:solidFill>
                          <a:latin typeface="Calibri" pitchFamily="34" charset="0"/>
                          <a:cs typeface="Calibri" pitchFamily="34" charset="0"/>
                        </a:rPr>
                        <a:t>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it-IT" sz="1500" b="1" dirty="0" smtClean="0">
                          <a:solidFill>
                            <a:schemeClr val="bg1"/>
                          </a:solidFill>
                          <a:latin typeface="Calibri" pitchFamily="34" charset="0"/>
                          <a:cs typeface="Calibri" pitchFamily="34" charset="0"/>
                        </a:rPr>
                        <a:t>X</a:t>
                      </a:r>
                      <a:r>
                        <a:rPr lang="it-IT" sz="1500" b="1" baseline="-25000" dirty="0" smtClean="0">
                          <a:solidFill>
                            <a:schemeClr val="bg1"/>
                          </a:solidFill>
                          <a:latin typeface="Calibri" pitchFamily="34" charset="0"/>
                          <a:cs typeface="Calibri" pitchFamily="34" charset="0"/>
                        </a:rPr>
                        <a:t>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it-IT" sz="1500" b="1" dirty="0" smtClean="0">
                          <a:solidFill>
                            <a:schemeClr val="bg1"/>
                          </a:solidFill>
                          <a:latin typeface="Calibri" pitchFamily="34" charset="0"/>
                          <a:cs typeface="Calibri" pitchFamily="34" charset="0"/>
                        </a:rPr>
                        <a:t>X</a:t>
                      </a:r>
                      <a:r>
                        <a:rPr lang="it-IT" sz="1500" b="1" baseline="-25000" dirty="0" smtClean="0">
                          <a:solidFill>
                            <a:schemeClr val="bg1"/>
                          </a:solidFill>
                          <a:latin typeface="Calibri" pitchFamily="34" charset="0"/>
                          <a:cs typeface="Calibri" pitchFamily="34" charset="0"/>
                        </a:rPr>
                        <a:t>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it-IT" sz="1500" b="1" dirty="0" smtClean="0">
                          <a:solidFill>
                            <a:schemeClr val="bg1"/>
                          </a:solidFill>
                          <a:latin typeface="Calibri" pitchFamily="34" charset="0"/>
                          <a:cs typeface="Calibri" pitchFamily="34" charset="0"/>
                        </a:rPr>
                        <a:t>X</a:t>
                      </a:r>
                      <a:r>
                        <a:rPr lang="it-IT" sz="1500" b="1" baseline="-25000" dirty="0" smtClean="0">
                          <a:solidFill>
                            <a:schemeClr val="bg1"/>
                          </a:solidFill>
                          <a:latin typeface="Calibri" pitchFamily="34" charset="0"/>
                          <a:cs typeface="Calibri" pitchFamily="34" charset="0"/>
                        </a:rPr>
                        <a:t>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r>
              <a:tr h="161925">
                <a:tc>
                  <a:txBody>
                    <a:bodyPr/>
                    <a:lstStyle/>
                    <a:p>
                      <a:pPr algn="ctr" fontAlgn="b"/>
                      <a:r>
                        <a:rPr lang="it-IT" sz="1100" b="0" i="0" u="none" strike="noStrike">
                          <a:effectLst/>
                          <a:latin typeface="Calibri" pitchFamily="34" charset="0"/>
                          <a:cs typeface="Calibri" pitchFamily="34" charset="0"/>
                        </a:rPr>
                        <a:t>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fontAlgn="b"/>
                      <a:r>
                        <a:rPr lang="it-IT" sz="1100" b="0" i="0" u="none" strike="noStrike">
                          <a:effectLst/>
                          <a:latin typeface="Calibri" pitchFamily="34" charset="0"/>
                          <a:cs typeface="Calibri" pitchFamily="34" charset="0"/>
                        </a:rPr>
                        <a:t>12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fontAlgn="b"/>
                      <a:r>
                        <a:rPr lang="it-IT" sz="1100" b="0" i="0" u="none" strike="noStrike">
                          <a:effectLst/>
                          <a:latin typeface="Calibri" pitchFamily="34" charset="0"/>
                          <a:cs typeface="Calibri" pitchFamily="34" charset="0"/>
                        </a:rPr>
                        <a:t>10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fontAlgn="b"/>
                      <a:r>
                        <a:rPr lang="it-IT" sz="1100" b="0" i="0" u="none" strike="noStrike">
                          <a:effectLst/>
                          <a:latin typeface="Calibri" pitchFamily="34" charset="0"/>
                          <a:cs typeface="Calibri" pitchFamily="34" charset="0"/>
                        </a:rPr>
                        <a:t>11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fontAlgn="b"/>
                      <a:r>
                        <a:rPr lang="it-IT" sz="1100" b="0" i="0" u="none" strike="noStrike">
                          <a:effectLst/>
                          <a:latin typeface="Calibri" pitchFamily="34" charset="0"/>
                          <a:cs typeface="Calibri" pitchFamily="34" charset="0"/>
                        </a:rPr>
                        <a:t>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fontAlgn="b"/>
                      <a:r>
                        <a:rPr lang="it-IT" sz="1100" b="0" i="0" u="none" strike="noStrike">
                          <a:effectLst/>
                          <a:latin typeface="Calibri" pitchFamily="34" charset="0"/>
                          <a:cs typeface="Calibri" pitchFamily="34" charset="0"/>
                        </a:rPr>
                        <a:t>10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r>
              <a:tr h="161925">
                <a:tc>
                  <a:txBody>
                    <a:bodyPr/>
                    <a:lstStyle/>
                    <a:p>
                      <a:pPr algn="ctr" fontAlgn="b"/>
                      <a:r>
                        <a:rPr lang="it-IT" sz="1100" b="0" i="0" u="none" strike="noStrike">
                          <a:effectLst/>
                          <a:latin typeface="Calibri" pitchFamily="34" charset="0"/>
                          <a:cs typeface="Calibri" pitchFamily="34" charset="0"/>
                        </a:rPr>
                        <a:t>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ctr" fontAlgn="b"/>
                      <a:r>
                        <a:rPr lang="it-IT" sz="1100" b="0" i="0" u="none" strike="noStrike">
                          <a:effectLst/>
                          <a:latin typeface="Calibri" pitchFamily="34" charset="0"/>
                          <a:cs typeface="Calibri" pitchFamily="34" charset="0"/>
                        </a:rPr>
                        <a:t>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ctr" fontAlgn="b"/>
                      <a:r>
                        <a:rPr lang="it-IT" sz="1100" b="0" i="0" u="none" strike="noStrike">
                          <a:effectLst/>
                          <a:latin typeface="Calibri" pitchFamily="34" charset="0"/>
                          <a:cs typeface="Calibri" pitchFamily="34" charset="0"/>
                        </a:rPr>
                        <a:t>20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20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ctr" fontAlgn="b"/>
                      <a:r>
                        <a:rPr lang="it-IT" sz="1100" b="0" i="0" u="none" strike="noStrike">
                          <a:effectLst/>
                          <a:latin typeface="Calibri" pitchFamily="34" charset="0"/>
                          <a:cs typeface="Calibri" pitchFamily="34" charset="0"/>
                        </a:rPr>
                        <a:t>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ctr" fontAlgn="b"/>
                      <a:r>
                        <a:rPr lang="it-IT" sz="1100" b="0" i="0" u="none" strike="noStrike">
                          <a:effectLst/>
                          <a:latin typeface="Calibri" pitchFamily="34" charset="0"/>
                          <a:cs typeface="Calibri" pitchFamily="34" charset="0"/>
                        </a:rPr>
                        <a:t>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ctr" fontAlgn="b"/>
                      <a:r>
                        <a:rPr lang="it-IT" sz="1100" b="0" i="0" u="none" strike="noStrike">
                          <a:effectLst/>
                          <a:latin typeface="Calibri" pitchFamily="34" charset="0"/>
                          <a:cs typeface="Calibri" pitchFamily="34" charset="0"/>
                        </a:rPr>
                        <a:t>18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ctr" fontAlgn="b"/>
                      <a:r>
                        <a:rPr lang="it-IT" sz="1100" b="0" i="0" u="none" strike="noStrike">
                          <a:effectLst/>
                          <a:latin typeface="Calibri" pitchFamily="34" charset="0"/>
                          <a:cs typeface="Calibri" pitchFamily="34" charset="0"/>
                        </a:rPr>
                        <a:t>11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ctr" fontAlgn="b"/>
                      <a:r>
                        <a:rPr lang="it-IT" sz="1100" b="0" i="0" u="none" strike="noStrike">
                          <a:effectLst/>
                          <a:latin typeface="Calibri" pitchFamily="34" charset="0"/>
                          <a:cs typeface="Calibri" pitchFamily="34" charset="0"/>
                        </a:rPr>
                        <a:t>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ctr" fontAlgn="b"/>
                      <a:r>
                        <a:rPr lang="it-IT" sz="1100" b="0" i="0" u="none" strike="noStrike">
                          <a:effectLst/>
                          <a:latin typeface="Calibri" pitchFamily="34" charset="0"/>
                          <a:cs typeface="Calibri" pitchFamily="34" charset="0"/>
                        </a:rPr>
                        <a:t>13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ctr" fontAlgn="b"/>
                      <a:r>
                        <a:rPr lang="it-IT" sz="1100" b="0" i="0" u="none" strike="noStrike">
                          <a:effectLst/>
                          <a:latin typeface="Calibri" pitchFamily="34" charset="0"/>
                          <a:cs typeface="Calibri" pitchFamily="34" charset="0"/>
                        </a:rPr>
                        <a:t>10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ctr" fontAlgn="b"/>
                      <a:r>
                        <a:rPr lang="it-IT" sz="1100" b="0" i="0" u="none" strike="noStrike">
                          <a:effectLst/>
                          <a:latin typeface="Calibri" pitchFamily="34" charset="0"/>
                          <a:cs typeface="Calibri" pitchFamily="34" charset="0"/>
                        </a:rPr>
                        <a:t>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ctr" fontAlgn="b"/>
                      <a:r>
                        <a:rPr lang="it-IT" sz="1100" b="0" i="0" u="none" strike="noStrike">
                          <a:effectLst/>
                          <a:latin typeface="Calibri" pitchFamily="34" charset="0"/>
                          <a:cs typeface="Calibri" pitchFamily="34" charset="0"/>
                        </a:rPr>
                        <a:t>17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ctr" fontAlgn="b"/>
                      <a:r>
                        <a:rPr lang="it-IT" sz="1100" b="0" i="0" u="none" strike="noStrike">
                          <a:effectLst/>
                          <a:latin typeface="Calibri" pitchFamily="34" charset="0"/>
                          <a:cs typeface="Calibri" pitchFamily="34" charset="0"/>
                        </a:rPr>
                        <a:t>19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20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ctr" fontAlgn="b"/>
                      <a:r>
                        <a:rPr lang="it-IT" sz="1100" b="0" i="0" u="none" strike="noStrike">
                          <a:effectLst/>
                          <a:latin typeface="Calibri" pitchFamily="34" charset="0"/>
                          <a:cs typeface="Calibri" pitchFamily="34" charset="0"/>
                        </a:rPr>
                        <a:t>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ctr" fontAlgn="b"/>
                      <a:r>
                        <a:rPr lang="it-IT" sz="1100" b="0" i="0" u="none" strike="noStrike">
                          <a:effectLst/>
                          <a:latin typeface="Calibri" pitchFamily="34" charset="0"/>
                          <a:cs typeface="Calibri" pitchFamily="34" charset="0"/>
                        </a:rPr>
                        <a:t>14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ctr" fontAlgn="b"/>
                      <a:r>
                        <a:rPr lang="it-IT" sz="1100" b="0" i="0" u="none" strike="noStrike">
                          <a:effectLst/>
                          <a:latin typeface="Calibri" pitchFamily="34" charset="0"/>
                          <a:cs typeface="Calibri" pitchFamily="34" charset="0"/>
                        </a:rPr>
                        <a:t>15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20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ctr" fontAlgn="b"/>
                      <a:r>
                        <a:rPr lang="it-IT" sz="1100" b="0" i="0" u="none" strike="noStrike">
                          <a:effectLst/>
                          <a:latin typeface="Calibri" pitchFamily="34" charset="0"/>
                          <a:cs typeface="Calibri" pitchFamily="34" charset="0"/>
                        </a:rPr>
                        <a:t>16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20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ctr" fontAlgn="b"/>
                      <a:r>
                        <a:rPr lang="it-IT" sz="1100" b="0" i="0" u="none" strike="noStrike">
                          <a:effectLst/>
                          <a:latin typeface="Calibri" pitchFamily="34" charset="0"/>
                          <a:cs typeface="Calibri" pitchFamily="34" charset="0"/>
                        </a:rPr>
                        <a:t>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15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20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a:effectLst/>
                          <a:latin typeface="Calibri" pitchFamily="34" charset="0"/>
                          <a:cs typeface="Calibri" pitchFamily="34" charset="0"/>
                        </a:rPr>
                        <a:t>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ctr" fontAlgn="b"/>
                      <a:r>
                        <a:rPr lang="it-IT" sz="1100" b="0" i="0" u="none" strike="noStrike">
                          <a:effectLst/>
                          <a:latin typeface="Calibri" pitchFamily="34" charset="0"/>
                          <a:cs typeface="Calibri" pitchFamily="34" charset="0"/>
                        </a:rPr>
                        <a:t>12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fontAlgn="b"/>
                      <a:r>
                        <a:rPr lang="it-IT" sz="1100" b="0" i="0" u="none" strike="noStrike">
                          <a:effectLst/>
                          <a:latin typeface="Calibri" pitchFamily="34" charset="0"/>
                          <a:cs typeface="Calibri" pitchFamily="34" charset="0"/>
                        </a:rPr>
                        <a:t>18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fontAlgn="b"/>
                      <a:r>
                        <a:rPr lang="it-IT" sz="1100" b="0" i="0" u="none" strike="noStrike">
                          <a:effectLst/>
                          <a:latin typeface="Calibri" pitchFamily="34" charset="0"/>
                          <a:cs typeface="Calibri" pitchFamily="34" charset="0"/>
                        </a:rPr>
                        <a:t>14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fontAlgn="b"/>
                      <a:r>
                        <a:rPr lang="it-IT" sz="1100" b="0" i="0" u="none" strike="noStrike" dirty="0">
                          <a:effectLst/>
                          <a:latin typeface="Calibri" pitchFamily="34" charset="0"/>
                          <a:cs typeface="Calibri" pitchFamily="34" charset="0"/>
                        </a:rPr>
                        <a:t>14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fontAlgn="b"/>
                      <a:r>
                        <a:rPr lang="it-IT" sz="1100" b="0" i="0" u="none" strike="noStrike" dirty="0">
                          <a:effectLst/>
                          <a:latin typeface="Calibri" pitchFamily="34" charset="0"/>
                          <a:cs typeface="Calibri" pitchFamily="34" charset="0"/>
                        </a:rPr>
                        <a:t>16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fontAlgn="b"/>
                      <a:r>
                        <a:rPr lang="it-IT" sz="1100" b="0" i="0" u="none" strike="noStrike" dirty="0">
                          <a:effectLst/>
                          <a:latin typeface="Calibri" pitchFamily="34" charset="0"/>
                          <a:cs typeface="Calibri" pitchFamily="34" charset="0"/>
                        </a:rPr>
                        <a:t>14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r>
            </a:tbl>
          </a:graphicData>
        </a:graphic>
      </p:graphicFrame>
      <p:graphicFrame>
        <p:nvGraphicFramePr>
          <p:cNvPr id="10" name="Tabella 9"/>
          <p:cNvGraphicFramePr>
            <a:graphicFrameLocks noGrp="1"/>
          </p:cNvGraphicFramePr>
          <p:nvPr>
            <p:extLst>
              <p:ext uri="{D42A27DB-BD31-4B8C-83A1-F6EECF244321}">
                <p14:modId xmlns:p14="http://schemas.microsoft.com/office/powerpoint/2010/main" val="325091515"/>
              </p:ext>
            </p:extLst>
          </p:nvPr>
        </p:nvGraphicFramePr>
        <p:xfrm>
          <a:off x="7488456" y="1904202"/>
          <a:ext cx="1188000" cy="3781425"/>
        </p:xfrm>
        <a:graphic>
          <a:graphicData uri="http://schemas.openxmlformats.org/drawingml/2006/table">
            <a:tbl>
              <a:tblPr>
                <a:tableStyleId>{2D5ABB26-0587-4C30-8999-92F81FD0307C}</a:tableStyleId>
              </a:tblPr>
              <a:tblGrid>
                <a:gridCol w="396000"/>
                <a:gridCol w="396000"/>
                <a:gridCol w="396000"/>
              </a:tblGrid>
              <a:tr h="161925">
                <a:tc>
                  <a:txBody>
                    <a:bodyPr/>
                    <a:lstStyle/>
                    <a:p>
                      <a:pPr algn="ctr" fontAlgn="b"/>
                      <a:r>
                        <a:rPr lang="it-IT" sz="1500" b="1" i="0" u="none" strike="noStrike" dirty="0" smtClean="0">
                          <a:solidFill>
                            <a:schemeClr val="bg1"/>
                          </a:solidFill>
                          <a:effectLst/>
                          <a:latin typeface="Calibri" pitchFamily="34" charset="0"/>
                          <a:cs typeface="Calibri" pitchFamily="34" charset="0"/>
                        </a:rPr>
                        <a:t>S</a:t>
                      </a:r>
                      <a:endParaRPr lang="it-IT" sz="1500" b="1" i="0" u="none" strike="noStrike" dirty="0">
                        <a:solidFill>
                          <a:schemeClr val="bg1"/>
                        </a:solidFill>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c>
                  <a:txBody>
                    <a:bodyPr/>
                    <a:lstStyle/>
                    <a:p>
                      <a:pPr algn="ctr" fontAlgn="b"/>
                      <a:r>
                        <a:rPr lang="it-IT" sz="1500" b="1" i="0" u="none" strike="noStrike" dirty="0" smtClean="0">
                          <a:solidFill>
                            <a:schemeClr val="bg1"/>
                          </a:solidFill>
                          <a:effectLst/>
                          <a:latin typeface="Calibri" pitchFamily="34" charset="0"/>
                          <a:cs typeface="Calibri" pitchFamily="34" charset="0"/>
                        </a:rPr>
                        <a:t>S</a:t>
                      </a:r>
                      <a:endParaRPr lang="it-IT" sz="1500" b="1" i="0" u="none" strike="noStrike" dirty="0">
                        <a:solidFill>
                          <a:schemeClr val="bg1"/>
                        </a:solidFill>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c>
                  <a:txBody>
                    <a:bodyPr/>
                    <a:lstStyle/>
                    <a:p>
                      <a:pPr algn="ctr" fontAlgn="b"/>
                      <a:r>
                        <a:rPr lang="it-IT" sz="1500" b="1" i="0" u="none" strike="noStrike" dirty="0" smtClean="0">
                          <a:solidFill>
                            <a:schemeClr val="bg1"/>
                          </a:solidFill>
                          <a:effectLst/>
                          <a:latin typeface="Calibri" pitchFamily="34" charset="0"/>
                          <a:cs typeface="Calibri" pitchFamily="34" charset="0"/>
                        </a:rPr>
                        <a:t>S</a:t>
                      </a:r>
                      <a:endParaRPr lang="it-IT" sz="1500" b="1" i="0" u="none" strike="noStrike" dirty="0">
                        <a:solidFill>
                          <a:schemeClr val="bg1"/>
                        </a:solidFill>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r>
              <a:tr h="161925">
                <a:tc>
                  <a:txBody>
                    <a:bodyPr/>
                    <a:lstStyle/>
                    <a:p>
                      <a:pPr algn="ctr" fontAlgn="b"/>
                      <a:r>
                        <a:rPr lang="it-IT" sz="1100" b="0" i="0" u="none" strike="noStrike" dirty="0" smtClean="0">
                          <a:effectLst/>
                          <a:latin typeface="Calibri" pitchFamily="34" charset="0"/>
                          <a:cs typeface="Calibri" pitchFamily="34" charset="0"/>
                        </a:rPr>
                        <a:t>  53</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fontAlgn="b"/>
                      <a:r>
                        <a:rPr lang="it-IT" sz="1100" b="0" i="0" u="none" strike="noStrike" dirty="0" smtClean="0">
                          <a:effectLst/>
                          <a:latin typeface="Calibri" pitchFamily="34" charset="0"/>
                          <a:cs typeface="Calibri" pitchFamily="34" charset="0"/>
                        </a:rPr>
                        <a:t>  8,8</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fontAlgn="b"/>
                      <a:r>
                        <a:rPr lang="it-IT" sz="1100" b="0" i="0" u="none" strike="noStrike" dirty="0" smtClean="0">
                          <a:effectLst/>
                          <a:latin typeface="Calibri" pitchFamily="34" charset="0"/>
                          <a:cs typeface="Calibri" pitchFamily="34" charset="0"/>
                        </a:rPr>
                        <a:t>  9</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r>
              <a:tr h="161925">
                <a:tc>
                  <a:txBody>
                    <a:bodyPr/>
                    <a:lstStyle/>
                    <a:p>
                      <a:pPr algn="ctr" fontAlgn="b"/>
                      <a:r>
                        <a:rPr lang="it-IT" sz="1100" b="0" i="0" u="none" strike="noStrike" dirty="0" smtClean="0">
                          <a:effectLst/>
                          <a:latin typeface="Calibri" pitchFamily="34" charset="0"/>
                          <a:cs typeface="Calibri" pitchFamily="34" charset="0"/>
                        </a:rPr>
                        <a:t>  52</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dirty="0" smtClean="0">
                          <a:effectLst/>
                          <a:latin typeface="Calibri" pitchFamily="34" charset="0"/>
                          <a:cs typeface="Calibri" pitchFamily="34" charset="0"/>
                        </a:rPr>
                        <a:t>  8,7</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dirty="0" smtClean="0">
                          <a:effectLst/>
                          <a:latin typeface="Calibri" pitchFamily="34" charset="0"/>
                          <a:cs typeface="Calibri" pitchFamily="34" charset="0"/>
                        </a:rPr>
                        <a:t>  7</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ctr" fontAlgn="b"/>
                      <a:r>
                        <a:rPr lang="it-IT" sz="1100" b="0" i="0" u="none" strike="noStrike" dirty="0" smtClean="0">
                          <a:effectLst/>
                          <a:latin typeface="Calibri" pitchFamily="34" charset="0"/>
                          <a:cs typeface="Calibri" pitchFamily="34" charset="0"/>
                        </a:rPr>
                        <a:t>  40</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dirty="0" smtClean="0">
                          <a:effectLst/>
                          <a:latin typeface="Calibri" pitchFamily="34" charset="0"/>
                          <a:cs typeface="Calibri" pitchFamily="34" charset="0"/>
                        </a:rPr>
                        <a:t>  6,7</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dirty="0" smtClean="0">
                          <a:effectLst/>
                          <a:latin typeface="Calibri" pitchFamily="34" charset="0"/>
                          <a:cs typeface="Calibri" pitchFamily="34" charset="0"/>
                        </a:rPr>
                        <a:t>  5</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ctr" fontAlgn="b"/>
                      <a:r>
                        <a:rPr lang="it-IT" sz="1100" b="0" i="0" u="none" strike="noStrike" dirty="0" smtClean="0">
                          <a:effectLst/>
                          <a:latin typeface="Calibri" pitchFamily="34" charset="0"/>
                          <a:cs typeface="Calibri" pitchFamily="34" charset="0"/>
                        </a:rPr>
                        <a:t>  68</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dirty="0" smtClean="0">
                          <a:effectLst/>
                          <a:latin typeface="Calibri" pitchFamily="34" charset="0"/>
                          <a:cs typeface="Calibri" pitchFamily="34" charset="0"/>
                        </a:rPr>
                        <a:t>11,3</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dirty="0">
                          <a:effectLst/>
                          <a:latin typeface="Calibri" pitchFamily="34" charset="0"/>
                          <a:cs typeface="Calibri" pitchFamily="34" charset="0"/>
                        </a:rPr>
                        <a:t>14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ctr" fontAlgn="b"/>
                      <a:r>
                        <a:rPr lang="it-IT" sz="1100" b="0" i="0" u="none" strike="noStrike" dirty="0" smtClean="0">
                          <a:effectLst/>
                          <a:latin typeface="Calibri" pitchFamily="34" charset="0"/>
                          <a:cs typeface="Calibri" pitchFamily="34" charset="0"/>
                        </a:rPr>
                        <a:t>  47</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dirty="0" smtClean="0">
                          <a:effectLst/>
                          <a:latin typeface="Calibri" pitchFamily="34" charset="0"/>
                          <a:cs typeface="Calibri" pitchFamily="34" charset="0"/>
                        </a:rPr>
                        <a:t>  7,8</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dirty="0" smtClean="0">
                          <a:effectLst/>
                          <a:latin typeface="Calibri" pitchFamily="34" charset="0"/>
                          <a:cs typeface="Calibri" pitchFamily="34" charset="0"/>
                        </a:rPr>
                        <a:t>  6</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ctr" fontAlgn="b"/>
                      <a:r>
                        <a:rPr lang="it-IT" sz="1100" b="0" i="0" u="none" strike="noStrike" dirty="0" smtClean="0">
                          <a:effectLst/>
                          <a:latin typeface="Calibri" pitchFamily="34" charset="0"/>
                          <a:cs typeface="Calibri" pitchFamily="34" charset="0"/>
                        </a:rPr>
                        <a:t>  30</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dirty="0" smtClean="0">
                          <a:effectLst/>
                          <a:latin typeface="Calibri" pitchFamily="34" charset="0"/>
                          <a:cs typeface="Calibri" pitchFamily="34" charset="0"/>
                        </a:rPr>
                        <a:t>  5,0</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dirty="0" smtClean="0">
                          <a:effectLst/>
                          <a:latin typeface="Calibri" pitchFamily="34" charset="0"/>
                          <a:cs typeface="Calibri" pitchFamily="34" charset="0"/>
                        </a:rPr>
                        <a:t>  3</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ctr" fontAlgn="b"/>
                      <a:r>
                        <a:rPr lang="it-IT" sz="1100" b="0" i="0" u="none" strike="noStrike" dirty="0" smtClean="0">
                          <a:effectLst/>
                          <a:latin typeface="Calibri" pitchFamily="34" charset="0"/>
                          <a:cs typeface="Calibri" pitchFamily="34" charset="0"/>
                        </a:rPr>
                        <a:t>  64</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dirty="0" smtClean="0">
                          <a:effectLst/>
                          <a:latin typeface="Calibri" pitchFamily="34" charset="0"/>
                          <a:cs typeface="Calibri" pitchFamily="34" charset="0"/>
                        </a:rPr>
                        <a:t>10,7</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dirty="0">
                          <a:effectLst/>
                          <a:latin typeface="Calibri" pitchFamily="34" charset="0"/>
                          <a:cs typeface="Calibri" pitchFamily="34" charset="0"/>
                        </a:rPr>
                        <a:t>12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ctr" fontAlgn="b"/>
                      <a:r>
                        <a:rPr lang="it-IT" sz="1100" b="0" i="0" u="none" strike="noStrike" dirty="0" smtClean="0">
                          <a:effectLst/>
                          <a:latin typeface="Calibri" pitchFamily="34" charset="0"/>
                          <a:cs typeface="Calibri" pitchFamily="34" charset="0"/>
                        </a:rPr>
                        <a:t>  32</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dirty="0" smtClean="0">
                          <a:effectLst/>
                          <a:latin typeface="Calibri" pitchFamily="34" charset="0"/>
                          <a:cs typeface="Calibri" pitchFamily="34" charset="0"/>
                        </a:rPr>
                        <a:t>  5,3</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dirty="0" smtClean="0">
                          <a:effectLst/>
                          <a:latin typeface="Calibri" pitchFamily="34" charset="0"/>
                          <a:cs typeface="Calibri" pitchFamily="34" charset="0"/>
                        </a:rPr>
                        <a:t>  4</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ctr" fontAlgn="b"/>
                      <a:r>
                        <a:rPr lang="it-IT" sz="1100" b="0" i="0" u="none" strike="noStrike" dirty="0" smtClean="0">
                          <a:effectLst/>
                          <a:latin typeface="Calibri" pitchFamily="34" charset="0"/>
                          <a:cs typeface="Calibri" pitchFamily="34" charset="0"/>
                        </a:rPr>
                        <a:t>  27</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dirty="0" smtClean="0">
                          <a:effectLst/>
                          <a:latin typeface="Calibri" pitchFamily="34" charset="0"/>
                          <a:cs typeface="Calibri" pitchFamily="34" charset="0"/>
                        </a:rPr>
                        <a:t>  4,5</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dirty="0" smtClean="0">
                          <a:effectLst/>
                          <a:latin typeface="Calibri" pitchFamily="34" charset="0"/>
                          <a:cs typeface="Calibri" pitchFamily="34" charset="0"/>
                        </a:rPr>
                        <a:t>  2</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ctr" fontAlgn="b"/>
                      <a:r>
                        <a:rPr lang="it-IT" sz="1100" b="0" i="0" u="none" strike="noStrike" dirty="0" smtClean="0">
                          <a:effectLst/>
                          <a:latin typeface="Calibri" pitchFamily="34" charset="0"/>
                          <a:cs typeface="Calibri" pitchFamily="34" charset="0"/>
                        </a:rPr>
                        <a:t>  65</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dirty="0" smtClean="0">
                          <a:effectLst/>
                          <a:latin typeface="Calibri" pitchFamily="34" charset="0"/>
                          <a:cs typeface="Calibri" pitchFamily="34" charset="0"/>
                        </a:rPr>
                        <a:t>10,8</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dirty="0">
                          <a:effectLst/>
                          <a:latin typeface="Calibri" pitchFamily="34" charset="0"/>
                          <a:cs typeface="Calibri" pitchFamily="34" charset="0"/>
                        </a:rPr>
                        <a:t>13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ctr" fontAlgn="b"/>
                      <a:r>
                        <a:rPr lang="it-IT" sz="1100" b="0" i="0" u="none" strike="noStrike" dirty="0" smtClean="0">
                          <a:effectLst/>
                          <a:latin typeface="Calibri" pitchFamily="34" charset="0"/>
                          <a:cs typeface="Calibri" pitchFamily="34" charset="0"/>
                        </a:rPr>
                        <a:t>  52</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dirty="0" smtClean="0">
                          <a:effectLst/>
                          <a:latin typeface="Calibri" pitchFamily="34" charset="0"/>
                          <a:cs typeface="Calibri" pitchFamily="34" charset="0"/>
                        </a:rPr>
                        <a:t>  8,7</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dirty="0" smtClean="0">
                          <a:effectLst/>
                          <a:latin typeface="Calibri" pitchFamily="34" charset="0"/>
                          <a:cs typeface="Calibri" pitchFamily="34" charset="0"/>
                        </a:rPr>
                        <a:t>  7</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ctr" fontAlgn="b"/>
                      <a:r>
                        <a:rPr lang="it-IT" sz="1100" b="0" i="0" u="none" strike="noStrike" dirty="0" smtClean="0">
                          <a:effectLst/>
                          <a:latin typeface="Calibri" pitchFamily="34" charset="0"/>
                          <a:cs typeface="Calibri" pitchFamily="34" charset="0"/>
                        </a:rPr>
                        <a:t>  25</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dirty="0" smtClean="0">
                          <a:effectLst/>
                          <a:latin typeface="Calibri" pitchFamily="34" charset="0"/>
                          <a:cs typeface="Calibri" pitchFamily="34" charset="0"/>
                        </a:rPr>
                        <a:t>  4,2</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dirty="0" smtClean="0">
                          <a:effectLst/>
                          <a:latin typeface="Calibri" pitchFamily="34" charset="0"/>
                          <a:cs typeface="Calibri" pitchFamily="34" charset="0"/>
                        </a:rPr>
                        <a:t>  1</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ctr" fontAlgn="b"/>
                      <a:r>
                        <a:rPr lang="it-IT" sz="1100" b="0" i="0" u="none" strike="noStrike" dirty="0" smtClean="0">
                          <a:effectLst/>
                          <a:latin typeface="Calibri" pitchFamily="34" charset="0"/>
                          <a:cs typeface="Calibri" pitchFamily="34" charset="0"/>
                        </a:rPr>
                        <a:t>  93</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dirty="0" smtClean="0">
                          <a:effectLst/>
                          <a:latin typeface="Calibri" pitchFamily="34" charset="0"/>
                          <a:cs typeface="Calibri" pitchFamily="34" charset="0"/>
                        </a:rPr>
                        <a:t>15,5</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dirty="0">
                          <a:effectLst/>
                          <a:latin typeface="Calibri" pitchFamily="34" charset="0"/>
                          <a:cs typeface="Calibri" pitchFamily="34" charset="0"/>
                        </a:rPr>
                        <a:t>16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ctr" fontAlgn="b"/>
                      <a:r>
                        <a:rPr lang="it-IT" sz="1100" b="0" i="0" u="none" strike="noStrike" dirty="0">
                          <a:effectLst/>
                          <a:latin typeface="Calibri" pitchFamily="34" charset="0"/>
                          <a:cs typeface="Calibri" pitchFamily="34" charset="0"/>
                        </a:rPr>
                        <a:t>108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dirty="0" smtClean="0">
                          <a:effectLst/>
                          <a:latin typeface="Calibri" pitchFamily="34" charset="0"/>
                          <a:cs typeface="Calibri" pitchFamily="34" charset="0"/>
                        </a:rPr>
                        <a:t>18,0</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dirty="0">
                          <a:effectLst/>
                          <a:latin typeface="Calibri" pitchFamily="34" charset="0"/>
                          <a:cs typeface="Calibri" pitchFamily="34" charset="0"/>
                        </a:rPr>
                        <a:t>20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ctr" fontAlgn="b"/>
                      <a:r>
                        <a:rPr lang="it-IT" sz="1100" b="0" i="0" u="none" strike="noStrike" dirty="0" smtClean="0">
                          <a:effectLst/>
                          <a:latin typeface="Calibri" pitchFamily="34" charset="0"/>
                          <a:cs typeface="Calibri" pitchFamily="34" charset="0"/>
                        </a:rPr>
                        <a:t>  60</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dirty="0" smtClean="0">
                          <a:effectLst/>
                          <a:latin typeface="Calibri" pitchFamily="34" charset="0"/>
                          <a:cs typeface="Calibri" pitchFamily="34" charset="0"/>
                        </a:rPr>
                        <a:t>10,0</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dirty="0">
                          <a:effectLst/>
                          <a:latin typeface="Calibri" pitchFamily="34" charset="0"/>
                          <a:cs typeface="Calibri" pitchFamily="34" charset="0"/>
                        </a:rPr>
                        <a:t>10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ctr" fontAlgn="b"/>
                      <a:r>
                        <a:rPr lang="it-IT" sz="1100" b="0" i="0" u="none" strike="noStrike" dirty="0" smtClean="0">
                          <a:effectLst/>
                          <a:latin typeface="Calibri" pitchFamily="34" charset="0"/>
                          <a:cs typeface="Calibri" pitchFamily="34" charset="0"/>
                        </a:rPr>
                        <a:t>  94</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dirty="0" smtClean="0">
                          <a:effectLst/>
                          <a:latin typeface="Calibri" pitchFamily="34" charset="0"/>
                          <a:cs typeface="Calibri" pitchFamily="34" charset="0"/>
                        </a:rPr>
                        <a:t>15,7</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dirty="0">
                          <a:effectLst/>
                          <a:latin typeface="Calibri" pitchFamily="34" charset="0"/>
                          <a:cs typeface="Calibri" pitchFamily="34" charset="0"/>
                        </a:rPr>
                        <a:t>17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ctr" fontAlgn="b"/>
                      <a:r>
                        <a:rPr lang="it-IT" sz="1100" b="0" i="0" u="none" strike="noStrike" dirty="0" smtClean="0">
                          <a:effectLst/>
                          <a:latin typeface="Calibri" pitchFamily="34" charset="0"/>
                          <a:cs typeface="Calibri" pitchFamily="34" charset="0"/>
                        </a:rPr>
                        <a:t>  95</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dirty="0" smtClean="0">
                          <a:effectLst/>
                          <a:latin typeface="Calibri" pitchFamily="34" charset="0"/>
                          <a:cs typeface="Calibri" pitchFamily="34" charset="0"/>
                        </a:rPr>
                        <a:t>15,8</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dirty="0">
                          <a:effectLst/>
                          <a:latin typeface="Calibri" pitchFamily="34" charset="0"/>
                          <a:cs typeface="Calibri" pitchFamily="34" charset="0"/>
                        </a:rPr>
                        <a:t>18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ctr" fontAlgn="b"/>
                      <a:r>
                        <a:rPr lang="it-IT" sz="1100" b="0" i="0" u="none" strike="noStrike" dirty="0">
                          <a:effectLst/>
                          <a:latin typeface="Calibri" pitchFamily="34" charset="0"/>
                          <a:cs typeface="Calibri" pitchFamily="34" charset="0"/>
                        </a:rPr>
                        <a:t>104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dirty="0" smtClean="0">
                          <a:effectLst/>
                          <a:latin typeface="Calibri" pitchFamily="34" charset="0"/>
                          <a:cs typeface="Calibri" pitchFamily="34" charset="0"/>
                        </a:rPr>
                        <a:t>17,3</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dirty="0">
                          <a:effectLst/>
                          <a:latin typeface="Calibri" pitchFamily="34" charset="0"/>
                          <a:cs typeface="Calibri" pitchFamily="34" charset="0"/>
                        </a:rPr>
                        <a:t>19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ctr" fontAlgn="b"/>
                      <a:r>
                        <a:rPr lang="it-IT" sz="1100" b="0" i="0" u="none" strike="noStrike" dirty="0" smtClean="0">
                          <a:effectLst/>
                          <a:latin typeface="Calibri" pitchFamily="34" charset="0"/>
                          <a:cs typeface="Calibri" pitchFamily="34" charset="0"/>
                        </a:rPr>
                        <a:t>  63</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dirty="0" smtClean="0">
                          <a:effectLst/>
                          <a:latin typeface="Calibri" pitchFamily="34" charset="0"/>
                          <a:cs typeface="Calibri" pitchFamily="34" charset="0"/>
                        </a:rPr>
                        <a:t>10,5</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0" i="0" u="none" strike="noStrike" dirty="0">
                          <a:effectLst/>
                          <a:latin typeface="Calibri" pitchFamily="34" charset="0"/>
                          <a:cs typeface="Calibri" pitchFamily="34" charset="0"/>
                        </a:rPr>
                        <a:t>11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ctr" fontAlgn="b"/>
                      <a:r>
                        <a:rPr lang="it-IT" sz="1100" b="0" i="0" u="none" strike="noStrike" dirty="0" smtClean="0">
                          <a:effectLst/>
                          <a:latin typeface="Calibri" pitchFamily="34" charset="0"/>
                          <a:cs typeface="Calibri" pitchFamily="34" charset="0"/>
                        </a:rPr>
                        <a:t>  88</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fontAlgn="b"/>
                      <a:r>
                        <a:rPr lang="it-IT" sz="1100" b="0" i="0" u="none" strike="noStrike" dirty="0" smtClean="0">
                          <a:effectLst/>
                          <a:latin typeface="Calibri" pitchFamily="34" charset="0"/>
                          <a:cs typeface="Calibri" pitchFamily="34" charset="0"/>
                        </a:rPr>
                        <a:t>14,7</a:t>
                      </a:r>
                      <a:endParaRPr lang="it-IT" sz="11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fontAlgn="b"/>
                      <a:r>
                        <a:rPr lang="it-IT" sz="1100" b="0" i="0" u="none" strike="noStrike" dirty="0">
                          <a:effectLst/>
                          <a:latin typeface="Calibri" pitchFamily="34" charset="0"/>
                          <a:cs typeface="Calibri" pitchFamily="34" charset="0"/>
                        </a:rPr>
                        <a:t>15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r>
            </a:tbl>
          </a:graphicData>
        </a:graphic>
      </p:graphicFrame>
      <p:sp>
        <p:nvSpPr>
          <p:cNvPr id="12" name="CasellaDiTesto 11"/>
          <p:cNvSpPr txBox="1"/>
          <p:nvPr/>
        </p:nvSpPr>
        <p:spPr>
          <a:xfrm>
            <a:off x="4572000" y="1628800"/>
            <a:ext cx="2376264" cy="307777"/>
          </a:xfrm>
          <a:prstGeom prst="rect">
            <a:avLst/>
          </a:prstGeom>
          <a:noFill/>
        </p:spPr>
        <p:txBody>
          <a:bodyPr wrap="square" rtlCol="0">
            <a:spAutoFit/>
          </a:bodyPr>
          <a:lstStyle/>
          <a:p>
            <a:pPr algn="ctr"/>
            <a:r>
              <a:rPr lang="it-IT" sz="1400" dirty="0" smtClean="0">
                <a:ln>
                  <a:solidFill>
                    <a:srgbClr val="9A0000"/>
                  </a:solidFill>
                </a:ln>
                <a:solidFill>
                  <a:srgbClr val="9A0000"/>
                </a:solidFill>
                <a:effectLst/>
                <a:latin typeface="Calibri" pitchFamily="34" charset="0"/>
                <a:cs typeface="Calibri" pitchFamily="34" charset="0"/>
              </a:rPr>
              <a:t>RANGHI</a:t>
            </a:r>
            <a:endParaRPr lang="it-IT" sz="1400" dirty="0">
              <a:ln>
                <a:solidFill>
                  <a:srgbClr val="9A0000"/>
                </a:solidFill>
              </a:ln>
              <a:solidFill>
                <a:srgbClr val="9A0000"/>
              </a:solidFill>
              <a:effectLst/>
              <a:latin typeface="Calibri" pitchFamily="34" charset="0"/>
              <a:cs typeface="Calibri" pitchFamily="34" charset="0"/>
            </a:endParaRPr>
          </a:p>
        </p:txBody>
      </p:sp>
      <p:sp>
        <p:nvSpPr>
          <p:cNvPr id="13" name="CasellaDiTesto 12"/>
          <p:cNvSpPr txBox="1"/>
          <p:nvPr/>
        </p:nvSpPr>
        <p:spPr>
          <a:xfrm>
            <a:off x="7110884" y="5864642"/>
            <a:ext cx="773484" cy="261610"/>
          </a:xfrm>
          <a:prstGeom prst="rect">
            <a:avLst/>
          </a:prstGeom>
          <a:noFill/>
        </p:spPr>
        <p:txBody>
          <a:bodyPr wrap="square" rtlCol="0">
            <a:spAutoFit/>
          </a:bodyPr>
          <a:lstStyle/>
          <a:p>
            <a:pPr algn="ctr"/>
            <a:r>
              <a:rPr lang="it-IT" sz="1100" dirty="0" smtClean="0">
                <a:ln>
                  <a:solidFill>
                    <a:schemeClr val="tx1"/>
                  </a:solidFill>
                </a:ln>
                <a:effectLst/>
                <a:latin typeface="Calibri" pitchFamily="34" charset="0"/>
                <a:cs typeface="Calibri" pitchFamily="34" charset="0"/>
              </a:rPr>
              <a:t>SOMMA</a:t>
            </a:r>
            <a:endParaRPr lang="it-IT" sz="1100" dirty="0">
              <a:ln>
                <a:solidFill>
                  <a:schemeClr val="tx1"/>
                </a:solidFill>
              </a:ln>
              <a:effectLst/>
              <a:latin typeface="Calibri" pitchFamily="34" charset="0"/>
              <a:cs typeface="Calibri" pitchFamily="34" charset="0"/>
            </a:endParaRPr>
          </a:p>
        </p:txBody>
      </p:sp>
      <p:sp>
        <p:nvSpPr>
          <p:cNvPr id="14" name="CasellaDiTesto 13"/>
          <p:cNvSpPr txBox="1"/>
          <p:nvPr/>
        </p:nvSpPr>
        <p:spPr>
          <a:xfrm>
            <a:off x="7686948" y="5995447"/>
            <a:ext cx="773484" cy="261610"/>
          </a:xfrm>
          <a:prstGeom prst="rect">
            <a:avLst/>
          </a:prstGeom>
          <a:noFill/>
        </p:spPr>
        <p:txBody>
          <a:bodyPr wrap="square" rtlCol="0">
            <a:spAutoFit/>
          </a:bodyPr>
          <a:lstStyle/>
          <a:p>
            <a:pPr algn="ctr"/>
            <a:r>
              <a:rPr lang="it-IT" sz="1100" dirty="0" smtClean="0">
                <a:ln>
                  <a:solidFill>
                    <a:schemeClr val="tx1"/>
                  </a:solidFill>
                </a:ln>
                <a:effectLst/>
                <a:latin typeface="Calibri" pitchFamily="34" charset="0"/>
                <a:cs typeface="Calibri" pitchFamily="34" charset="0"/>
              </a:rPr>
              <a:t>MEDIA</a:t>
            </a:r>
            <a:endParaRPr lang="it-IT" sz="1100" dirty="0">
              <a:ln>
                <a:solidFill>
                  <a:schemeClr val="tx1"/>
                </a:solidFill>
              </a:ln>
              <a:effectLst/>
              <a:latin typeface="Calibri" pitchFamily="34" charset="0"/>
              <a:cs typeface="Calibri" pitchFamily="34" charset="0"/>
            </a:endParaRPr>
          </a:p>
        </p:txBody>
      </p:sp>
      <p:sp>
        <p:nvSpPr>
          <p:cNvPr id="15" name="CasellaDiTesto 14"/>
          <p:cNvSpPr txBox="1"/>
          <p:nvPr/>
        </p:nvSpPr>
        <p:spPr>
          <a:xfrm>
            <a:off x="8244408" y="5864642"/>
            <a:ext cx="773484" cy="261610"/>
          </a:xfrm>
          <a:prstGeom prst="rect">
            <a:avLst/>
          </a:prstGeom>
          <a:noFill/>
        </p:spPr>
        <p:txBody>
          <a:bodyPr wrap="square" rtlCol="0">
            <a:spAutoFit/>
          </a:bodyPr>
          <a:lstStyle/>
          <a:p>
            <a:pPr algn="ctr"/>
            <a:r>
              <a:rPr lang="it-IT" sz="1100" dirty="0" smtClean="0">
                <a:ln>
                  <a:solidFill>
                    <a:schemeClr val="tx1"/>
                  </a:solidFill>
                </a:ln>
                <a:effectLst/>
                <a:latin typeface="Calibri" pitchFamily="34" charset="0"/>
                <a:cs typeface="Calibri" pitchFamily="34" charset="0"/>
              </a:rPr>
              <a:t>RANGHI</a:t>
            </a:r>
            <a:endParaRPr lang="it-IT" sz="1100" dirty="0">
              <a:ln>
                <a:solidFill>
                  <a:schemeClr val="tx1"/>
                </a:solidFill>
              </a:ln>
              <a:effectLst/>
              <a:latin typeface="Calibri" pitchFamily="34" charset="0"/>
              <a:cs typeface="Calibri" pitchFamily="34" charset="0"/>
            </a:endParaRPr>
          </a:p>
        </p:txBody>
      </p:sp>
      <p:cxnSp>
        <p:nvCxnSpPr>
          <p:cNvPr id="17" name="Connettore 2 16"/>
          <p:cNvCxnSpPr/>
          <p:nvPr/>
        </p:nvCxnSpPr>
        <p:spPr bwMode="auto">
          <a:xfrm flipV="1">
            <a:off x="7380312" y="5720626"/>
            <a:ext cx="189322" cy="144016"/>
          </a:xfrm>
          <a:prstGeom prst="straightConnector1">
            <a:avLst/>
          </a:prstGeom>
          <a:ln>
            <a:solidFill>
              <a:srgbClr val="9A0000"/>
            </a:solidFill>
            <a:headEnd type="none" w="med" len="med"/>
            <a:tailEnd type="triangle" w="med" len="med"/>
          </a:ln>
          <a:extLst/>
        </p:spPr>
        <p:style>
          <a:lnRef idx="2">
            <a:schemeClr val="dk1"/>
          </a:lnRef>
          <a:fillRef idx="0">
            <a:schemeClr val="dk1"/>
          </a:fillRef>
          <a:effectRef idx="1">
            <a:schemeClr val="dk1"/>
          </a:effectRef>
          <a:fontRef idx="minor">
            <a:schemeClr val="tx1"/>
          </a:fontRef>
        </p:style>
      </p:cxnSp>
      <p:cxnSp>
        <p:nvCxnSpPr>
          <p:cNvPr id="21" name="Connettore 2 20"/>
          <p:cNvCxnSpPr/>
          <p:nvPr/>
        </p:nvCxnSpPr>
        <p:spPr bwMode="auto">
          <a:xfrm flipH="1" flipV="1">
            <a:off x="8575562" y="5720626"/>
            <a:ext cx="199604" cy="144016"/>
          </a:xfrm>
          <a:prstGeom prst="straightConnector1">
            <a:avLst/>
          </a:prstGeom>
          <a:ln>
            <a:solidFill>
              <a:srgbClr val="9A0000"/>
            </a:solidFill>
            <a:headEnd type="none" w="med" len="med"/>
            <a:tailEnd type="triangle" w="med" len="med"/>
          </a:ln>
          <a:extLst/>
        </p:spPr>
        <p:style>
          <a:lnRef idx="2">
            <a:schemeClr val="dk1"/>
          </a:lnRef>
          <a:fillRef idx="0">
            <a:schemeClr val="dk1"/>
          </a:fillRef>
          <a:effectRef idx="1">
            <a:schemeClr val="dk1"/>
          </a:effectRef>
          <a:fontRef idx="minor">
            <a:schemeClr val="tx1"/>
          </a:fontRef>
        </p:style>
      </p:cxnSp>
      <p:cxnSp>
        <p:nvCxnSpPr>
          <p:cNvPr id="23" name="Connettore 2 22"/>
          <p:cNvCxnSpPr>
            <a:stCxn id="14" idx="0"/>
          </p:cNvCxnSpPr>
          <p:nvPr/>
        </p:nvCxnSpPr>
        <p:spPr bwMode="auto">
          <a:xfrm flipV="1">
            <a:off x="8073690" y="5720626"/>
            <a:ext cx="0" cy="274821"/>
          </a:xfrm>
          <a:prstGeom prst="straightConnector1">
            <a:avLst/>
          </a:prstGeom>
          <a:ln>
            <a:solidFill>
              <a:srgbClr val="9A0000"/>
            </a:solidFill>
            <a:headEnd type="none" w="med" len="med"/>
            <a:tailEnd type="triangle" w="med" len="med"/>
          </a:ln>
          <a:extLst/>
        </p:spPr>
        <p:style>
          <a:lnRef idx="2">
            <a:schemeClr val="dk1"/>
          </a:lnRef>
          <a:fillRef idx="0">
            <a:schemeClr val="dk1"/>
          </a:fillRef>
          <a:effectRef idx="1">
            <a:schemeClr val="dk1"/>
          </a:effectRef>
          <a:fontRef idx="minor">
            <a:schemeClr val="tx1"/>
          </a:fontRef>
        </p:style>
      </p:cxnSp>
      <p:sp>
        <p:nvSpPr>
          <p:cNvPr id="25" name="CasellaDiTesto 24"/>
          <p:cNvSpPr txBox="1"/>
          <p:nvPr/>
        </p:nvSpPr>
        <p:spPr>
          <a:xfrm>
            <a:off x="324421" y="6021288"/>
            <a:ext cx="6695851" cy="553998"/>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pPr algn="ctr"/>
            <a:r>
              <a:rPr lang="it-IT" b="0" dirty="0" smtClean="0">
                <a:effectLst/>
                <a:latin typeface="Calibri" pitchFamily="34" charset="0"/>
                <a:cs typeface="Calibri" pitchFamily="34" charset="0"/>
              </a:rPr>
              <a:t>Chiaramente utilizzare la media per la sintesi degli indicatori elementari comporta</a:t>
            </a:r>
          </a:p>
          <a:p>
            <a:pPr algn="ctr"/>
            <a:r>
              <a:rPr lang="it-IT" b="0" dirty="0" smtClean="0">
                <a:effectLst/>
                <a:latin typeface="Calibri" pitchFamily="34" charset="0"/>
                <a:cs typeface="Calibri" pitchFamily="34" charset="0"/>
              </a:rPr>
              <a:t>che l’eventuale presenza di valori anomali influisce sul risultato finale in graduatoria </a:t>
            </a:r>
            <a:endParaRPr lang="it-IT" b="0" dirty="0">
              <a:effectLst/>
              <a:latin typeface="Calibri" pitchFamily="34" charset="0"/>
              <a:cs typeface="Calibri" pitchFamily="34" charset="0"/>
            </a:endParaRPr>
          </a:p>
        </p:txBody>
      </p:sp>
      <p:sp>
        <p:nvSpPr>
          <p:cNvPr id="18" name="CasellaDiTesto 17"/>
          <p:cNvSpPr txBox="1"/>
          <p:nvPr/>
        </p:nvSpPr>
        <p:spPr>
          <a:xfrm>
            <a:off x="6429375" y="1000125"/>
            <a:ext cx="2643188" cy="400050"/>
          </a:xfrm>
          <a:prstGeom prst="rect">
            <a:avLst/>
          </a:prstGeom>
          <a:noFill/>
        </p:spPr>
        <p:txBody>
          <a:bodyPr>
            <a:spAutoFit/>
          </a:bodyPr>
          <a:lstStyle/>
          <a:p>
            <a:pPr algn="r" fontAlgn="auto">
              <a:spcBef>
                <a:spcPts val="0"/>
              </a:spcBef>
              <a:spcAft>
                <a:spcPts val="0"/>
              </a:spcAft>
              <a:defRPr/>
            </a:pPr>
            <a:r>
              <a:rPr lang="it-IT" sz="2000" b="1" kern="0" dirty="0">
                <a:solidFill>
                  <a:sysClr val="window" lastClr="FFFFFF"/>
                </a:solidFill>
                <a:effectLst/>
                <a:latin typeface="Calibri" pitchFamily="34" charset="0"/>
                <a:cs typeface="Calibri" pitchFamily="34" charset="0"/>
              </a:rPr>
              <a:t>Lezione n° </a:t>
            </a:r>
            <a:r>
              <a:rPr lang="it-IT" sz="2000" b="1" kern="0" dirty="0" smtClean="0">
                <a:solidFill>
                  <a:sysClr val="window" lastClr="FFFFFF"/>
                </a:solidFill>
                <a:effectLst/>
                <a:latin typeface="Calibri" pitchFamily="34" charset="0"/>
                <a:cs typeface="Calibri" pitchFamily="34" charset="0"/>
              </a:rPr>
              <a:t>09</a:t>
            </a:r>
            <a:endParaRPr lang="it-IT" sz="2000" b="1" kern="0" dirty="0">
              <a:solidFill>
                <a:sysClr val="window" lastClr="FFFFFF"/>
              </a:solidFill>
              <a:effectLst/>
              <a:latin typeface="Calibri" pitchFamily="34" charset="0"/>
              <a:cs typeface="Calibri" pitchFamily="34" charset="0"/>
            </a:endParaRPr>
          </a:p>
        </p:txBody>
      </p:sp>
    </p:spTree>
    <p:extLst>
      <p:ext uri="{BB962C8B-B14F-4D97-AF65-F5344CB8AC3E}">
        <p14:creationId xmlns:p14="http://schemas.microsoft.com/office/powerpoint/2010/main" val="388257657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7" name="AutoShape 7"/>
          <p:cNvSpPr>
            <a:spLocks noChangeArrowheads="1"/>
          </p:cNvSpPr>
          <p:nvPr/>
        </p:nvSpPr>
        <p:spPr bwMode="auto">
          <a:xfrm>
            <a:off x="1116137" y="3841875"/>
            <a:ext cx="4248150" cy="576262"/>
          </a:xfrm>
          <a:prstGeom prst="roundRect">
            <a:avLst>
              <a:gd name="adj" fmla="val 16667"/>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b="0">
              <a:effectLst/>
              <a:latin typeface="Calibri" pitchFamily="34" charset="0"/>
              <a:cs typeface="Calibri" pitchFamily="34" charset="0"/>
            </a:endParaRPr>
          </a:p>
        </p:txBody>
      </p:sp>
      <p:sp>
        <p:nvSpPr>
          <p:cNvPr id="30728" name="AutoShape 8"/>
          <p:cNvSpPr>
            <a:spLocks noChangeArrowheads="1"/>
          </p:cNvSpPr>
          <p:nvPr/>
        </p:nvSpPr>
        <p:spPr bwMode="auto">
          <a:xfrm>
            <a:off x="1116137" y="4526445"/>
            <a:ext cx="4248150" cy="576263"/>
          </a:xfrm>
          <a:prstGeom prst="roundRect">
            <a:avLst>
              <a:gd name="adj" fmla="val 16667"/>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b="0">
              <a:effectLst/>
              <a:latin typeface="Calibri" pitchFamily="34" charset="0"/>
              <a:cs typeface="Calibri" pitchFamily="34" charset="0"/>
            </a:endParaRPr>
          </a:p>
        </p:txBody>
      </p:sp>
      <p:sp>
        <p:nvSpPr>
          <p:cNvPr id="30726" name="Rectangle 6"/>
          <p:cNvSpPr>
            <a:spLocks noChangeArrowheads="1"/>
          </p:cNvSpPr>
          <p:nvPr/>
        </p:nvSpPr>
        <p:spPr bwMode="auto">
          <a:xfrm>
            <a:off x="179512" y="1700808"/>
            <a:ext cx="8784976" cy="3431709"/>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wrap="square">
            <a:spAutoFit/>
          </a:bodyPr>
          <a:lstStyle/>
          <a:p>
            <a:r>
              <a:rPr lang="it-IT" sz="1600" b="0" dirty="0">
                <a:effectLst/>
                <a:latin typeface="Calibri" pitchFamily="34" charset="0"/>
                <a:cs typeface="Calibri" pitchFamily="34" charset="0"/>
              </a:rPr>
              <a:t>L’</a:t>
            </a:r>
            <a:r>
              <a:rPr lang="it-IT" sz="1600" dirty="0">
                <a:ln>
                  <a:solidFill>
                    <a:srgbClr val="9A0000"/>
                  </a:solidFill>
                </a:ln>
                <a:solidFill>
                  <a:srgbClr val="9A0000"/>
                </a:solidFill>
                <a:effectLst/>
                <a:latin typeface="Calibri" pitchFamily="34" charset="0"/>
                <a:cs typeface="Calibri" pitchFamily="34" charset="0"/>
              </a:rPr>
              <a:t>approccio cardinale</a:t>
            </a:r>
            <a:r>
              <a:rPr lang="it-IT" sz="1600" b="0" dirty="0">
                <a:effectLst/>
                <a:latin typeface="Calibri" pitchFamily="34" charset="0"/>
                <a:cs typeface="Calibri" pitchFamily="34" charset="0"/>
              </a:rPr>
              <a:t> permette di ottenere una </a:t>
            </a:r>
            <a:r>
              <a:rPr lang="it-IT" sz="1600" dirty="0">
                <a:effectLst/>
                <a:latin typeface="Calibri" pitchFamily="34" charset="0"/>
                <a:cs typeface="Calibri" pitchFamily="34" charset="0"/>
              </a:rPr>
              <a:t>misura metrica</a:t>
            </a:r>
            <a:r>
              <a:rPr lang="it-IT" sz="1600" b="0" dirty="0">
                <a:effectLst/>
                <a:latin typeface="Calibri" pitchFamily="34" charset="0"/>
                <a:cs typeface="Calibri" pitchFamily="34" charset="0"/>
              </a:rPr>
              <a:t> delle differenze tra le unità</a:t>
            </a:r>
          </a:p>
          <a:p>
            <a:endParaRPr lang="it-IT" sz="700" b="0" dirty="0" smtClean="0">
              <a:effectLst/>
              <a:latin typeface="Calibri" pitchFamily="34" charset="0"/>
              <a:cs typeface="Calibri" pitchFamily="34" charset="0"/>
            </a:endParaRPr>
          </a:p>
          <a:p>
            <a:r>
              <a:rPr lang="it-IT" sz="1600" b="0" dirty="0">
                <a:effectLst/>
                <a:latin typeface="Calibri" pitchFamily="34" charset="0"/>
                <a:cs typeface="Calibri" pitchFamily="34" charset="0"/>
              </a:rPr>
              <a:t>In termini di confronto, con il metodo ordinale le unità vengono solo graduate, con il metodo cardinale le unità sono ordinate ma sono anche quantificate le differenze che intercorrono in termini di </a:t>
            </a:r>
            <a:r>
              <a:rPr lang="it-IT" sz="1600" b="0" dirty="0" smtClean="0">
                <a:effectLst/>
                <a:latin typeface="Calibri" pitchFamily="34" charset="0"/>
                <a:cs typeface="Calibri" pitchFamily="34" charset="0"/>
              </a:rPr>
              <a:t>distanza: in </a:t>
            </a:r>
            <a:r>
              <a:rPr lang="it-IT" sz="1600" b="0" dirty="0">
                <a:effectLst/>
                <a:latin typeface="Calibri" pitchFamily="34" charset="0"/>
                <a:cs typeface="Calibri" pitchFamily="34" charset="0"/>
              </a:rPr>
              <a:t>entrambi i casi l’origine </a:t>
            </a:r>
            <a:r>
              <a:rPr lang="it-IT" sz="1600" b="0" dirty="0" smtClean="0">
                <a:effectLst/>
                <a:latin typeface="Calibri" pitchFamily="34" charset="0"/>
                <a:cs typeface="Calibri" pitchFamily="34" charset="0"/>
              </a:rPr>
              <a:t>è </a:t>
            </a:r>
            <a:r>
              <a:rPr lang="it-IT" sz="1600" b="0" i="1" dirty="0">
                <a:effectLst/>
                <a:latin typeface="Calibri" pitchFamily="34" charset="0"/>
                <a:cs typeface="Calibri" pitchFamily="34" charset="0"/>
              </a:rPr>
              <a:t>arbitraria</a:t>
            </a:r>
            <a:r>
              <a:rPr lang="it-IT" sz="1600" b="0" dirty="0">
                <a:effectLst/>
                <a:latin typeface="Calibri" pitchFamily="34" charset="0"/>
                <a:cs typeface="Calibri" pitchFamily="34" charset="0"/>
              </a:rPr>
              <a:t>, funzione della batteria di indicatori </a:t>
            </a:r>
            <a:r>
              <a:rPr lang="it-IT" sz="1600" b="0" dirty="0" smtClean="0">
                <a:effectLst/>
                <a:latin typeface="Calibri" pitchFamily="34" charset="0"/>
                <a:cs typeface="Calibri" pitchFamily="34" charset="0"/>
              </a:rPr>
              <a:t>elementari </a:t>
            </a:r>
            <a:r>
              <a:rPr lang="it-IT" sz="1600" b="0" dirty="0">
                <a:effectLst/>
                <a:latin typeface="Calibri" pitchFamily="34" charset="0"/>
                <a:cs typeface="Calibri" pitchFamily="34" charset="0"/>
              </a:rPr>
              <a:t>scelti e dei valori delle unità </a:t>
            </a:r>
            <a:r>
              <a:rPr lang="it-IT" sz="1600" b="0" dirty="0" smtClean="0">
                <a:effectLst/>
                <a:latin typeface="Calibri" pitchFamily="34" charset="0"/>
                <a:cs typeface="Calibri" pitchFamily="34" charset="0"/>
              </a:rPr>
              <a:t>considerate</a:t>
            </a:r>
            <a:endParaRPr lang="it-IT" sz="1600" b="0" dirty="0">
              <a:effectLst/>
              <a:latin typeface="Calibri" pitchFamily="34" charset="0"/>
              <a:cs typeface="Calibri" pitchFamily="34" charset="0"/>
            </a:endParaRPr>
          </a:p>
          <a:p>
            <a:endParaRPr lang="it-IT" sz="1600" b="0" dirty="0" smtClean="0">
              <a:effectLst/>
              <a:latin typeface="Calibri" pitchFamily="34" charset="0"/>
              <a:cs typeface="Calibri" pitchFamily="34" charset="0"/>
            </a:endParaRPr>
          </a:p>
          <a:p>
            <a:r>
              <a:rPr lang="it-IT" sz="1600" b="0" dirty="0" smtClean="0">
                <a:effectLst/>
                <a:latin typeface="Calibri" pitchFamily="34" charset="0"/>
                <a:cs typeface="Calibri" pitchFamily="34" charset="0"/>
              </a:rPr>
              <a:t>Data la natura metrica dell’approccio è possibile utilizzarlo solo in presenza di variabili quantitative</a:t>
            </a:r>
            <a:endParaRPr lang="it-IT" sz="1600" b="0" dirty="0">
              <a:effectLst/>
              <a:latin typeface="Calibri" pitchFamily="34" charset="0"/>
              <a:cs typeface="Calibri" pitchFamily="34" charset="0"/>
            </a:endParaRPr>
          </a:p>
          <a:p>
            <a:endParaRPr lang="it-IT" sz="700" b="0" dirty="0" smtClean="0">
              <a:effectLst/>
              <a:latin typeface="Calibri" pitchFamily="34" charset="0"/>
              <a:cs typeface="Calibri" pitchFamily="34" charset="0"/>
            </a:endParaRPr>
          </a:p>
          <a:p>
            <a:endParaRPr lang="it-IT" sz="1600" b="0" dirty="0">
              <a:effectLst/>
              <a:latin typeface="Calibri" pitchFamily="34" charset="0"/>
              <a:cs typeface="Calibri" pitchFamily="34" charset="0"/>
            </a:endParaRPr>
          </a:p>
          <a:p>
            <a:r>
              <a:rPr lang="it-IT" b="0" dirty="0">
                <a:effectLst/>
                <a:latin typeface="Calibri" pitchFamily="34" charset="0"/>
                <a:cs typeface="Calibri" pitchFamily="34" charset="0"/>
              </a:rPr>
              <a:t>  </a:t>
            </a:r>
            <a:r>
              <a:rPr lang="it-IT" b="0" dirty="0" smtClean="0">
                <a:effectLst/>
                <a:latin typeface="Calibri" pitchFamily="34" charset="0"/>
                <a:cs typeface="Calibri" pitchFamily="34" charset="0"/>
              </a:rPr>
              <a:t>	 Trasformazione </a:t>
            </a:r>
            <a:r>
              <a:rPr lang="it-IT" b="0" dirty="0">
                <a:effectLst/>
                <a:latin typeface="Calibri" pitchFamily="34" charset="0"/>
                <a:cs typeface="Calibri" pitchFamily="34" charset="0"/>
              </a:rPr>
              <a:t>degli </a:t>
            </a:r>
            <a:r>
              <a:rPr lang="it-IT" b="0" dirty="0" smtClean="0">
                <a:effectLst/>
                <a:latin typeface="Calibri" pitchFamily="34" charset="0"/>
                <a:cs typeface="Calibri" pitchFamily="34" charset="0"/>
              </a:rPr>
              <a:t>indicatori </a:t>
            </a:r>
            <a:r>
              <a:rPr lang="it-IT" b="0" dirty="0">
                <a:effectLst/>
                <a:latin typeface="Calibri" pitchFamily="34" charset="0"/>
                <a:cs typeface="Calibri" pitchFamily="34" charset="0"/>
              </a:rPr>
              <a:t>elementari in modo</a:t>
            </a:r>
          </a:p>
          <a:p>
            <a:r>
              <a:rPr lang="it-IT" b="0" dirty="0">
                <a:effectLst/>
                <a:latin typeface="Calibri" pitchFamily="34" charset="0"/>
                <a:cs typeface="Calibri" pitchFamily="34" charset="0"/>
              </a:rPr>
              <a:t>  </a:t>
            </a:r>
            <a:r>
              <a:rPr lang="it-IT" b="0" dirty="0" smtClean="0">
                <a:effectLst/>
                <a:latin typeface="Calibri" pitchFamily="34" charset="0"/>
                <a:cs typeface="Calibri" pitchFamily="34" charset="0"/>
              </a:rPr>
              <a:t>	 che </a:t>
            </a:r>
            <a:r>
              <a:rPr lang="it-IT" b="0" dirty="0">
                <a:effectLst/>
                <a:latin typeface="Calibri" pitchFamily="34" charset="0"/>
                <a:cs typeface="Calibri" pitchFamily="34" charset="0"/>
              </a:rPr>
              <a:t>si muovano tutti nella stessa direzione</a:t>
            </a:r>
          </a:p>
          <a:p>
            <a:endParaRPr lang="it-IT" b="0" dirty="0">
              <a:effectLst/>
              <a:latin typeface="Calibri" pitchFamily="34" charset="0"/>
              <a:cs typeface="Calibri" pitchFamily="34" charset="0"/>
            </a:endParaRPr>
          </a:p>
          <a:p>
            <a:r>
              <a:rPr lang="it-IT" b="0" dirty="0">
                <a:effectLst/>
                <a:latin typeface="Calibri" pitchFamily="34" charset="0"/>
                <a:cs typeface="Calibri" pitchFamily="34" charset="0"/>
              </a:rPr>
              <a:t>  </a:t>
            </a:r>
            <a:r>
              <a:rPr lang="it-IT" b="0" dirty="0" smtClean="0">
                <a:effectLst/>
                <a:latin typeface="Calibri" pitchFamily="34" charset="0"/>
                <a:cs typeface="Calibri" pitchFamily="34" charset="0"/>
              </a:rPr>
              <a:t>	 Trasformazione </a:t>
            </a:r>
            <a:r>
              <a:rPr lang="it-IT" b="0" dirty="0">
                <a:effectLst/>
                <a:latin typeface="Calibri" pitchFamily="34" charset="0"/>
                <a:cs typeface="Calibri" pitchFamily="34" charset="0"/>
              </a:rPr>
              <a:t>degli </a:t>
            </a:r>
            <a:r>
              <a:rPr lang="it-IT" b="0" dirty="0" smtClean="0">
                <a:effectLst/>
                <a:latin typeface="Calibri" pitchFamily="34" charset="0"/>
                <a:cs typeface="Calibri" pitchFamily="34" charset="0"/>
              </a:rPr>
              <a:t>indicatori </a:t>
            </a:r>
            <a:r>
              <a:rPr lang="it-IT" b="0" dirty="0">
                <a:effectLst/>
                <a:latin typeface="Calibri" pitchFamily="34" charset="0"/>
                <a:cs typeface="Calibri" pitchFamily="34" charset="0"/>
              </a:rPr>
              <a:t>elementari in modo</a:t>
            </a:r>
          </a:p>
          <a:p>
            <a:r>
              <a:rPr lang="it-IT" b="0" dirty="0">
                <a:effectLst/>
                <a:latin typeface="Calibri" pitchFamily="34" charset="0"/>
                <a:cs typeface="Calibri" pitchFamily="34" charset="0"/>
              </a:rPr>
              <a:t>  </a:t>
            </a:r>
            <a:r>
              <a:rPr lang="it-IT" b="0" dirty="0" smtClean="0">
                <a:effectLst/>
                <a:latin typeface="Calibri" pitchFamily="34" charset="0"/>
                <a:cs typeface="Calibri" pitchFamily="34" charset="0"/>
              </a:rPr>
              <a:t>	 che </a:t>
            </a:r>
            <a:r>
              <a:rPr lang="it-IT" b="0" dirty="0">
                <a:effectLst/>
                <a:latin typeface="Calibri" pitchFamily="34" charset="0"/>
                <a:cs typeface="Calibri" pitchFamily="34" charset="0"/>
              </a:rPr>
              <a:t>si possano </a:t>
            </a:r>
            <a:r>
              <a:rPr lang="it-IT" b="0" dirty="0" smtClean="0">
                <a:effectLst/>
                <a:latin typeface="Calibri" pitchFamily="34" charset="0"/>
                <a:cs typeface="Calibri" pitchFamily="34" charset="0"/>
              </a:rPr>
              <a:t>comparare</a:t>
            </a:r>
            <a:endParaRPr lang="it-IT" b="0" dirty="0">
              <a:effectLst/>
              <a:latin typeface="Calibri" pitchFamily="34" charset="0"/>
              <a:cs typeface="Calibri" pitchFamily="34" charset="0"/>
            </a:endParaRPr>
          </a:p>
        </p:txBody>
      </p:sp>
      <p:sp>
        <p:nvSpPr>
          <p:cNvPr id="30729" name="AutoShape 9"/>
          <p:cNvSpPr>
            <a:spLocks noChangeArrowheads="1"/>
          </p:cNvSpPr>
          <p:nvPr/>
        </p:nvSpPr>
        <p:spPr bwMode="auto">
          <a:xfrm>
            <a:off x="468239" y="3995317"/>
            <a:ext cx="504000" cy="215900"/>
          </a:xfrm>
          <a:prstGeom prst="rightArrow">
            <a:avLst>
              <a:gd name="adj1" fmla="val 50000"/>
              <a:gd name="adj2" fmla="val 75000"/>
            </a:avLst>
          </a:prstGeom>
          <a:solidFill>
            <a:srgbClr val="9A0000"/>
          </a:solidFill>
          <a:ln w="12700">
            <a:solidFill>
              <a:schemeClr val="tx1"/>
            </a:solidFill>
            <a:miter lim="800000"/>
            <a:headEnd/>
            <a:tailEnd/>
          </a:ln>
          <a:effectLst/>
          <a:extLst/>
        </p:spPr>
        <p:txBody>
          <a:bodyPr wrap="none" anchor="ctr"/>
          <a:lstStyle/>
          <a:p>
            <a:endParaRPr lang="it-IT" b="0">
              <a:effectLst/>
              <a:latin typeface="Calibri" pitchFamily="34" charset="0"/>
              <a:cs typeface="Calibri" pitchFamily="34" charset="0"/>
            </a:endParaRPr>
          </a:p>
        </p:txBody>
      </p:sp>
      <p:sp>
        <p:nvSpPr>
          <p:cNvPr id="30730" name="AutoShape 10"/>
          <p:cNvSpPr>
            <a:spLocks noChangeArrowheads="1"/>
          </p:cNvSpPr>
          <p:nvPr/>
        </p:nvSpPr>
        <p:spPr bwMode="auto">
          <a:xfrm>
            <a:off x="468239" y="4714951"/>
            <a:ext cx="504000" cy="215900"/>
          </a:xfrm>
          <a:prstGeom prst="rightArrow">
            <a:avLst>
              <a:gd name="adj1" fmla="val 50000"/>
              <a:gd name="adj2" fmla="val 75000"/>
            </a:avLst>
          </a:prstGeom>
          <a:solidFill>
            <a:srgbClr val="9A0000"/>
          </a:solidFill>
          <a:ln w="12700">
            <a:solidFill>
              <a:schemeClr val="tx1"/>
            </a:solidFill>
            <a:miter lim="800000"/>
            <a:headEnd/>
            <a:tailEnd/>
          </a:ln>
          <a:effectLst/>
          <a:extLst/>
        </p:spPr>
        <p:txBody>
          <a:bodyPr wrap="none" anchor="ctr"/>
          <a:lstStyle/>
          <a:p>
            <a:endParaRPr lang="it-IT" b="0">
              <a:effectLst/>
              <a:latin typeface="Calibri" pitchFamily="34" charset="0"/>
              <a:cs typeface="Calibri" pitchFamily="34" charset="0"/>
            </a:endParaRPr>
          </a:p>
        </p:txBody>
      </p:sp>
      <p:sp>
        <p:nvSpPr>
          <p:cNvPr id="30731" name="Rectangle 11"/>
          <p:cNvSpPr>
            <a:spLocks noChangeArrowheads="1"/>
          </p:cNvSpPr>
          <p:nvPr/>
        </p:nvSpPr>
        <p:spPr bwMode="auto">
          <a:xfrm>
            <a:off x="5543426" y="4426795"/>
            <a:ext cx="3421062" cy="892552"/>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a:spAutoFit/>
          </a:bodyPr>
          <a:lstStyle/>
          <a:p>
            <a:r>
              <a:rPr lang="it-IT" sz="1300" dirty="0" smtClean="0">
                <a:solidFill>
                  <a:srgbClr val="9A0000"/>
                </a:solidFill>
                <a:effectLst/>
                <a:latin typeface="Calibri" pitchFamily="34" charset="0"/>
                <a:cs typeface="Calibri" pitchFamily="34" charset="0"/>
              </a:rPr>
              <a:t>(A) - numeri indici</a:t>
            </a:r>
            <a:endParaRPr lang="it-IT" sz="1300" dirty="0">
              <a:solidFill>
                <a:srgbClr val="9A0000"/>
              </a:solidFill>
              <a:effectLst/>
              <a:latin typeface="Calibri" pitchFamily="34" charset="0"/>
              <a:cs typeface="Calibri" pitchFamily="34" charset="0"/>
            </a:endParaRPr>
          </a:p>
          <a:p>
            <a:r>
              <a:rPr lang="it-IT" sz="1300" dirty="0" smtClean="0">
                <a:solidFill>
                  <a:srgbClr val="9A0000"/>
                </a:solidFill>
                <a:effectLst/>
                <a:latin typeface="Calibri" pitchFamily="34" charset="0"/>
                <a:cs typeface="Calibri" pitchFamily="34" charset="0"/>
              </a:rPr>
              <a:t>(B) </a:t>
            </a:r>
            <a:r>
              <a:rPr lang="it-IT" sz="1300" dirty="0">
                <a:solidFill>
                  <a:srgbClr val="9A0000"/>
                </a:solidFill>
                <a:effectLst/>
                <a:latin typeface="Calibri" pitchFamily="34" charset="0"/>
                <a:cs typeface="Calibri" pitchFamily="34" charset="0"/>
              </a:rPr>
              <a:t>- in </a:t>
            </a:r>
            <a:r>
              <a:rPr lang="it-IT" sz="1300" dirty="0" smtClean="0">
                <a:solidFill>
                  <a:srgbClr val="9A0000"/>
                </a:solidFill>
                <a:effectLst/>
                <a:latin typeface="Calibri" pitchFamily="34" charset="0"/>
                <a:cs typeface="Calibri" pitchFamily="34" charset="0"/>
              </a:rPr>
              <a:t>percentuale</a:t>
            </a:r>
          </a:p>
          <a:p>
            <a:r>
              <a:rPr lang="it-IT" sz="1300" dirty="0" smtClean="0">
                <a:solidFill>
                  <a:srgbClr val="9A0000"/>
                </a:solidFill>
                <a:effectLst/>
                <a:latin typeface="Calibri" pitchFamily="34" charset="0"/>
                <a:cs typeface="Calibri" pitchFamily="34" charset="0"/>
              </a:rPr>
              <a:t>(C) - relativizzazione</a:t>
            </a:r>
            <a:endParaRPr lang="it-IT" sz="1300" dirty="0">
              <a:solidFill>
                <a:srgbClr val="9A0000"/>
              </a:solidFill>
              <a:effectLst/>
              <a:latin typeface="Calibri" pitchFamily="34" charset="0"/>
              <a:cs typeface="Calibri" pitchFamily="34" charset="0"/>
            </a:endParaRPr>
          </a:p>
          <a:p>
            <a:r>
              <a:rPr lang="it-IT" sz="1300" dirty="0" smtClean="0">
                <a:solidFill>
                  <a:srgbClr val="9A0000"/>
                </a:solidFill>
                <a:effectLst/>
                <a:latin typeface="Calibri" pitchFamily="34" charset="0"/>
                <a:cs typeface="Calibri" pitchFamily="34" charset="0"/>
              </a:rPr>
              <a:t>(D) - standardizzazione</a:t>
            </a:r>
            <a:endParaRPr lang="it-IT" sz="1300" dirty="0">
              <a:solidFill>
                <a:srgbClr val="9A0000"/>
              </a:solidFill>
              <a:effectLst/>
              <a:latin typeface="Calibri" pitchFamily="34" charset="0"/>
              <a:cs typeface="Calibri" pitchFamily="34" charset="0"/>
            </a:endParaRPr>
          </a:p>
        </p:txBody>
      </p:sp>
      <p:sp>
        <p:nvSpPr>
          <p:cNvPr id="30732" name="AutoShape 12"/>
          <p:cNvSpPr>
            <a:spLocks/>
          </p:cNvSpPr>
          <p:nvPr/>
        </p:nvSpPr>
        <p:spPr bwMode="auto">
          <a:xfrm>
            <a:off x="5508501" y="4449020"/>
            <a:ext cx="73025" cy="863600"/>
          </a:xfrm>
          <a:prstGeom prst="leftBrace">
            <a:avLst>
              <a:gd name="adj1" fmla="val 98551"/>
              <a:gd name="adj2" fmla="val 50000"/>
            </a:avLst>
          </a:prstGeom>
          <a:noFill/>
          <a:ln w="28575">
            <a:solidFill>
              <a:srgbClr val="000000"/>
            </a:solidFill>
            <a:round/>
            <a:headEnd/>
            <a:tailEnd/>
          </a:ln>
          <a:effectLst/>
          <a:extLst>
            <a:ext uri="{909E8E84-426E-40DD-AFC4-6F175D3DCCD1}">
              <a14:hiddenFill xmlns:a14="http://schemas.microsoft.com/office/drawing/2010/main">
                <a:solidFill>
                  <a:srgbClr val="FF0000"/>
                </a:solidFill>
              </a14:hiddenFill>
            </a:ext>
            <a:ext uri="{AF507438-7753-43E0-B8FC-AC1667EBCBE1}">
              <a14:hiddenEffects xmlns:a14="http://schemas.microsoft.com/office/drawing/2010/main">
                <a:effectLst>
                  <a:outerShdw dist="35921" dir="2700000" algn="ctr" rotWithShape="0">
                    <a:srgbClr val="868686"/>
                  </a:outerShdw>
                </a:effectLst>
              </a14:hiddenEffects>
            </a:ext>
          </a:extLst>
        </p:spPr>
        <p:txBody>
          <a:bodyPr wrap="none" anchor="ctr"/>
          <a:lstStyle/>
          <a:p>
            <a:endParaRPr lang="it-IT" b="0">
              <a:effectLst/>
              <a:latin typeface="Calibri" pitchFamily="34" charset="0"/>
              <a:cs typeface="Calibri" pitchFamily="34" charset="0"/>
            </a:endParaRPr>
          </a:p>
        </p:txBody>
      </p:sp>
      <p:sp>
        <p:nvSpPr>
          <p:cNvPr id="30743" name="Text Box 23"/>
          <p:cNvSpPr txBox="1">
            <a:spLocks noChangeArrowheads="1"/>
          </p:cNvSpPr>
          <p:nvPr/>
        </p:nvSpPr>
        <p:spPr bwMode="auto">
          <a:xfrm>
            <a:off x="177755" y="5878463"/>
            <a:ext cx="468000" cy="336550"/>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a:spAutoFit/>
          </a:bodyPr>
          <a:lstStyle/>
          <a:p>
            <a:pPr algn="ctr">
              <a:spcBef>
                <a:spcPct val="50000"/>
              </a:spcBef>
            </a:pPr>
            <a:r>
              <a:rPr lang="it-IT" sz="1600" dirty="0">
                <a:ln>
                  <a:solidFill>
                    <a:srgbClr val="9A0000"/>
                  </a:solidFill>
                </a:ln>
                <a:solidFill>
                  <a:srgbClr val="9A0000"/>
                </a:solidFill>
                <a:effectLst/>
                <a:latin typeface="Calibri" pitchFamily="34" charset="0"/>
                <a:cs typeface="Calibri" pitchFamily="34" charset="0"/>
              </a:rPr>
              <a:t>(A)</a:t>
            </a:r>
          </a:p>
        </p:txBody>
      </p:sp>
      <p:sp>
        <p:nvSpPr>
          <p:cNvPr id="30744" name="Text Box 24"/>
          <p:cNvSpPr txBox="1">
            <a:spLocks noChangeArrowheads="1"/>
          </p:cNvSpPr>
          <p:nvPr/>
        </p:nvSpPr>
        <p:spPr bwMode="auto">
          <a:xfrm>
            <a:off x="4099584" y="5878463"/>
            <a:ext cx="468000" cy="336550"/>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a:spAutoFit/>
          </a:bodyPr>
          <a:lstStyle/>
          <a:p>
            <a:pPr algn="ctr">
              <a:spcBef>
                <a:spcPct val="50000"/>
              </a:spcBef>
            </a:pPr>
            <a:r>
              <a:rPr lang="it-IT" sz="1600" dirty="0" smtClean="0">
                <a:ln>
                  <a:solidFill>
                    <a:srgbClr val="9A0000"/>
                  </a:solidFill>
                </a:ln>
                <a:solidFill>
                  <a:srgbClr val="9A0000"/>
                </a:solidFill>
                <a:effectLst/>
                <a:latin typeface="Calibri" pitchFamily="34" charset="0"/>
                <a:cs typeface="Calibri" pitchFamily="34" charset="0"/>
              </a:rPr>
              <a:t>(C)</a:t>
            </a:r>
            <a:endParaRPr lang="it-IT" sz="1600" dirty="0">
              <a:ln>
                <a:solidFill>
                  <a:srgbClr val="9A0000"/>
                </a:solidFill>
              </a:ln>
              <a:solidFill>
                <a:srgbClr val="9A0000"/>
              </a:solidFill>
              <a:effectLst/>
              <a:latin typeface="Calibri" pitchFamily="34" charset="0"/>
              <a:cs typeface="Calibri" pitchFamily="34" charset="0"/>
            </a:endParaRPr>
          </a:p>
        </p:txBody>
      </p:sp>
      <p:sp>
        <p:nvSpPr>
          <p:cNvPr id="30745" name="Text Box 25"/>
          <p:cNvSpPr txBox="1">
            <a:spLocks noChangeArrowheads="1"/>
          </p:cNvSpPr>
          <p:nvPr/>
        </p:nvSpPr>
        <p:spPr bwMode="auto">
          <a:xfrm>
            <a:off x="7342152" y="5878463"/>
            <a:ext cx="468000" cy="336550"/>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a:spAutoFit/>
          </a:bodyPr>
          <a:lstStyle/>
          <a:p>
            <a:pPr algn="ctr">
              <a:spcBef>
                <a:spcPct val="50000"/>
              </a:spcBef>
            </a:pPr>
            <a:r>
              <a:rPr lang="it-IT" sz="1600" dirty="0" smtClean="0">
                <a:ln>
                  <a:solidFill>
                    <a:srgbClr val="9A0000"/>
                  </a:solidFill>
                </a:ln>
                <a:solidFill>
                  <a:srgbClr val="9A0000"/>
                </a:solidFill>
                <a:effectLst/>
                <a:latin typeface="Calibri" pitchFamily="34" charset="0"/>
                <a:cs typeface="Calibri" pitchFamily="34" charset="0"/>
              </a:rPr>
              <a:t>(D)</a:t>
            </a:r>
            <a:endParaRPr lang="it-IT" sz="1600" dirty="0">
              <a:ln>
                <a:solidFill>
                  <a:srgbClr val="9A0000"/>
                </a:solidFill>
              </a:ln>
              <a:solidFill>
                <a:srgbClr val="9A0000"/>
              </a:solidFill>
              <a:effectLst/>
              <a:latin typeface="Calibri" pitchFamily="34" charset="0"/>
              <a:cs typeface="Calibri" pitchFamily="34" charset="0"/>
            </a:endParaRPr>
          </a:p>
        </p:txBody>
      </p:sp>
      <p:sp>
        <p:nvSpPr>
          <p:cNvPr id="27" name="Rettangolo 26"/>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29"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13</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Approccio cardinale: preparazione dei dati</a:t>
            </a:r>
            <a:endParaRPr lang="it-IT" sz="2000" b="1" kern="0" dirty="0">
              <a:solidFill>
                <a:sysClr val="window" lastClr="FFFFFF"/>
              </a:solidFill>
              <a:latin typeface="Calibri" pitchFamily="34" charset="0"/>
              <a:cs typeface="Calibri" pitchFamily="34" charset="0"/>
            </a:endParaRPr>
          </a:p>
        </p:txBody>
      </p:sp>
      <p:graphicFrame>
        <p:nvGraphicFramePr>
          <p:cNvPr id="3" name="Oggetto 2"/>
          <p:cNvGraphicFramePr>
            <a:graphicFrameLocks noChangeAspect="1"/>
          </p:cNvGraphicFramePr>
          <p:nvPr>
            <p:extLst>
              <p:ext uri="{D42A27DB-BD31-4B8C-83A1-F6EECF244321}">
                <p14:modId xmlns:p14="http://schemas.microsoft.com/office/powerpoint/2010/main" val="3970293940"/>
              </p:ext>
            </p:extLst>
          </p:nvPr>
        </p:nvGraphicFramePr>
        <p:xfrm>
          <a:off x="729064" y="5717853"/>
          <a:ext cx="779462" cy="701675"/>
        </p:xfrm>
        <a:graphic>
          <a:graphicData uri="http://schemas.openxmlformats.org/presentationml/2006/ole">
            <mc:AlternateContent xmlns:mc="http://schemas.openxmlformats.org/markup-compatibility/2006">
              <mc:Choice xmlns:v="urn:schemas-microsoft-com:vml" Requires="v">
                <p:oleObj spid="_x0000_s31070" name="Equation" r:id="rId4" imgW="507960" imgH="457200" progId="Equation.DSMT4">
                  <p:embed/>
                </p:oleObj>
              </mc:Choice>
              <mc:Fallback>
                <p:oleObj name="Equation" r:id="rId4" imgW="507960" imgH="457200" progId="Equation.DSMT4">
                  <p:embed/>
                  <p:pic>
                    <p:nvPicPr>
                      <p:cNvPr id="0" name=""/>
                      <p:cNvPicPr/>
                      <p:nvPr/>
                    </p:nvPicPr>
                    <p:blipFill>
                      <a:blip r:embed="rId5"/>
                      <a:stretch>
                        <a:fillRect/>
                      </a:stretch>
                    </p:blipFill>
                    <p:spPr>
                      <a:xfrm>
                        <a:off x="729064" y="5717853"/>
                        <a:ext cx="779462" cy="701675"/>
                      </a:xfrm>
                      <a:prstGeom prst="rect">
                        <a:avLst/>
                      </a:prstGeom>
                    </p:spPr>
                  </p:pic>
                </p:oleObj>
              </mc:Fallback>
            </mc:AlternateContent>
          </a:graphicData>
        </a:graphic>
      </p:graphicFrame>
      <p:graphicFrame>
        <p:nvGraphicFramePr>
          <p:cNvPr id="4" name="Oggetto 3"/>
          <p:cNvGraphicFramePr>
            <a:graphicFrameLocks noChangeAspect="1"/>
          </p:cNvGraphicFramePr>
          <p:nvPr>
            <p:extLst>
              <p:ext uri="{D42A27DB-BD31-4B8C-83A1-F6EECF244321}">
                <p14:modId xmlns:p14="http://schemas.microsoft.com/office/powerpoint/2010/main" val="3627579260"/>
              </p:ext>
            </p:extLst>
          </p:nvPr>
        </p:nvGraphicFramePr>
        <p:xfrm>
          <a:off x="4713808" y="5733336"/>
          <a:ext cx="2101622" cy="720000"/>
        </p:xfrm>
        <a:graphic>
          <a:graphicData uri="http://schemas.openxmlformats.org/presentationml/2006/ole">
            <mc:AlternateContent xmlns:mc="http://schemas.openxmlformats.org/markup-compatibility/2006">
              <mc:Choice xmlns:v="urn:schemas-microsoft-com:vml" Requires="v">
                <p:oleObj spid="_x0000_s31071" name="Equation" r:id="rId6" imgW="1371600" imgH="469800" progId="Equation.DSMT4">
                  <p:embed/>
                </p:oleObj>
              </mc:Choice>
              <mc:Fallback>
                <p:oleObj name="Equation" r:id="rId6" imgW="1371600" imgH="469800" progId="Equation.DSMT4">
                  <p:embed/>
                  <p:pic>
                    <p:nvPicPr>
                      <p:cNvPr id="0" name=""/>
                      <p:cNvPicPr/>
                      <p:nvPr/>
                    </p:nvPicPr>
                    <p:blipFill>
                      <a:blip r:embed="rId7"/>
                      <a:stretch>
                        <a:fillRect/>
                      </a:stretch>
                    </p:blipFill>
                    <p:spPr>
                      <a:xfrm>
                        <a:off x="4713808" y="5733336"/>
                        <a:ext cx="2101622" cy="720000"/>
                      </a:xfrm>
                      <a:prstGeom prst="rect">
                        <a:avLst/>
                      </a:prstGeom>
                    </p:spPr>
                  </p:pic>
                </p:oleObj>
              </mc:Fallback>
            </mc:AlternateContent>
          </a:graphicData>
        </a:graphic>
      </p:graphicFrame>
      <p:graphicFrame>
        <p:nvGraphicFramePr>
          <p:cNvPr id="5" name="Oggetto 4"/>
          <p:cNvGraphicFramePr>
            <a:graphicFrameLocks noChangeAspect="1"/>
          </p:cNvGraphicFramePr>
          <p:nvPr>
            <p:extLst>
              <p:ext uri="{D42A27DB-BD31-4B8C-83A1-F6EECF244321}">
                <p14:modId xmlns:p14="http://schemas.microsoft.com/office/powerpoint/2010/main" val="4228151470"/>
              </p:ext>
            </p:extLst>
          </p:nvPr>
        </p:nvGraphicFramePr>
        <p:xfrm>
          <a:off x="7913677" y="5733336"/>
          <a:ext cx="1050811" cy="720000"/>
        </p:xfrm>
        <a:graphic>
          <a:graphicData uri="http://schemas.openxmlformats.org/presentationml/2006/ole">
            <mc:AlternateContent xmlns:mc="http://schemas.openxmlformats.org/markup-compatibility/2006">
              <mc:Choice xmlns:v="urn:schemas-microsoft-com:vml" Requires="v">
                <p:oleObj spid="_x0000_s31072" name="Equation" r:id="rId8" imgW="685800" imgH="469800" progId="Equation.DSMT4">
                  <p:embed/>
                </p:oleObj>
              </mc:Choice>
              <mc:Fallback>
                <p:oleObj name="Equation" r:id="rId8" imgW="685800" imgH="469800" progId="Equation.DSMT4">
                  <p:embed/>
                  <p:pic>
                    <p:nvPicPr>
                      <p:cNvPr id="0" name=""/>
                      <p:cNvPicPr/>
                      <p:nvPr/>
                    </p:nvPicPr>
                    <p:blipFill>
                      <a:blip r:embed="rId9"/>
                      <a:stretch>
                        <a:fillRect/>
                      </a:stretch>
                    </p:blipFill>
                    <p:spPr>
                      <a:xfrm>
                        <a:off x="7913677" y="5733336"/>
                        <a:ext cx="1050811" cy="720000"/>
                      </a:xfrm>
                      <a:prstGeom prst="rect">
                        <a:avLst/>
                      </a:prstGeom>
                    </p:spPr>
                  </p:pic>
                </p:oleObj>
              </mc:Fallback>
            </mc:AlternateContent>
          </a:graphicData>
        </a:graphic>
      </p:graphicFrame>
      <p:sp>
        <p:nvSpPr>
          <p:cNvPr id="36" name="Text Box 25"/>
          <p:cNvSpPr txBox="1">
            <a:spLocks noChangeArrowheads="1"/>
          </p:cNvSpPr>
          <p:nvPr/>
        </p:nvSpPr>
        <p:spPr bwMode="auto">
          <a:xfrm>
            <a:off x="1945546" y="5878383"/>
            <a:ext cx="468000" cy="336550"/>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a:spAutoFit/>
          </a:bodyPr>
          <a:lstStyle/>
          <a:p>
            <a:pPr algn="ctr">
              <a:spcBef>
                <a:spcPct val="50000"/>
              </a:spcBef>
            </a:pPr>
            <a:r>
              <a:rPr lang="it-IT" sz="1600" dirty="0" smtClean="0">
                <a:ln>
                  <a:solidFill>
                    <a:srgbClr val="9A0000"/>
                  </a:solidFill>
                </a:ln>
                <a:solidFill>
                  <a:srgbClr val="9A0000"/>
                </a:solidFill>
                <a:effectLst/>
                <a:latin typeface="Calibri" pitchFamily="34" charset="0"/>
                <a:cs typeface="Calibri" pitchFamily="34" charset="0"/>
              </a:rPr>
              <a:t>(B)</a:t>
            </a:r>
            <a:endParaRPr lang="it-IT" sz="1600" dirty="0">
              <a:ln>
                <a:solidFill>
                  <a:srgbClr val="9A0000"/>
                </a:solidFill>
              </a:ln>
              <a:solidFill>
                <a:srgbClr val="9A0000"/>
              </a:solidFill>
              <a:effectLst/>
              <a:latin typeface="Calibri" pitchFamily="34" charset="0"/>
              <a:cs typeface="Calibri" pitchFamily="34" charset="0"/>
            </a:endParaRPr>
          </a:p>
        </p:txBody>
      </p:sp>
      <p:graphicFrame>
        <p:nvGraphicFramePr>
          <p:cNvPr id="40" name="Oggetto 39"/>
          <p:cNvGraphicFramePr>
            <a:graphicFrameLocks noChangeAspect="1"/>
          </p:cNvGraphicFramePr>
          <p:nvPr>
            <p:extLst>
              <p:ext uri="{D42A27DB-BD31-4B8C-83A1-F6EECF244321}">
                <p14:modId xmlns:p14="http://schemas.microsoft.com/office/powerpoint/2010/main" val="4080907892"/>
              </p:ext>
            </p:extLst>
          </p:nvPr>
        </p:nvGraphicFramePr>
        <p:xfrm>
          <a:off x="2566815" y="5661248"/>
          <a:ext cx="954087" cy="993775"/>
        </p:xfrm>
        <a:graphic>
          <a:graphicData uri="http://schemas.openxmlformats.org/presentationml/2006/ole">
            <mc:AlternateContent xmlns:mc="http://schemas.openxmlformats.org/markup-compatibility/2006">
              <mc:Choice xmlns:v="urn:schemas-microsoft-com:vml" Requires="v">
                <p:oleObj spid="_x0000_s31073" name="Equation" r:id="rId10" imgW="622080" imgH="647640" progId="Equation.DSMT4">
                  <p:embed/>
                </p:oleObj>
              </mc:Choice>
              <mc:Fallback>
                <p:oleObj name="Equation" r:id="rId10" imgW="622080" imgH="647640" progId="Equation.DSMT4">
                  <p:embed/>
                  <p:pic>
                    <p:nvPicPr>
                      <p:cNvPr id="0" name=""/>
                      <p:cNvPicPr/>
                      <p:nvPr/>
                    </p:nvPicPr>
                    <p:blipFill>
                      <a:blip r:embed="rId11"/>
                      <a:stretch>
                        <a:fillRect/>
                      </a:stretch>
                    </p:blipFill>
                    <p:spPr>
                      <a:xfrm>
                        <a:off x="2566815" y="5661248"/>
                        <a:ext cx="954087" cy="993775"/>
                      </a:xfrm>
                      <a:prstGeom prst="rect">
                        <a:avLst/>
                      </a:prstGeom>
                    </p:spPr>
                  </p:pic>
                </p:oleObj>
              </mc:Fallback>
            </mc:AlternateContent>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7"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14</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Approccio cardinale: (A) numeri indici</a:t>
            </a:r>
            <a:endParaRPr lang="it-IT" sz="2000" b="1" kern="0" dirty="0">
              <a:solidFill>
                <a:sysClr val="window" lastClr="FFFFFF"/>
              </a:solidFill>
              <a:latin typeface="Calibri" pitchFamily="34" charset="0"/>
              <a:cs typeface="Calibri" pitchFamily="34" charset="0"/>
            </a:endParaRPr>
          </a:p>
        </p:txBody>
      </p:sp>
      <p:graphicFrame>
        <p:nvGraphicFramePr>
          <p:cNvPr id="9" name="Tabella 8"/>
          <p:cNvGraphicFramePr>
            <a:graphicFrameLocks noGrp="1"/>
          </p:cNvGraphicFramePr>
          <p:nvPr>
            <p:extLst>
              <p:ext uri="{D42A27DB-BD31-4B8C-83A1-F6EECF244321}">
                <p14:modId xmlns:p14="http://schemas.microsoft.com/office/powerpoint/2010/main" val="1696728350"/>
              </p:ext>
            </p:extLst>
          </p:nvPr>
        </p:nvGraphicFramePr>
        <p:xfrm>
          <a:off x="251520" y="2407677"/>
          <a:ext cx="3672000" cy="3781425"/>
        </p:xfrm>
        <a:graphic>
          <a:graphicData uri="http://schemas.openxmlformats.org/drawingml/2006/table">
            <a:tbl>
              <a:tblPr>
                <a:tableStyleId>{2D5ABB26-0587-4C30-8999-92F81FD0307C}</a:tableStyleId>
              </a:tblPr>
              <a:tblGrid>
                <a:gridCol w="1296000"/>
                <a:gridCol w="396000"/>
                <a:gridCol w="396000"/>
                <a:gridCol w="396000"/>
                <a:gridCol w="396000"/>
                <a:gridCol w="396000"/>
                <a:gridCol w="396000"/>
              </a:tblGrid>
              <a:tr h="0">
                <a:tc>
                  <a:txBody>
                    <a:bodyPr/>
                    <a:lstStyle/>
                    <a:p>
                      <a:pPr algn="ctr" fontAlgn="ctr"/>
                      <a:endParaRPr lang="it-IT" sz="1500" b="0"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ctr"/>
                      <a:r>
                        <a:rPr lang="it-IT" sz="1500" b="1" dirty="0" smtClean="0">
                          <a:solidFill>
                            <a:schemeClr val="bg1"/>
                          </a:solidFill>
                          <a:latin typeface="Calibri" pitchFamily="34" charset="0"/>
                          <a:cs typeface="Calibri" pitchFamily="34" charset="0"/>
                        </a:rPr>
                        <a:t>X</a:t>
                      </a:r>
                      <a:r>
                        <a:rPr lang="it-IT" sz="1500" b="1" baseline="-25000" dirty="0" smtClean="0">
                          <a:solidFill>
                            <a:schemeClr val="bg1"/>
                          </a:solidFill>
                          <a:latin typeface="Calibri" pitchFamily="34" charset="0"/>
                          <a:cs typeface="Calibri" pitchFamily="34" charset="0"/>
                        </a:rPr>
                        <a:t>1</a:t>
                      </a:r>
                      <a:endParaRPr lang="it-IT" sz="1500" b="1" baseline="-25000" dirty="0">
                        <a:solidFill>
                          <a:schemeClr val="bg1"/>
                        </a:solidFill>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it-IT" sz="1500" b="1" dirty="0" smtClean="0">
                          <a:solidFill>
                            <a:schemeClr val="bg1"/>
                          </a:solidFill>
                          <a:latin typeface="Calibri" pitchFamily="34" charset="0"/>
                          <a:cs typeface="Calibri" pitchFamily="34" charset="0"/>
                        </a:rPr>
                        <a:t>X</a:t>
                      </a:r>
                      <a:r>
                        <a:rPr lang="it-IT" sz="1500" b="1" baseline="-25000" dirty="0" smtClean="0">
                          <a:solidFill>
                            <a:schemeClr val="bg1"/>
                          </a:solidFill>
                          <a:latin typeface="Calibri" pitchFamily="34" charset="0"/>
                          <a:cs typeface="Calibri" pitchFamily="34" charset="0"/>
                        </a:rPr>
                        <a:t>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it-IT" sz="1500" b="1" dirty="0" smtClean="0">
                          <a:solidFill>
                            <a:schemeClr val="bg1"/>
                          </a:solidFill>
                          <a:latin typeface="Calibri" pitchFamily="34" charset="0"/>
                          <a:cs typeface="Calibri" pitchFamily="34" charset="0"/>
                        </a:rPr>
                        <a:t>X</a:t>
                      </a:r>
                      <a:r>
                        <a:rPr lang="it-IT" sz="1500" b="1" baseline="-25000" dirty="0" smtClean="0">
                          <a:solidFill>
                            <a:schemeClr val="bg1"/>
                          </a:solidFill>
                          <a:latin typeface="Calibri" pitchFamily="34" charset="0"/>
                          <a:cs typeface="Calibri" pitchFamily="34" charset="0"/>
                        </a:rPr>
                        <a:t>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it-IT" sz="1500" b="1" dirty="0" smtClean="0">
                          <a:solidFill>
                            <a:schemeClr val="bg1"/>
                          </a:solidFill>
                          <a:latin typeface="Calibri" pitchFamily="34" charset="0"/>
                          <a:cs typeface="Calibri" pitchFamily="34" charset="0"/>
                        </a:rPr>
                        <a:t>X</a:t>
                      </a:r>
                      <a:r>
                        <a:rPr lang="it-IT" sz="1500" b="1" baseline="-25000" dirty="0" smtClean="0">
                          <a:solidFill>
                            <a:schemeClr val="bg1"/>
                          </a:solidFill>
                          <a:latin typeface="Calibri" pitchFamily="34" charset="0"/>
                          <a:cs typeface="Calibri" pitchFamily="34" charset="0"/>
                        </a:rPr>
                        <a:t>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it-IT" sz="1500" b="1" dirty="0" smtClean="0">
                          <a:solidFill>
                            <a:schemeClr val="bg1"/>
                          </a:solidFill>
                          <a:latin typeface="Calibri" pitchFamily="34" charset="0"/>
                          <a:cs typeface="Calibri" pitchFamily="34" charset="0"/>
                        </a:rPr>
                        <a:t>X</a:t>
                      </a:r>
                      <a:r>
                        <a:rPr lang="it-IT" sz="1500" b="1" baseline="-25000" dirty="0" smtClean="0">
                          <a:solidFill>
                            <a:schemeClr val="bg1"/>
                          </a:solidFill>
                          <a:latin typeface="Calibri" pitchFamily="34" charset="0"/>
                          <a:cs typeface="Calibri" pitchFamily="34" charset="0"/>
                        </a:rPr>
                        <a:t>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it-IT" sz="1500" b="1" dirty="0" smtClean="0">
                          <a:solidFill>
                            <a:schemeClr val="bg1"/>
                          </a:solidFill>
                          <a:latin typeface="Calibri" pitchFamily="34" charset="0"/>
                          <a:cs typeface="Calibri" pitchFamily="34" charset="0"/>
                        </a:rPr>
                        <a:t>X</a:t>
                      </a:r>
                      <a:r>
                        <a:rPr lang="it-IT" sz="1500" b="1" baseline="-25000" dirty="0" smtClean="0">
                          <a:solidFill>
                            <a:schemeClr val="bg1"/>
                          </a:solidFill>
                          <a:latin typeface="Calibri" pitchFamily="34" charset="0"/>
                          <a:cs typeface="Calibri" pitchFamily="34" charset="0"/>
                        </a:rPr>
                        <a:t>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r>
              <a:tr h="161925">
                <a:tc>
                  <a:txBody>
                    <a:bodyPr/>
                    <a:lstStyle/>
                    <a:p>
                      <a:pPr algn="l" fontAlgn="ctr"/>
                      <a:r>
                        <a:rPr lang="it-IT" sz="1100" b="1" u="none" strike="noStrike" dirty="0" smtClean="0">
                          <a:effectLst/>
                          <a:latin typeface="Calibri" pitchFamily="34" charset="0"/>
                          <a:cs typeface="Calibri" pitchFamily="34" charset="0"/>
                        </a:rPr>
                        <a:t>Piemonte</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0,218</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fontAlgn="ctr"/>
                      <a:r>
                        <a:rPr lang="it-IT" sz="1000" b="0" i="0" u="none" strike="noStrike" dirty="0" smtClean="0">
                          <a:effectLst/>
                          <a:latin typeface="Calibri" pitchFamily="34" charset="0"/>
                          <a:cs typeface="Calibri" pitchFamily="34" charset="0"/>
                        </a:rPr>
                        <a:t>0,048</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fontAlgn="ctr"/>
                      <a:r>
                        <a:rPr lang="it-IT" sz="1000" b="0" i="0" u="none" strike="noStrike" dirty="0" smtClean="0">
                          <a:effectLst/>
                          <a:latin typeface="Calibri" pitchFamily="34" charset="0"/>
                          <a:cs typeface="Calibri" pitchFamily="34" charset="0"/>
                        </a:rPr>
                        <a:t>0,611</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fontAlgn="ctr"/>
                      <a:r>
                        <a:rPr lang="it-IT" sz="1000" b="0" i="0" u="none" strike="noStrike" dirty="0" smtClean="0">
                          <a:effectLst/>
                          <a:latin typeface="Calibri" pitchFamily="34" charset="0"/>
                          <a:cs typeface="Calibri" pitchFamily="34" charset="0"/>
                        </a:rPr>
                        <a:t>0,677</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fontAlgn="ctr"/>
                      <a:r>
                        <a:rPr lang="it-IT" sz="1000" b="0" i="0" u="none" strike="noStrike" dirty="0" smtClean="0">
                          <a:effectLst/>
                          <a:latin typeface="Calibri" pitchFamily="34" charset="0"/>
                          <a:cs typeface="Calibri" pitchFamily="34" charset="0"/>
                        </a:rPr>
                        <a:t>1,000</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fontAlgn="ctr"/>
                      <a:r>
                        <a:rPr lang="it-IT" sz="1000" b="0" i="0" u="none" strike="noStrike" dirty="0" smtClean="0">
                          <a:effectLst/>
                          <a:latin typeface="Calibri" pitchFamily="34" charset="0"/>
                          <a:cs typeface="Calibri" pitchFamily="34" charset="0"/>
                        </a:rPr>
                        <a:t>0,509</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r>
              <a:tr h="161925">
                <a:tc>
                  <a:txBody>
                    <a:bodyPr/>
                    <a:lstStyle/>
                    <a:p>
                      <a:pPr algn="l" fontAlgn="ctr"/>
                      <a:r>
                        <a:rPr lang="it-IT" sz="1100" b="1" u="none" strike="noStrike" dirty="0">
                          <a:effectLst/>
                          <a:latin typeface="Calibri" pitchFamily="34" charset="0"/>
                          <a:cs typeface="Calibri" pitchFamily="34" charset="0"/>
                        </a:rPr>
                        <a:t>Valle D'Aosta </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0,430</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0,202</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0,416</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0,748</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0,660</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1,000</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Lombardia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0,494</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0,095</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0,725</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0,729</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0,919</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0,550</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Trentino - Alto Adige</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0,003</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0,000</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0,629</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0,949</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0,805</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0,564</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Veneto</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0,323</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0,069</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1,000</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0,815</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0,926</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0,403</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Friuli - Venezia Giulia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1,000</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0,462</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0,817</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0,843</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0,835</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0,515</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Liguria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0,065</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0,028</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0,651</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0,673</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0,829</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0,581</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Emilia - Romagna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0,171</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0,079</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0,915</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1,000</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0,977</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0,554</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Toscana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0,595</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0,478</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0,645</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0,849</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0,889</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0,574</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Umbria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0,153</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0,060</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0,570</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0,742</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0,848</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0,453</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Marche</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0,200</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0,095</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0,614</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0,714</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0,945</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0,487</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Lazio</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0,580</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1,000</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0,811</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0,952</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0,778</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0,926</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Abruzzo</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0,074</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0,027</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0,281</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0,544</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0,767</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0,404</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Molise</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0,036</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0,019</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0,108</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0,147</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0,686</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0,483</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Campania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0,687</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0,783</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0,285</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0,334</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0,741</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0,489</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Puglia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0,125</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0,034</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0,224</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0,327</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0,737</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0,434</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Basilicata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0,123</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0,045</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0,137</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0,272</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0,808</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0,298</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Calabria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0,108</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0,045</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0,103</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0,270</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0,713</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0,365</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Sicilia </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0,531</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0,293</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0,401</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0,369</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0,639</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0,564</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Sardegna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0,165</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fontAlgn="ctr"/>
                      <a:r>
                        <a:rPr lang="it-IT" sz="1000" b="0" i="0" u="none" strike="noStrike" dirty="0" smtClean="0">
                          <a:effectLst/>
                          <a:latin typeface="Calibri" pitchFamily="34" charset="0"/>
                          <a:cs typeface="Calibri" pitchFamily="34" charset="0"/>
                        </a:rPr>
                        <a:t>0,025</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fontAlgn="ctr"/>
                      <a:r>
                        <a:rPr lang="it-IT" sz="1000" b="0" i="0" u="none" strike="noStrike" dirty="0" smtClean="0">
                          <a:effectLst/>
                          <a:latin typeface="Calibri" pitchFamily="34" charset="0"/>
                          <a:cs typeface="Calibri" pitchFamily="34" charset="0"/>
                        </a:rPr>
                        <a:t>0,295</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fontAlgn="ctr"/>
                      <a:r>
                        <a:rPr lang="it-IT" sz="1000" b="0" i="0" u="none" strike="noStrike" dirty="0" smtClean="0">
                          <a:effectLst/>
                          <a:latin typeface="Calibri" pitchFamily="34" charset="0"/>
                          <a:cs typeface="Calibri" pitchFamily="34" charset="0"/>
                        </a:rPr>
                        <a:t>0,504</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fontAlgn="ctr"/>
                      <a:r>
                        <a:rPr lang="it-IT" sz="1000" b="0" i="0" u="none" strike="noStrike" dirty="0" smtClean="0">
                          <a:effectLst/>
                          <a:latin typeface="Calibri" pitchFamily="34" charset="0"/>
                          <a:cs typeface="Calibri" pitchFamily="34" charset="0"/>
                        </a:rPr>
                        <a:t>0,732</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fontAlgn="ctr"/>
                      <a:r>
                        <a:rPr lang="it-IT" sz="1000" b="0" i="0" u="none" strike="noStrike" dirty="0" smtClean="0">
                          <a:effectLst/>
                          <a:latin typeface="Calibri" pitchFamily="34" charset="0"/>
                          <a:cs typeface="Calibri" pitchFamily="34" charset="0"/>
                        </a:rPr>
                        <a:t>0,477</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r>
            </a:tbl>
          </a:graphicData>
        </a:graphic>
      </p:graphicFrame>
      <p:graphicFrame>
        <p:nvGraphicFramePr>
          <p:cNvPr id="10" name="Tabella 9"/>
          <p:cNvGraphicFramePr>
            <a:graphicFrameLocks noGrp="1"/>
          </p:cNvGraphicFramePr>
          <p:nvPr>
            <p:extLst>
              <p:ext uri="{D42A27DB-BD31-4B8C-83A1-F6EECF244321}">
                <p14:modId xmlns:p14="http://schemas.microsoft.com/office/powerpoint/2010/main" val="2197698566"/>
              </p:ext>
            </p:extLst>
          </p:nvPr>
        </p:nvGraphicFramePr>
        <p:xfrm>
          <a:off x="4194692" y="2407677"/>
          <a:ext cx="792000" cy="3766125"/>
        </p:xfrm>
        <a:graphic>
          <a:graphicData uri="http://schemas.openxmlformats.org/drawingml/2006/table">
            <a:tbl>
              <a:tblPr>
                <a:tableStyleId>{2D5ABB26-0587-4C30-8999-92F81FD0307C}</a:tableStyleId>
              </a:tblPr>
              <a:tblGrid>
                <a:gridCol w="396000"/>
                <a:gridCol w="396000"/>
              </a:tblGrid>
              <a:tr h="161925">
                <a:tc>
                  <a:txBody>
                    <a:bodyPr/>
                    <a:lstStyle/>
                    <a:p>
                      <a:pPr algn="ctr" fontAlgn="b"/>
                      <a:r>
                        <a:rPr lang="it-IT" sz="1500" b="1" i="0" u="none" strike="noStrike" dirty="0" smtClean="0">
                          <a:solidFill>
                            <a:schemeClr val="bg1"/>
                          </a:solidFill>
                          <a:effectLst/>
                          <a:latin typeface="Calibri" pitchFamily="34" charset="0"/>
                          <a:cs typeface="Calibri" pitchFamily="34" charset="0"/>
                        </a:rPr>
                        <a:t>S</a:t>
                      </a:r>
                      <a:endParaRPr lang="it-IT" sz="1500" b="1" i="0" u="none" strike="noStrike" dirty="0">
                        <a:solidFill>
                          <a:schemeClr val="bg1"/>
                        </a:solidFill>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c>
                  <a:txBody>
                    <a:bodyPr/>
                    <a:lstStyle/>
                    <a:p>
                      <a:pPr algn="ctr" fontAlgn="b"/>
                      <a:r>
                        <a:rPr lang="it-IT" sz="1500" b="1" i="0" u="none" strike="noStrike" dirty="0" smtClean="0">
                          <a:solidFill>
                            <a:schemeClr val="bg1"/>
                          </a:solidFill>
                          <a:effectLst/>
                          <a:latin typeface="Calibri" pitchFamily="34" charset="0"/>
                          <a:cs typeface="Calibri" pitchFamily="34" charset="0"/>
                        </a:rPr>
                        <a:t>S</a:t>
                      </a:r>
                      <a:endParaRPr lang="it-IT" sz="1500" b="1" i="0" u="none" strike="noStrike" dirty="0">
                        <a:solidFill>
                          <a:schemeClr val="bg1"/>
                        </a:solidFill>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r>
              <a:tr h="176400">
                <a:tc>
                  <a:txBody>
                    <a:bodyPr/>
                    <a:lstStyle/>
                    <a:p>
                      <a:pPr algn="ctr" fontAlgn="b"/>
                      <a:r>
                        <a:rPr lang="it-IT" sz="1000" b="0" i="0" u="none" strike="noStrike" dirty="0" smtClean="0">
                          <a:effectLst/>
                          <a:latin typeface="Calibri" pitchFamily="34" charset="0"/>
                          <a:cs typeface="Calibri" pitchFamily="34" charset="0"/>
                        </a:rPr>
                        <a:t>0,510</a:t>
                      </a:r>
                      <a:endParaRPr lang="it-IT" sz="10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fontAlgn="b"/>
                      <a:r>
                        <a:rPr lang="it-IT" sz="1000" b="1" i="0" u="none" strike="noStrike" dirty="0" smtClean="0">
                          <a:effectLst/>
                          <a:latin typeface="Calibri" pitchFamily="34" charset="0"/>
                          <a:cs typeface="Calibri" pitchFamily="34" charset="0"/>
                        </a:rPr>
                        <a:t>  9</a:t>
                      </a:r>
                      <a:endParaRPr lang="it-IT" sz="1000" b="1"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r>
              <a:tr h="176400">
                <a:tc>
                  <a:txBody>
                    <a:bodyPr/>
                    <a:lstStyle/>
                    <a:p>
                      <a:pPr algn="ctr" fontAlgn="b"/>
                      <a:r>
                        <a:rPr lang="it-IT" sz="1000" b="0" i="0" u="none" strike="noStrike" dirty="0" smtClean="0">
                          <a:effectLst/>
                          <a:latin typeface="Calibri" pitchFamily="34" charset="0"/>
                          <a:cs typeface="Calibri" pitchFamily="34" charset="0"/>
                        </a:rPr>
                        <a:t>0,576</a:t>
                      </a:r>
                      <a:endParaRPr lang="it-IT" sz="10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000" b="1" i="0" u="none" strike="noStrike" dirty="0" smtClean="0">
                          <a:effectLst/>
                          <a:latin typeface="Calibri" pitchFamily="34" charset="0"/>
                          <a:cs typeface="Calibri" pitchFamily="34" charset="0"/>
                        </a:rPr>
                        <a:t>  7</a:t>
                      </a:r>
                      <a:endParaRPr lang="it-IT" sz="1000" b="1"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pitchFamily="34" charset="0"/>
                          <a:cs typeface="Calibri" pitchFamily="34" charset="0"/>
                        </a:rPr>
                        <a:t>0,585</a:t>
                      </a:r>
                      <a:endParaRPr lang="it-IT" sz="10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000" b="1" i="0" u="none" strike="noStrike" dirty="0" smtClean="0">
                          <a:effectLst/>
                          <a:latin typeface="Calibri" pitchFamily="34" charset="0"/>
                          <a:cs typeface="Calibri" pitchFamily="34" charset="0"/>
                        </a:rPr>
                        <a:t>  6</a:t>
                      </a:r>
                      <a:endParaRPr lang="it-IT" sz="1000" b="1"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pitchFamily="34" charset="0"/>
                          <a:cs typeface="Calibri" pitchFamily="34" charset="0"/>
                        </a:rPr>
                        <a:t>0,491</a:t>
                      </a:r>
                      <a:endParaRPr lang="it-IT" sz="10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000" b="1" i="0" u="none" strike="noStrike" dirty="0">
                          <a:effectLst/>
                          <a:latin typeface="Calibri" pitchFamily="34" charset="0"/>
                          <a:cs typeface="Calibri" pitchFamily="34" charset="0"/>
                        </a:rPr>
                        <a:t>11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pitchFamily="34" charset="0"/>
                          <a:cs typeface="Calibri" pitchFamily="34" charset="0"/>
                        </a:rPr>
                        <a:t>0,589</a:t>
                      </a:r>
                      <a:endParaRPr lang="it-IT" sz="10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000" b="1" i="0" u="none" strike="noStrike" dirty="0" smtClean="0">
                          <a:effectLst/>
                          <a:latin typeface="Calibri" pitchFamily="34" charset="0"/>
                          <a:cs typeface="Calibri" pitchFamily="34" charset="0"/>
                        </a:rPr>
                        <a:t>  5</a:t>
                      </a:r>
                      <a:endParaRPr lang="it-IT" sz="1000" b="1"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pitchFamily="34" charset="0"/>
                          <a:cs typeface="Calibri" pitchFamily="34" charset="0"/>
                        </a:rPr>
                        <a:t>0,745</a:t>
                      </a:r>
                      <a:endParaRPr lang="it-IT" sz="10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000" b="1" i="0" u="none" strike="noStrike" dirty="0" smtClean="0">
                          <a:effectLst/>
                          <a:latin typeface="Calibri" pitchFamily="34" charset="0"/>
                          <a:cs typeface="Calibri" pitchFamily="34" charset="0"/>
                        </a:rPr>
                        <a:t>  2</a:t>
                      </a:r>
                      <a:endParaRPr lang="it-IT" sz="1000" b="1"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pitchFamily="34" charset="0"/>
                          <a:cs typeface="Calibri" pitchFamily="34" charset="0"/>
                        </a:rPr>
                        <a:t>0,471</a:t>
                      </a:r>
                      <a:endParaRPr lang="it-IT" sz="10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000" b="1" i="0" u="none" strike="noStrike" dirty="0">
                          <a:effectLst/>
                          <a:latin typeface="Calibri" pitchFamily="34" charset="0"/>
                          <a:cs typeface="Calibri" pitchFamily="34" charset="0"/>
                        </a:rPr>
                        <a:t>12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pitchFamily="34" charset="0"/>
                          <a:cs typeface="Calibri" pitchFamily="34" charset="0"/>
                        </a:rPr>
                        <a:t>0,616</a:t>
                      </a:r>
                      <a:endParaRPr lang="it-IT" sz="10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000" b="1" i="0" u="none" strike="noStrike" dirty="0" smtClean="0">
                          <a:effectLst/>
                          <a:latin typeface="Calibri" pitchFamily="34" charset="0"/>
                          <a:cs typeface="Calibri" pitchFamily="34" charset="0"/>
                        </a:rPr>
                        <a:t>  4</a:t>
                      </a:r>
                      <a:endParaRPr lang="it-IT" sz="1000" b="1"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pitchFamily="34" charset="0"/>
                          <a:cs typeface="Calibri" pitchFamily="34" charset="0"/>
                        </a:rPr>
                        <a:t>0,672</a:t>
                      </a:r>
                      <a:endParaRPr lang="it-IT" sz="10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000" b="1" i="0" u="none" strike="noStrike" dirty="0" smtClean="0">
                          <a:effectLst/>
                          <a:latin typeface="Calibri" pitchFamily="34" charset="0"/>
                          <a:cs typeface="Calibri" pitchFamily="34" charset="0"/>
                        </a:rPr>
                        <a:t>  3</a:t>
                      </a:r>
                      <a:endParaRPr lang="it-IT" sz="1000" b="1"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pitchFamily="34" charset="0"/>
                          <a:cs typeface="Calibri" pitchFamily="34" charset="0"/>
                        </a:rPr>
                        <a:t>0,471</a:t>
                      </a:r>
                      <a:endParaRPr lang="it-IT" sz="10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000" b="1" i="0" u="none" strike="noStrike" dirty="0">
                          <a:effectLst/>
                          <a:latin typeface="Calibri" pitchFamily="34" charset="0"/>
                          <a:cs typeface="Calibri" pitchFamily="34" charset="0"/>
                        </a:rPr>
                        <a:t>13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pitchFamily="34" charset="0"/>
                          <a:cs typeface="Calibri" pitchFamily="34" charset="0"/>
                        </a:rPr>
                        <a:t>0,509</a:t>
                      </a:r>
                      <a:endParaRPr lang="it-IT" sz="10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000" b="1" i="0" u="none" strike="noStrike" dirty="0">
                          <a:effectLst/>
                          <a:latin typeface="Calibri" pitchFamily="34" charset="0"/>
                          <a:cs typeface="Calibri" pitchFamily="34" charset="0"/>
                        </a:rPr>
                        <a:t>10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pitchFamily="34" charset="0"/>
                          <a:cs typeface="Calibri" pitchFamily="34" charset="0"/>
                        </a:rPr>
                        <a:t>0,841</a:t>
                      </a:r>
                      <a:endParaRPr lang="it-IT" sz="10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000" b="1" i="0" u="none" strike="noStrike" dirty="0" smtClean="0">
                          <a:effectLst/>
                          <a:latin typeface="Calibri" pitchFamily="34" charset="0"/>
                          <a:cs typeface="Calibri" pitchFamily="34" charset="0"/>
                        </a:rPr>
                        <a:t>  1</a:t>
                      </a:r>
                      <a:endParaRPr lang="it-IT" sz="1000" b="1"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pitchFamily="34" charset="0"/>
                          <a:cs typeface="Calibri" pitchFamily="34" charset="0"/>
                        </a:rPr>
                        <a:t>0,350</a:t>
                      </a:r>
                      <a:endParaRPr lang="it-IT" sz="10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000" b="1" i="0" u="none" strike="noStrike" dirty="0">
                          <a:effectLst/>
                          <a:latin typeface="Calibri" pitchFamily="34" charset="0"/>
                          <a:cs typeface="Calibri" pitchFamily="34" charset="0"/>
                        </a:rPr>
                        <a:t>16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pitchFamily="34" charset="0"/>
                          <a:cs typeface="Calibri" pitchFamily="34" charset="0"/>
                        </a:rPr>
                        <a:t>0,247</a:t>
                      </a:r>
                      <a:endParaRPr lang="it-IT" sz="10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000" b="1" i="0" u="none" strike="noStrike" dirty="0">
                          <a:effectLst/>
                          <a:latin typeface="Calibri" pitchFamily="34" charset="0"/>
                          <a:cs typeface="Calibri" pitchFamily="34" charset="0"/>
                        </a:rPr>
                        <a:t>20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pitchFamily="34" charset="0"/>
                          <a:cs typeface="Calibri" pitchFamily="34" charset="0"/>
                        </a:rPr>
                        <a:t>0,553</a:t>
                      </a:r>
                      <a:endParaRPr lang="it-IT" sz="10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000" b="1" i="0" u="none" strike="noStrike" dirty="0" smtClean="0">
                          <a:effectLst/>
                          <a:latin typeface="Calibri" pitchFamily="34" charset="0"/>
                          <a:cs typeface="Calibri" pitchFamily="34" charset="0"/>
                        </a:rPr>
                        <a:t>  8</a:t>
                      </a:r>
                      <a:endParaRPr lang="it-IT" sz="1000" b="1"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pitchFamily="34" charset="0"/>
                          <a:cs typeface="Calibri" pitchFamily="34" charset="0"/>
                        </a:rPr>
                        <a:t>0,314</a:t>
                      </a:r>
                      <a:endParaRPr lang="it-IT" sz="10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000" b="1" i="0" u="none" strike="noStrike" dirty="0">
                          <a:effectLst/>
                          <a:latin typeface="Calibri" pitchFamily="34" charset="0"/>
                          <a:cs typeface="Calibri" pitchFamily="34" charset="0"/>
                        </a:rPr>
                        <a:t>17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pitchFamily="34" charset="0"/>
                          <a:cs typeface="Calibri" pitchFamily="34" charset="0"/>
                        </a:rPr>
                        <a:t>0,281</a:t>
                      </a:r>
                      <a:endParaRPr lang="it-IT" sz="10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000" b="1" i="0" u="none" strike="noStrike" dirty="0">
                          <a:effectLst/>
                          <a:latin typeface="Calibri" pitchFamily="34" charset="0"/>
                          <a:cs typeface="Calibri" pitchFamily="34" charset="0"/>
                        </a:rPr>
                        <a:t>18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pitchFamily="34" charset="0"/>
                          <a:cs typeface="Calibri" pitchFamily="34" charset="0"/>
                        </a:rPr>
                        <a:t>0,267</a:t>
                      </a:r>
                      <a:endParaRPr lang="it-IT" sz="10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000" b="1" i="0" u="none" strike="noStrike" dirty="0">
                          <a:effectLst/>
                          <a:latin typeface="Calibri" pitchFamily="34" charset="0"/>
                          <a:cs typeface="Calibri" pitchFamily="34" charset="0"/>
                        </a:rPr>
                        <a:t>19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pitchFamily="34" charset="0"/>
                          <a:cs typeface="Calibri" pitchFamily="34" charset="0"/>
                        </a:rPr>
                        <a:t>0,466</a:t>
                      </a:r>
                      <a:endParaRPr lang="it-IT" sz="10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000" b="1" i="0" u="none" strike="noStrike" dirty="0">
                          <a:effectLst/>
                          <a:latin typeface="Calibri" pitchFamily="34" charset="0"/>
                          <a:cs typeface="Calibri" pitchFamily="34" charset="0"/>
                        </a:rPr>
                        <a:t>14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pitchFamily="34" charset="0"/>
                          <a:cs typeface="Calibri" pitchFamily="34" charset="0"/>
                        </a:rPr>
                        <a:t>0,366</a:t>
                      </a:r>
                      <a:endParaRPr lang="it-IT" sz="10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fontAlgn="b"/>
                      <a:r>
                        <a:rPr lang="it-IT" sz="1000" b="1" i="0" u="none" strike="noStrike" dirty="0">
                          <a:effectLst/>
                          <a:latin typeface="Calibri" pitchFamily="34" charset="0"/>
                          <a:cs typeface="Calibri" pitchFamily="34" charset="0"/>
                        </a:rPr>
                        <a:t>15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r>
            </a:tbl>
          </a:graphicData>
        </a:graphic>
      </p:graphicFrame>
      <p:sp>
        <p:nvSpPr>
          <p:cNvPr id="12" name="CasellaDiTesto 11"/>
          <p:cNvSpPr txBox="1"/>
          <p:nvPr/>
        </p:nvSpPr>
        <p:spPr>
          <a:xfrm>
            <a:off x="3745112" y="6400492"/>
            <a:ext cx="773484" cy="261610"/>
          </a:xfrm>
          <a:prstGeom prst="rect">
            <a:avLst/>
          </a:prstGeom>
          <a:noFill/>
        </p:spPr>
        <p:txBody>
          <a:bodyPr wrap="square" rtlCol="0">
            <a:spAutoFit/>
          </a:bodyPr>
          <a:lstStyle/>
          <a:p>
            <a:pPr algn="ctr"/>
            <a:r>
              <a:rPr lang="it-IT" sz="1100" dirty="0" smtClean="0">
                <a:ln>
                  <a:solidFill>
                    <a:schemeClr val="tx1"/>
                  </a:solidFill>
                </a:ln>
                <a:effectLst/>
                <a:latin typeface="Calibri" pitchFamily="34" charset="0"/>
                <a:cs typeface="Calibri" pitchFamily="34" charset="0"/>
              </a:rPr>
              <a:t>MEDIA</a:t>
            </a:r>
            <a:endParaRPr lang="it-IT" sz="1100" dirty="0">
              <a:ln>
                <a:solidFill>
                  <a:schemeClr val="tx1"/>
                </a:solidFill>
              </a:ln>
              <a:effectLst/>
              <a:latin typeface="Calibri" pitchFamily="34" charset="0"/>
              <a:cs typeface="Calibri" pitchFamily="34" charset="0"/>
            </a:endParaRPr>
          </a:p>
        </p:txBody>
      </p:sp>
      <p:sp>
        <p:nvSpPr>
          <p:cNvPr id="13" name="CasellaDiTesto 12"/>
          <p:cNvSpPr txBox="1"/>
          <p:nvPr/>
        </p:nvSpPr>
        <p:spPr>
          <a:xfrm>
            <a:off x="4662612" y="6400750"/>
            <a:ext cx="773484" cy="261610"/>
          </a:xfrm>
          <a:prstGeom prst="rect">
            <a:avLst/>
          </a:prstGeom>
          <a:noFill/>
        </p:spPr>
        <p:txBody>
          <a:bodyPr wrap="square" rtlCol="0">
            <a:spAutoFit/>
          </a:bodyPr>
          <a:lstStyle/>
          <a:p>
            <a:pPr algn="ctr"/>
            <a:r>
              <a:rPr lang="it-IT" sz="1100" dirty="0" smtClean="0">
                <a:ln>
                  <a:solidFill>
                    <a:schemeClr val="tx1"/>
                  </a:solidFill>
                </a:ln>
                <a:effectLst/>
                <a:latin typeface="Calibri" pitchFamily="34" charset="0"/>
                <a:cs typeface="Calibri" pitchFamily="34" charset="0"/>
              </a:rPr>
              <a:t>RANGHI</a:t>
            </a:r>
            <a:endParaRPr lang="it-IT" sz="1100" dirty="0">
              <a:ln>
                <a:solidFill>
                  <a:schemeClr val="tx1"/>
                </a:solidFill>
              </a:ln>
              <a:effectLst/>
              <a:latin typeface="Calibri" pitchFamily="34" charset="0"/>
              <a:cs typeface="Calibri" pitchFamily="34" charset="0"/>
            </a:endParaRPr>
          </a:p>
        </p:txBody>
      </p:sp>
      <p:cxnSp>
        <p:nvCxnSpPr>
          <p:cNvPr id="15" name="Connettore 2 14"/>
          <p:cNvCxnSpPr/>
          <p:nvPr/>
        </p:nvCxnSpPr>
        <p:spPr bwMode="auto">
          <a:xfrm flipH="1" flipV="1">
            <a:off x="4884550" y="6247164"/>
            <a:ext cx="180000" cy="144016"/>
          </a:xfrm>
          <a:prstGeom prst="straightConnector1">
            <a:avLst/>
          </a:prstGeom>
          <a:ln w="28575">
            <a:solidFill>
              <a:srgbClr val="9A0000"/>
            </a:solidFill>
            <a:headEnd type="none" w="med" len="med"/>
            <a:tailEnd type="triangle" w="med" len="med"/>
          </a:ln>
          <a:extLst/>
        </p:spPr>
        <p:style>
          <a:lnRef idx="2">
            <a:schemeClr val="dk1"/>
          </a:lnRef>
          <a:fillRef idx="0">
            <a:schemeClr val="dk1"/>
          </a:fillRef>
          <a:effectRef idx="1">
            <a:schemeClr val="dk1"/>
          </a:effectRef>
          <a:fontRef idx="minor">
            <a:schemeClr val="tx1"/>
          </a:fontRef>
        </p:style>
      </p:cxnSp>
      <p:sp>
        <p:nvSpPr>
          <p:cNvPr id="17" name="Line 29"/>
          <p:cNvSpPr>
            <a:spLocks noChangeShapeType="1"/>
          </p:cNvSpPr>
          <p:nvPr/>
        </p:nvSpPr>
        <p:spPr bwMode="auto">
          <a:xfrm flipH="1">
            <a:off x="6055717" y="2960252"/>
            <a:ext cx="144462" cy="214312"/>
          </a:xfrm>
          <a:prstGeom prst="line">
            <a:avLst/>
          </a:prstGeom>
          <a:noFill/>
          <a:ln w="127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68686"/>
                  </a:outerShdw>
                </a:effectLst>
              </a14:hiddenEffects>
            </a:ext>
          </a:extLst>
        </p:spPr>
        <p:txBody>
          <a:bodyPr/>
          <a:lstStyle/>
          <a:p>
            <a:endParaRPr lang="it-IT" b="0">
              <a:effectLst/>
              <a:latin typeface="Calibri" pitchFamily="34" charset="0"/>
              <a:cs typeface="Calibri" pitchFamily="34" charset="0"/>
            </a:endParaRPr>
          </a:p>
        </p:txBody>
      </p:sp>
      <p:sp>
        <p:nvSpPr>
          <p:cNvPr id="18" name="Text Box 30"/>
          <p:cNvSpPr txBox="1">
            <a:spLocks noChangeArrowheads="1"/>
          </p:cNvSpPr>
          <p:nvPr/>
        </p:nvSpPr>
        <p:spPr bwMode="auto">
          <a:xfrm>
            <a:off x="5531080" y="3130515"/>
            <a:ext cx="1317345" cy="276999"/>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wrap="square">
            <a:spAutoFit/>
          </a:bodyPr>
          <a:lstStyle/>
          <a:p>
            <a:pPr algn="ctr">
              <a:spcBef>
                <a:spcPct val="50000"/>
              </a:spcBef>
            </a:pPr>
            <a:r>
              <a:rPr lang="it-IT" sz="1200" i="1" dirty="0" smtClean="0">
                <a:effectLst/>
                <a:latin typeface="Calibri" pitchFamily="34" charset="0"/>
                <a:cs typeface="Calibri" pitchFamily="34" charset="0"/>
              </a:rPr>
              <a:t>situazione media</a:t>
            </a:r>
            <a:endParaRPr lang="it-IT" sz="1200" i="1" dirty="0">
              <a:effectLst/>
              <a:latin typeface="Calibri" pitchFamily="34" charset="0"/>
              <a:cs typeface="Calibri" pitchFamily="34" charset="0"/>
            </a:endParaRPr>
          </a:p>
        </p:txBody>
      </p:sp>
      <p:graphicFrame>
        <p:nvGraphicFramePr>
          <p:cNvPr id="19" name="Oggetto 18"/>
          <p:cNvGraphicFramePr>
            <a:graphicFrameLocks noChangeAspect="1"/>
          </p:cNvGraphicFramePr>
          <p:nvPr>
            <p:extLst>
              <p:ext uri="{D42A27DB-BD31-4B8C-83A1-F6EECF244321}">
                <p14:modId xmlns:p14="http://schemas.microsoft.com/office/powerpoint/2010/main" val="448299142"/>
              </p:ext>
            </p:extLst>
          </p:nvPr>
        </p:nvGraphicFramePr>
        <p:xfrm>
          <a:off x="5863496" y="2276872"/>
          <a:ext cx="603244" cy="720000"/>
        </p:xfrm>
        <a:graphic>
          <a:graphicData uri="http://schemas.openxmlformats.org/presentationml/2006/ole">
            <mc:AlternateContent xmlns:mc="http://schemas.openxmlformats.org/markup-compatibility/2006">
              <mc:Choice xmlns:v="urn:schemas-microsoft-com:vml" Requires="v">
                <p:oleObj spid="_x0000_s72845" name="Equation" r:id="rId3" imgW="393480" imgH="469800" progId="Equation.DSMT4">
                  <p:embed/>
                </p:oleObj>
              </mc:Choice>
              <mc:Fallback>
                <p:oleObj name="Equation" r:id="rId3" imgW="393480" imgH="469800" progId="Equation.DSMT4">
                  <p:embed/>
                  <p:pic>
                    <p:nvPicPr>
                      <p:cNvPr id="0" name=""/>
                      <p:cNvPicPr/>
                      <p:nvPr/>
                    </p:nvPicPr>
                    <p:blipFill>
                      <a:blip r:embed="rId4"/>
                      <a:stretch>
                        <a:fillRect/>
                      </a:stretch>
                    </p:blipFill>
                    <p:spPr>
                      <a:xfrm>
                        <a:off x="5863496" y="2276872"/>
                        <a:ext cx="603244" cy="720000"/>
                      </a:xfrm>
                      <a:prstGeom prst="rect">
                        <a:avLst/>
                      </a:prstGeom>
                    </p:spPr>
                  </p:pic>
                </p:oleObj>
              </mc:Fallback>
            </mc:AlternateContent>
          </a:graphicData>
        </a:graphic>
      </p:graphicFrame>
      <p:graphicFrame>
        <p:nvGraphicFramePr>
          <p:cNvPr id="2" name="Oggetto 1"/>
          <p:cNvGraphicFramePr>
            <a:graphicFrameLocks noChangeAspect="1"/>
          </p:cNvGraphicFramePr>
          <p:nvPr>
            <p:extLst>
              <p:ext uri="{D42A27DB-BD31-4B8C-83A1-F6EECF244321}">
                <p14:modId xmlns:p14="http://schemas.microsoft.com/office/powerpoint/2010/main" val="1943448075"/>
              </p:ext>
            </p:extLst>
          </p:nvPr>
        </p:nvGraphicFramePr>
        <p:xfrm>
          <a:off x="7049070" y="2276872"/>
          <a:ext cx="777875" cy="700087"/>
        </p:xfrm>
        <a:graphic>
          <a:graphicData uri="http://schemas.openxmlformats.org/presentationml/2006/ole">
            <mc:AlternateContent xmlns:mc="http://schemas.openxmlformats.org/markup-compatibility/2006">
              <mc:Choice xmlns:v="urn:schemas-microsoft-com:vml" Requires="v">
                <p:oleObj spid="_x0000_s72846" name="Equation" r:id="rId5" imgW="507960" imgH="457200" progId="Equation.DSMT4">
                  <p:embed/>
                </p:oleObj>
              </mc:Choice>
              <mc:Fallback>
                <p:oleObj name="Equation" r:id="rId5" imgW="507960" imgH="457200" progId="Equation.DSMT4">
                  <p:embed/>
                  <p:pic>
                    <p:nvPicPr>
                      <p:cNvPr id="0" name="Oggetto 18"/>
                      <p:cNvPicPr>
                        <a:picLocks noChangeAspect="1" noChangeArrowheads="1"/>
                      </p:cNvPicPr>
                      <p:nvPr/>
                    </p:nvPicPr>
                    <p:blipFill>
                      <a:blip r:embed="rId6"/>
                      <a:srcRect/>
                      <a:stretch>
                        <a:fillRect/>
                      </a:stretch>
                    </p:blipFill>
                    <p:spPr bwMode="auto">
                      <a:xfrm>
                        <a:off x="7049070" y="2276872"/>
                        <a:ext cx="777875" cy="7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0" name="Text Box 30"/>
          <p:cNvSpPr txBox="1">
            <a:spLocks noChangeArrowheads="1"/>
          </p:cNvSpPr>
          <p:nvPr/>
        </p:nvSpPr>
        <p:spPr bwMode="auto">
          <a:xfrm>
            <a:off x="7287102" y="3129468"/>
            <a:ext cx="1533369" cy="276999"/>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wrap="square">
            <a:spAutoFit/>
          </a:bodyPr>
          <a:lstStyle/>
          <a:p>
            <a:pPr algn="ctr">
              <a:spcBef>
                <a:spcPct val="50000"/>
              </a:spcBef>
            </a:pPr>
            <a:r>
              <a:rPr lang="it-IT" sz="1200" i="1" dirty="0" smtClean="0">
                <a:effectLst/>
                <a:latin typeface="Calibri" pitchFamily="34" charset="0"/>
                <a:cs typeface="Calibri" pitchFamily="34" charset="0"/>
              </a:rPr>
              <a:t>situazione massima</a:t>
            </a:r>
            <a:endParaRPr lang="it-IT" sz="1200" i="1" dirty="0">
              <a:effectLst/>
              <a:latin typeface="Calibri" pitchFamily="34" charset="0"/>
              <a:cs typeface="Calibri" pitchFamily="34" charset="0"/>
            </a:endParaRPr>
          </a:p>
        </p:txBody>
      </p:sp>
      <p:sp>
        <p:nvSpPr>
          <p:cNvPr id="21" name="Line 29"/>
          <p:cNvSpPr>
            <a:spLocks noChangeShapeType="1"/>
          </p:cNvSpPr>
          <p:nvPr/>
        </p:nvSpPr>
        <p:spPr bwMode="auto">
          <a:xfrm>
            <a:off x="7812805" y="2960872"/>
            <a:ext cx="143570" cy="214312"/>
          </a:xfrm>
          <a:prstGeom prst="line">
            <a:avLst/>
          </a:prstGeom>
          <a:noFill/>
          <a:ln w="127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68686"/>
                  </a:outerShdw>
                </a:effectLst>
              </a14:hiddenEffects>
            </a:ext>
          </a:extLst>
        </p:spPr>
        <p:txBody>
          <a:bodyPr/>
          <a:lstStyle/>
          <a:p>
            <a:endParaRPr lang="it-IT" b="0">
              <a:effectLst/>
              <a:latin typeface="Calibri" pitchFamily="34" charset="0"/>
              <a:cs typeface="Calibri" pitchFamily="34" charset="0"/>
            </a:endParaRPr>
          </a:p>
        </p:txBody>
      </p:sp>
      <p:graphicFrame>
        <p:nvGraphicFramePr>
          <p:cNvPr id="3" name="Oggetto 2"/>
          <p:cNvGraphicFramePr>
            <a:graphicFrameLocks noChangeAspect="1"/>
          </p:cNvGraphicFramePr>
          <p:nvPr>
            <p:extLst>
              <p:ext uri="{D42A27DB-BD31-4B8C-83A1-F6EECF244321}">
                <p14:modId xmlns:p14="http://schemas.microsoft.com/office/powerpoint/2010/main" val="4030501704"/>
              </p:ext>
            </p:extLst>
          </p:nvPr>
        </p:nvGraphicFramePr>
        <p:xfrm>
          <a:off x="5913783" y="4644970"/>
          <a:ext cx="1106488" cy="1066800"/>
        </p:xfrm>
        <a:graphic>
          <a:graphicData uri="http://schemas.openxmlformats.org/presentationml/2006/ole">
            <mc:AlternateContent xmlns:mc="http://schemas.openxmlformats.org/markup-compatibility/2006">
              <mc:Choice xmlns:v="urn:schemas-microsoft-com:vml" Requires="v">
                <p:oleObj spid="_x0000_s72847" name="Equation" r:id="rId7" imgW="545760" imgH="622080" progId="Equation.DSMT4">
                  <p:embed/>
                </p:oleObj>
              </mc:Choice>
              <mc:Fallback>
                <p:oleObj name="Equation" r:id="rId7" imgW="545760" imgH="622080" progId="Equation.DSMT4">
                  <p:embed/>
                  <p:pic>
                    <p:nvPicPr>
                      <p:cNvPr id="0" name="Oggetto 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913783" y="4644970"/>
                        <a:ext cx="1106488"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2" name="CasellaDiTesto 21"/>
          <p:cNvSpPr txBox="1"/>
          <p:nvPr/>
        </p:nvSpPr>
        <p:spPr>
          <a:xfrm>
            <a:off x="5364087" y="3509824"/>
            <a:ext cx="3600400" cy="1015663"/>
          </a:xfrm>
          <a:prstGeom prst="rect">
            <a:avLst/>
          </a:prstGeom>
          <a:noFill/>
        </p:spPr>
        <p:txBody>
          <a:bodyPr wrap="square" rtlCol="0">
            <a:spAutoFit/>
          </a:bodyPr>
          <a:lstStyle/>
          <a:p>
            <a:r>
              <a:rPr lang="it-IT" b="0" dirty="0" smtClean="0">
                <a:effectLst/>
                <a:latin typeface="Calibri" pitchFamily="34" charset="0"/>
                <a:cs typeface="Calibri" pitchFamily="34" charset="0"/>
              </a:rPr>
              <a:t>per invertire il segno degli </a:t>
            </a:r>
            <a:r>
              <a:rPr lang="it-IT" b="0" dirty="0" err="1" smtClean="0">
                <a:effectLst/>
                <a:latin typeface="Calibri" pitchFamily="34" charset="0"/>
                <a:cs typeface="Calibri" pitchFamily="34" charset="0"/>
              </a:rPr>
              <a:t>ind</a:t>
            </a:r>
            <a:r>
              <a:rPr lang="it-IT" b="0" dirty="0" smtClean="0">
                <a:effectLst/>
                <a:latin typeface="Calibri" pitchFamily="34" charset="0"/>
                <a:cs typeface="Calibri" pitchFamily="34" charset="0"/>
              </a:rPr>
              <a:t>.  elementari con direzione opposta è possibile utilizzare il reciproco dei numeri indici (prendendo la </a:t>
            </a:r>
            <a:r>
              <a:rPr lang="it-IT" b="0" dirty="0" err="1" smtClean="0">
                <a:effectLst/>
                <a:latin typeface="Calibri" pitchFamily="34" charset="0"/>
                <a:cs typeface="Calibri" pitchFamily="34" charset="0"/>
              </a:rPr>
              <a:t>x</a:t>
            </a:r>
            <a:r>
              <a:rPr lang="it-IT" b="0" baseline="-32000" dirty="0" err="1" smtClean="0">
                <a:effectLst/>
                <a:latin typeface="Calibri" pitchFamily="34" charset="0"/>
                <a:cs typeface="Calibri" pitchFamily="34" charset="0"/>
              </a:rPr>
              <a:t>min</a:t>
            </a:r>
            <a:r>
              <a:rPr lang="it-IT" b="0" dirty="0" smtClean="0">
                <a:effectLst/>
                <a:latin typeface="Calibri" pitchFamily="34" charset="0"/>
                <a:cs typeface="Calibri" pitchFamily="34" charset="0"/>
              </a:rPr>
              <a:t> nel secondo tipo di normalizzazione)</a:t>
            </a:r>
            <a:endParaRPr lang="it-IT" b="0" dirty="0">
              <a:effectLst/>
              <a:latin typeface="Calibri" pitchFamily="34" charset="0"/>
              <a:cs typeface="Calibri" pitchFamily="34" charset="0"/>
            </a:endParaRPr>
          </a:p>
        </p:txBody>
      </p:sp>
      <p:sp>
        <p:nvSpPr>
          <p:cNvPr id="23" name="CasellaDiTesto 22"/>
          <p:cNvSpPr txBox="1"/>
          <p:nvPr/>
        </p:nvSpPr>
        <p:spPr>
          <a:xfrm>
            <a:off x="6948263" y="4985846"/>
            <a:ext cx="1656184" cy="523220"/>
          </a:xfrm>
          <a:prstGeom prst="rect">
            <a:avLst/>
          </a:prstGeom>
          <a:noFill/>
        </p:spPr>
        <p:txBody>
          <a:bodyPr wrap="square" rtlCol="0">
            <a:spAutoFit/>
          </a:bodyPr>
          <a:lstStyle/>
          <a:p>
            <a:pPr algn="ctr"/>
            <a:r>
              <a:rPr lang="it-IT" sz="1400" dirty="0" smtClean="0">
                <a:ln>
                  <a:solidFill>
                    <a:srgbClr val="9A0000"/>
                  </a:solidFill>
                </a:ln>
                <a:solidFill>
                  <a:srgbClr val="9A0000"/>
                </a:solidFill>
                <a:effectLst/>
                <a:latin typeface="Calibri" pitchFamily="34" charset="0"/>
                <a:cs typeface="Calibri" pitchFamily="34" charset="0"/>
              </a:rPr>
              <a:t>media dei</a:t>
            </a:r>
          </a:p>
          <a:p>
            <a:pPr algn="ctr"/>
            <a:r>
              <a:rPr lang="it-IT" sz="1400" dirty="0" smtClean="0">
                <a:ln>
                  <a:solidFill>
                    <a:srgbClr val="9A0000"/>
                  </a:solidFill>
                </a:ln>
                <a:solidFill>
                  <a:srgbClr val="9A0000"/>
                </a:solidFill>
                <a:effectLst/>
                <a:latin typeface="Calibri" pitchFamily="34" charset="0"/>
                <a:cs typeface="Calibri" pitchFamily="34" charset="0"/>
              </a:rPr>
              <a:t>numeri indici</a:t>
            </a:r>
            <a:endParaRPr lang="it-IT" sz="1400" dirty="0">
              <a:ln>
                <a:solidFill>
                  <a:srgbClr val="9A0000"/>
                </a:solidFill>
              </a:ln>
              <a:solidFill>
                <a:srgbClr val="9A0000"/>
              </a:solidFill>
              <a:effectLst/>
              <a:latin typeface="Calibri" pitchFamily="34" charset="0"/>
              <a:cs typeface="Calibri" pitchFamily="34" charset="0"/>
            </a:endParaRPr>
          </a:p>
        </p:txBody>
      </p:sp>
      <p:sp>
        <p:nvSpPr>
          <p:cNvPr id="24" name="CasellaDiTesto 23"/>
          <p:cNvSpPr txBox="1"/>
          <p:nvPr/>
        </p:nvSpPr>
        <p:spPr>
          <a:xfrm>
            <a:off x="5364088" y="5877272"/>
            <a:ext cx="3672408" cy="523220"/>
          </a:xfrm>
          <a:prstGeom prst="rect">
            <a:avLst/>
          </a:prstGeom>
          <a:noFill/>
        </p:spPr>
        <p:txBody>
          <a:bodyPr wrap="square" rtlCol="0">
            <a:spAutoFit/>
          </a:bodyPr>
          <a:lstStyle/>
          <a:p>
            <a:r>
              <a:rPr lang="it-IT" sz="1400" b="0" dirty="0" smtClean="0">
                <a:effectLst/>
                <a:latin typeface="Calibri" pitchFamily="34" charset="0"/>
                <a:cs typeface="Calibri" pitchFamily="34" charset="0"/>
              </a:rPr>
              <a:t>Un esempio di applicazione di tale approccio è</a:t>
            </a:r>
          </a:p>
          <a:p>
            <a:r>
              <a:rPr lang="it-IT" sz="1400" b="0" dirty="0" smtClean="0">
                <a:effectLst/>
                <a:latin typeface="Calibri" pitchFamily="34" charset="0"/>
                <a:cs typeface="Calibri" pitchFamily="34" charset="0"/>
              </a:rPr>
              <a:t>l’</a:t>
            </a:r>
            <a:r>
              <a:rPr lang="it-IT" sz="1400" dirty="0" smtClean="0">
                <a:effectLst/>
                <a:latin typeface="Calibri" pitchFamily="34" charset="0"/>
                <a:cs typeface="Calibri" pitchFamily="34" charset="0"/>
              </a:rPr>
              <a:t>Indagine sulla Qualità della Vita</a:t>
            </a:r>
            <a:r>
              <a:rPr lang="it-IT" sz="1400" b="0" dirty="0" smtClean="0">
                <a:effectLst/>
                <a:latin typeface="Calibri" pitchFamily="34" charset="0"/>
                <a:cs typeface="Calibri" pitchFamily="34" charset="0"/>
              </a:rPr>
              <a:t> del Sole24Ore</a:t>
            </a:r>
            <a:endParaRPr lang="it-IT" sz="1400" b="0" dirty="0">
              <a:effectLst/>
              <a:latin typeface="Calibri" pitchFamily="34" charset="0"/>
              <a:cs typeface="Calibri" pitchFamily="34" charset="0"/>
            </a:endParaRPr>
          </a:p>
        </p:txBody>
      </p:sp>
      <p:sp>
        <p:nvSpPr>
          <p:cNvPr id="25" name="Rettangolo 24"/>
          <p:cNvSpPr/>
          <p:nvPr/>
        </p:nvSpPr>
        <p:spPr>
          <a:xfrm>
            <a:off x="539552" y="1620089"/>
            <a:ext cx="8424936" cy="584775"/>
          </a:xfrm>
          <a:prstGeom prst="rect">
            <a:avLst/>
          </a:prstGeom>
        </p:spPr>
        <p:txBody>
          <a:bodyPr wrap="square">
            <a:spAutoFit/>
          </a:bodyPr>
          <a:lstStyle/>
          <a:p>
            <a:r>
              <a:rPr lang="it-IT" sz="1600" b="0" dirty="0">
                <a:effectLst/>
                <a:latin typeface="Calibri" pitchFamily="34" charset="0"/>
                <a:cs typeface="Calibri" pitchFamily="34" charset="0"/>
              </a:rPr>
              <a:t>Le trasformazioni dei dati originali in numeri indici </a:t>
            </a:r>
            <a:r>
              <a:rPr lang="it-IT" sz="1600" b="0" dirty="0" smtClean="0">
                <a:effectLst/>
                <a:latin typeface="Calibri" pitchFamily="34" charset="0"/>
                <a:cs typeface="Calibri" pitchFamily="34" charset="0"/>
              </a:rPr>
              <a:t>consente </a:t>
            </a:r>
            <a:r>
              <a:rPr lang="it-IT" sz="1600" b="0" dirty="0">
                <a:effectLst/>
                <a:latin typeface="Calibri" pitchFamily="34" charset="0"/>
                <a:cs typeface="Calibri" pitchFamily="34" charset="0"/>
              </a:rPr>
              <a:t>di eliminare il problema dovuto </a:t>
            </a:r>
            <a:r>
              <a:rPr lang="it-IT" sz="1600" b="0" dirty="0" smtClean="0">
                <a:effectLst/>
                <a:latin typeface="Calibri" pitchFamily="34" charset="0"/>
                <a:cs typeface="Calibri" pitchFamily="34" charset="0"/>
              </a:rPr>
              <a:t>alle</a:t>
            </a:r>
          </a:p>
          <a:p>
            <a:r>
              <a:rPr lang="it-IT" sz="1600" b="0" dirty="0" smtClean="0">
                <a:effectLst/>
                <a:latin typeface="Calibri" pitchFamily="34" charset="0"/>
                <a:cs typeface="Calibri" pitchFamily="34" charset="0"/>
              </a:rPr>
              <a:t>eventuali </a:t>
            </a:r>
            <a:r>
              <a:rPr lang="it-IT" sz="1600" b="0" dirty="0">
                <a:effectLst/>
                <a:latin typeface="Calibri" pitchFamily="34" charset="0"/>
                <a:cs typeface="Calibri" pitchFamily="34" charset="0"/>
              </a:rPr>
              <a:t>diverse unità di misura degli indicatori elementari considerati</a:t>
            </a:r>
            <a:endParaRPr lang="it-IT" sz="1600" dirty="0"/>
          </a:p>
        </p:txBody>
      </p:sp>
      <p:cxnSp>
        <p:nvCxnSpPr>
          <p:cNvPr id="26" name="Connettore 2 25"/>
          <p:cNvCxnSpPr/>
          <p:nvPr/>
        </p:nvCxnSpPr>
        <p:spPr bwMode="auto">
          <a:xfrm rot="-240000" flipV="1">
            <a:off x="4123532" y="6247164"/>
            <a:ext cx="180000" cy="144016"/>
          </a:xfrm>
          <a:prstGeom prst="straightConnector1">
            <a:avLst/>
          </a:prstGeom>
          <a:ln w="28575">
            <a:solidFill>
              <a:srgbClr val="9A0000"/>
            </a:solidFill>
            <a:headEnd type="none" w="med" len="med"/>
            <a:tailEnd type="triangle" w="med" len="med"/>
          </a:ln>
          <a:extLst/>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72147111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7"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15</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Approccio cardinale: (C) relativizzazione</a:t>
            </a:r>
            <a:endParaRPr lang="it-IT" sz="2000" b="1" kern="0" dirty="0">
              <a:solidFill>
                <a:sysClr val="window" lastClr="FFFFFF"/>
              </a:solidFill>
              <a:latin typeface="Calibri" pitchFamily="34" charset="0"/>
              <a:cs typeface="Calibri" pitchFamily="34" charset="0"/>
            </a:endParaRPr>
          </a:p>
        </p:txBody>
      </p:sp>
      <p:graphicFrame>
        <p:nvGraphicFramePr>
          <p:cNvPr id="9" name="Tabella 8"/>
          <p:cNvGraphicFramePr>
            <a:graphicFrameLocks noGrp="1"/>
          </p:cNvGraphicFramePr>
          <p:nvPr>
            <p:extLst>
              <p:ext uri="{D42A27DB-BD31-4B8C-83A1-F6EECF244321}">
                <p14:modId xmlns:p14="http://schemas.microsoft.com/office/powerpoint/2010/main" val="489570983"/>
              </p:ext>
            </p:extLst>
          </p:nvPr>
        </p:nvGraphicFramePr>
        <p:xfrm>
          <a:off x="251520" y="2407677"/>
          <a:ext cx="3672000" cy="3781425"/>
        </p:xfrm>
        <a:graphic>
          <a:graphicData uri="http://schemas.openxmlformats.org/drawingml/2006/table">
            <a:tbl>
              <a:tblPr>
                <a:tableStyleId>{2D5ABB26-0587-4C30-8999-92F81FD0307C}</a:tableStyleId>
              </a:tblPr>
              <a:tblGrid>
                <a:gridCol w="1296000"/>
                <a:gridCol w="396000"/>
                <a:gridCol w="396000"/>
                <a:gridCol w="396000"/>
                <a:gridCol w="396000"/>
                <a:gridCol w="396000"/>
                <a:gridCol w="396000"/>
              </a:tblGrid>
              <a:tr h="0">
                <a:tc>
                  <a:txBody>
                    <a:bodyPr/>
                    <a:lstStyle/>
                    <a:p>
                      <a:pPr algn="ctr" fontAlgn="ctr"/>
                      <a:endParaRPr lang="it-IT" sz="1500" b="0"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ctr"/>
                      <a:r>
                        <a:rPr lang="it-IT" sz="1500" b="1" dirty="0" smtClean="0">
                          <a:solidFill>
                            <a:schemeClr val="bg1"/>
                          </a:solidFill>
                          <a:latin typeface="Calibri" pitchFamily="34" charset="0"/>
                          <a:cs typeface="Calibri" pitchFamily="34" charset="0"/>
                        </a:rPr>
                        <a:t>X</a:t>
                      </a:r>
                      <a:r>
                        <a:rPr lang="it-IT" sz="1500" b="1" baseline="-25000" dirty="0" smtClean="0">
                          <a:solidFill>
                            <a:schemeClr val="bg1"/>
                          </a:solidFill>
                          <a:latin typeface="Calibri" pitchFamily="34" charset="0"/>
                          <a:cs typeface="Calibri" pitchFamily="34" charset="0"/>
                        </a:rPr>
                        <a:t>1</a:t>
                      </a:r>
                      <a:endParaRPr lang="it-IT" sz="1500" b="1" baseline="-25000" dirty="0">
                        <a:solidFill>
                          <a:schemeClr val="bg1"/>
                        </a:solidFill>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it-IT" sz="1500" b="1" dirty="0" smtClean="0">
                          <a:solidFill>
                            <a:schemeClr val="bg1"/>
                          </a:solidFill>
                          <a:latin typeface="Calibri" pitchFamily="34" charset="0"/>
                          <a:cs typeface="Calibri" pitchFamily="34" charset="0"/>
                        </a:rPr>
                        <a:t>X</a:t>
                      </a:r>
                      <a:r>
                        <a:rPr lang="it-IT" sz="1500" b="1" baseline="-25000" dirty="0" smtClean="0">
                          <a:solidFill>
                            <a:schemeClr val="bg1"/>
                          </a:solidFill>
                          <a:latin typeface="Calibri" pitchFamily="34" charset="0"/>
                          <a:cs typeface="Calibri" pitchFamily="34" charset="0"/>
                        </a:rPr>
                        <a:t>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it-IT" sz="1500" b="1" dirty="0" smtClean="0">
                          <a:solidFill>
                            <a:schemeClr val="bg1"/>
                          </a:solidFill>
                          <a:latin typeface="Calibri" pitchFamily="34" charset="0"/>
                          <a:cs typeface="Calibri" pitchFamily="34" charset="0"/>
                        </a:rPr>
                        <a:t>X</a:t>
                      </a:r>
                      <a:r>
                        <a:rPr lang="it-IT" sz="1500" b="1" baseline="-25000" dirty="0" smtClean="0">
                          <a:solidFill>
                            <a:schemeClr val="bg1"/>
                          </a:solidFill>
                          <a:latin typeface="Calibri" pitchFamily="34" charset="0"/>
                          <a:cs typeface="Calibri" pitchFamily="34" charset="0"/>
                        </a:rPr>
                        <a:t>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it-IT" sz="1500" b="1" dirty="0" smtClean="0">
                          <a:solidFill>
                            <a:schemeClr val="bg1"/>
                          </a:solidFill>
                          <a:latin typeface="Calibri" pitchFamily="34" charset="0"/>
                          <a:cs typeface="Calibri" pitchFamily="34" charset="0"/>
                        </a:rPr>
                        <a:t>X</a:t>
                      </a:r>
                      <a:r>
                        <a:rPr lang="it-IT" sz="1500" b="1" baseline="-25000" dirty="0" smtClean="0">
                          <a:solidFill>
                            <a:schemeClr val="bg1"/>
                          </a:solidFill>
                          <a:latin typeface="Calibri" pitchFamily="34" charset="0"/>
                          <a:cs typeface="Calibri" pitchFamily="34" charset="0"/>
                        </a:rPr>
                        <a:t>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it-IT" sz="1500" b="1" dirty="0" smtClean="0">
                          <a:solidFill>
                            <a:schemeClr val="bg1"/>
                          </a:solidFill>
                          <a:latin typeface="Calibri" pitchFamily="34" charset="0"/>
                          <a:cs typeface="Calibri" pitchFamily="34" charset="0"/>
                        </a:rPr>
                        <a:t>X</a:t>
                      </a:r>
                      <a:r>
                        <a:rPr lang="it-IT" sz="1500" b="1" baseline="-25000" dirty="0" smtClean="0">
                          <a:solidFill>
                            <a:schemeClr val="bg1"/>
                          </a:solidFill>
                          <a:latin typeface="Calibri" pitchFamily="34" charset="0"/>
                          <a:cs typeface="Calibri" pitchFamily="34" charset="0"/>
                        </a:rPr>
                        <a:t>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it-IT" sz="1500" b="1" dirty="0" smtClean="0">
                          <a:solidFill>
                            <a:schemeClr val="bg1"/>
                          </a:solidFill>
                          <a:latin typeface="Calibri" pitchFamily="34" charset="0"/>
                          <a:cs typeface="Calibri" pitchFamily="34" charset="0"/>
                        </a:rPr>
                        <a:t>X</a:t>
                      </a:r>
                      <a:r>
                        <a:rPr lang="it-IT" sz="1500" b="1" baseline="-25000" dirty="0" smtClean="0">
                          <a:solidFill>
                            <a:schemeClr val="bg1"/>
                          </a:solidFill>
                          <a:latin typeface="Calibri" pitchFamily="34" charset="0"/>
                          <a:cs typeface="Calibri" pitchFamily="34" charset="0"/>
                        </a:rPr>
                        <a:t>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r>
              <a:tr h="161925">
                <a:tc>
                  <a:txBody>
                    <a:bodyPr/>
                    <a:lstStyle/>
                    <a:p>
                      <a:pPr algn="l" fontAlgn="ctr"/>
                      <a:r>
                        <a:rPr lang="it-IT" sz="1100" b="1" u="none" strike="noStrike" dirty="0" smtClean="0">
                          <a:effectLst/>
                          <a:latin typeface="Calibri" pitchFamily="34" charset="0"/>
                          <a:cs typeface="Calibri" pitchFamily="34" charset="0"/>
                        </a:rPr>
                        <a:t>Piemonte</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21,54</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fontAlgn="ctr"/>
                      <a:r>
                        <a:rPr lang="it-IT" sz="1000" b="0" i="0" u="none" strike="noStrike" dirty="0" smtClean="0">
                          <a:effectLst/>
                          <a:latin typeface="Calibri" pitchFamily="34" charset="0"/>
                          <a:cs typeface="Calibri" pitchFamily="34" charset="0"/>
                        </a:rPr>
                        <a:t>4,79</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fontAlgn="ctr"/>
                      <a:r>
                        <a:rPr lang="it-IT" sz="1000" b="0" i="0" u="none" strike="noStrike" dirty="0" smtClean="0">
                          <a:effectLst/>
                          <a:latin typeface="Calibri" pitchFamily="34" charset="0"/>
                          <a:cs typeface="Calibri" pitchFamily="34" charset="0"/>
                        </a:rPr>
                        <a:t>56,61</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fontAlgn="ctr"/>
                      <a:r>
                        <a:rPr lang="it-IT" sz="1000" b="0" i="0" u="none" strike="noStrike" dirty="0" smtClean="0">
                          <a:effectLst/>
                          <a:latin typeface="Calibri" pitchFamily="34" charset="0"/>
                          <a:cs typeface="Calibri" pitchFamily="34" charset="0"/>
                        </a:rPr>
                        <a:t>62,09</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fontAlgn="ctr"/>
                      <a:r>
                        <a:rPr lang="it-IT" sz="1000" b="0" i="0" u="none" strike="noStrike" dirty="0" smtClean="0">
                          <a:effectLst/>
                          <a:latin typeface="Calibri" pitchFamily="34" charset="0"/>
                          <a:cs typeface="Calibri" pitchFamily="34" charset="0"/>
                        </a:rPr>
                        <a:t>100,00</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fontAlgn="ctr"/>
                      <a:r>
                        <a:rPr lang="it-IT" sz="1000" b="0" i="0" u="none" strike="noStrike" dirty="0" smtClean="0">
                          <a:effectLst/>
                          <a:latin typeface="Calibri" pitchFamily="34" charset="0"/>
                          <a:cs typeface="Calibri" pitchFamily="34" charset="0"/>
                        </a:rPr>
                        <a:t>30,03</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r>
              <a:tr h="161925">
                <a:tc>
                  <a:txBody>
                    <a:bodyPr/>
                    <a:lstStyle/>
                    <a:p>
                      <a:pPr algn="l" fontAlgn="ctr"/>
                      <a:r>
                        <a:rPr lang="it-IT" sz="1100" b="1" u="none" strike="noStrike" dirty="0">
                          <a:effectLst/>
                          <a:latin typeface="Calibri" pitchFamily="34" charset="0"/>
                          <a:cs typeface="Calibri" pitchFamily="34" charset="0"/>
                        </a:rPr>
                        <a:t>Valle D'Aosta </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42,88</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20,19</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34,86</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70,48</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5,87</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100,00</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Lombardia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49,23</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9,54</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69,30</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68,25</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77,48</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35,89</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Trentino - Alto Adige</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0,00</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0,00</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58,61</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93,97</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45,89</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37,88</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Veneto</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32,12</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6,94</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100,00</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78,28</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79,43</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14,95</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Friuli - Venezia Giulia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100,00</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46,15</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79,64</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81,58</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54,32</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30,97</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Liguria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6,22</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2,75</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61,05</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61,65</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52,71</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40,39</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Emilia - Romagna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16,89</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7,90</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90,49</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100,00</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93,73</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36,46</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Toscana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59,43</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47,80</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60,39</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82,25</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69,16</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39,30</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Umbria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15,05</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5,95</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52,08</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69,74</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57,78</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22,07</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Marche</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19,78</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9,51</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56,93</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66,48</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84,89</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26,97</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Lazio</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57,90</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100,00</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78,91</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94,41</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38,61</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89,40</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Abruzzo</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7,19</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2,72</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19,86</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46,53</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35,55</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15,16</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Molise</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3,38</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1,88</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0,59</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0,00</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12,93</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26,36</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Campania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68,59</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78,26</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20,25</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21,91</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28,35</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27,21</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Puglia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12,25</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3,39</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13,52</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21,10</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27,24</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19,40</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Basilicata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12,08</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4,46</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3,81</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14,70</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46,85</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0,00</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Calabria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10,56</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4,48</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0,00</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14,45</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20,61</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9,54</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Sicilia </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53,02</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29,30</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33,24</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26,09</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0,00</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37,92</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Sardegna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r" fontAlgn="ctr"/>
                      <a:r>
                        <a:rPr lang="it-IT" sz="1000" b="0" i="0" u="none" strike="noStrike" dirty="0" smtClean="0">
                          <a:effectLst/>
                          <a:latin typeface="Calibri" pitchFamily="34" charset="0"/>
                          <a:cs typeface="Calibri" pitchFamily="34" charset="0"/>
                        </a:rPr>
                        <a:t>16,23</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fontAlgn="ctr"/>
                      <a:r>
                        <a:rPr lang="it-IT" sz="1000" b="0" i="0" u="none" strike="noStrike" dirty="0" smtClean="0">
                          <a:effectLst/>
                          <a:latin typeface="Calibri" pitchFamily="34" charset="0"/>
                          <a:cs typeface="Calibri" pitchFamily="34" charset="0"/>
                        </a:rPr>
                        <a:t>2,47</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fontAlgn="ctr"/>
                      <a:r>
                        <a:rPr lang="it-IT" sz="1000" b="0" i="0" u="none" strike="noStrike" dirty="0" smtClean="0">
                          <a:effectLst/>
                          <a:latin typeface="Calibri" pitchFamily="34" charset="0"/>
                          <a:cs typeface="Calibri" pitchFamily="34" charset="0"/>
                        </a:rPr>
                        <a:t>21,39</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fontAlgn="ctr"/>
                      <a:r>
                        <a:rPr lang="it-IT" sz="1000" b="0" i="0" u="none" strike="noStrike" dirty="0" smtClean="0">
                          <a:effectLst/>
                          <a:latin typeface="Calibri" pitchFamily="34" charset="0"/>
                          <a:cs typeface="Calibri" pitchFamily="34" charset="0"/>
                        </a:rPr>
                        <a:t>41,85</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fontAlgn="ctr"/>
                      <a:r>
                        <a:rPr lang="it-IT" sz="1000" b="0" i="0" u="none" strike="noStrike" dirty="0" smtClean="0">
                          <a:effectLst/>
                          <a:latin typeface="Calibri" pitchFamily="34" charset="0"/>
                          <a:cs typeface="Calibri" pitchFamily="34" charset="0"/>
                        </a:rPr>
                        <a:t>25,81</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fontAlgn="ctr"/>
                      <a:r>
                        <a:rPr lang="it-IT" sz="1000" b="0" i="0" u="none" strike="noStrike" dirty="0" smtClean="0">
                          <a:effectLst/>
                          <a:latin typeface="Calibri" pitchFamily="34" charset="0"/>
                          <a:cs typeface="Calibri" pitchFamily="34" charset="0"/>
                        </a:rPr>
                        <a:t>25,52</a:t>
                      </a:r>
                      <a:endParaRPr lang="it-IT" sz="1000" b="0" i="0" u="none" strike="noStrike" dirty="0">
                        <a:effectLst/>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r>
            </a:tbl>
          </a:graphicData>
        </a:graphic>
      </p:graphicFrame>
      <p:graphicFrame>
        <p:nvGraphicFramePr>
          <p:cNvPr id="10" name="Tabella 9"/>
          <p:cNvGraphicFramePr>
            <a:graphicFrameLocks noGrp="1"/>
          </p:cNvGraphicFramePr>
          <p:nvPr>
            <p:extLst>
              <p:ext uri="{D42A27DB-BD31-4B8C-83A1-F6EECF244321}">
                <p14:modId xmlns:p14="http://schemas.microsoft.com/office/powerpoint/2010/main" val="415156358"/>
              </p:ext>
            </p:extLst>
          </p:nvPr>
        </p:nvGraphicFramePr>
        <p:xfrm>
          <a:off x="4194692" y="2407677"/>
          <a:ext cx="792000" cy="3766125"/>
        </p:xfrm>
        <a:graphic>
          <a:graphicData uri="http://schemas.openxmlformats.org/drawingml/2006/table">
            <a:tbl>
              <a:tblPr>
                <a:tableStyleId>{2D5ABB26-0587-4C30-8999-92F81FD0307C}</a:tableStyleId>
              </a:tblPr>
              <a:tblGrid>
                <a:gridCol w="396000"/>
                <a:gridCol w="396000"/>
              </a:tblGrid>
              <a:tr h="161925">
                <a:tc>
                  <a:txBody>
                    <a:bodyPr/>
                    <a:lstStyle/>
                    <a:p>
                      <a:pPr algn="ctr" fontAlgn="b"/>
                      <a:r>
                        <a:rPr lang="it-IT" sz="1500" b="1" i="0" u="none" strike="noStrike" dirty="0" smtClean="0">
                          <a:solidFill>
                            <a:schemeClr val="bg1"/>
                          </a:solidFill>
                          <a:effectLst/>
                          <a:latin typeface="Calibri" pitchFamily="34" charset="0"/>
                          <a:cs typeface="Calibri" pitchFamily="34" charset="0"/>
                        </a:rPr>
                        <a:t>S</a:t>
                      </a:r>
                      <a:endParaRPr lang="it-IT" sz="1500" b="1" i="0" u="none" strike="noStrike" dirty="0">
                        <a:solidFill>
                          <a:schemeClr val="bg1"/>
                        </a:solidFill>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c>
                  <a:txBody>
                    <a:bodyPr/>
                    <a:lstStyle/>
                    <a:p>
                      <a:pPr algn="ctr" fontAlgn="b"/>
                      <a:r>
                        <a:rPr lang="it-IT" sz="1500" b="1" i="0" u="none" strike="noStrike" dirty="0" smtClean="0">
                          <a:solidFill>
                            <a:schemeClr val="bg1"/>
                          </a:solidFill>
                          <a:effectLst/>
                          <a:latin typeface="Calibri" pitchFamily="34" charset="0"/>
                          <a:cs typeface="Calibri" pitchFamily="34" charset="0"/>
                        </a:rPr>
                        <a:t>S</a:t>
                      </a:r>
                      <a:endParaRPr lang="it-IT" sz="1500" b="1" i="0" u="none" strike="noStrike" dirty="0">
                        <a:solidFill>
                          <a:schemeClr val="bg1"/>
                        </a:solidFill>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r>
              <a:tr h="176400">
                <a:tc>
                  <a:txBody>
                    <a:bodyPr/>
                    <a:lstStyle/>
                    <a:p>
                      <a:pPr algn="ctr" fontAlgn="b"/>
                      <a:r>
                        <a:rPr lang="it-IT" sz="1000" b="0" i="0" u="none" strike="noStrike" dirty="0" smtClean="0">
                          <a:effectLst/>
                          <a:latin typeface="Calibri" pitchFamily="34" charset="0"/>
                          <a:cs typeface="Calibri" pitchFamily="34" charset="0"/>
                        </a:rPr>
                        <a:t>45,844</a:t>
                      </a:r>
                      <a:endParaRPr lang="it-IT" sz="10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fontAlgn="b"/>
                      <a:r>
                        <a:rPr lang="it-IT" sz="1000" b="1" i="0" u="none" strike="noStrike" dirty="0" smtClean="0">
                          <a:effectLst/>
                          <a:latin typeface="Calibri" pitchFamily="34" charset="0"/>
                          <a:cs typeface="Calibri" pitchFamily="34" charset="0"/>
                        </a:rPr>
                        <a:t>  7</a:t>
                      </a:r>
                      <a:endParaRPr lang="it-IT" sz="1000" b="1"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r>
              <a:tr h="176400">
                <a:tc>
                  <a:txBody>
                    <a:bodyPr/>
                    <a:lstStyle/>
                    <a:p>
                      <a:pPr algn="ctr" fontAlgn="b"/>
                      <a:r>
                        <a:rPr lang="it-IT" sz="1000" b="0" i="0" u="none" strike="noStrike" dirty="0" smtClean="0">
                          <a:effectLst/>
                          <a:latin typeface="Calibri" pitchFamily="34" charset="0"/>
                          <a:cs typeface="Calibri" pitchFamily="34" charset="0"/>
                        </a:rPr>
                        <a:t>45,713</a:t>
                      </a:r>
                      <a:endParaRPr lang="it-IT" sz="10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000" b="1" i="0" u="none" strike="noStrike" dirty="0" smtClean="0">
                          <a:effectLst/>
                          <a:latin typeface="Calibri" pitchFamily="34" charset="0"/>
                          <a:cs typeface="Calibri" pitchFamily="34" charset="0"/>
                        </a:rPr>
                        <a:t>  8</a:t>
                      </a:r>
                      <a:endParaRPr lang="it-IT" sz="1000" b="1"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pitchFamily="34" charset="0"/>
                          <a:cs typeface="Calibri" pitchFamily="34" charset="0"/>
                        </a:rPr>
                        <a:t>51,616</a:t>
                      </a:r>
                      <a:endParaRPr lang="it-IT" sz="10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000" b="1" i="0" u="none" strike="noStrike" dirty="0" smtClean="0">
                          <a:effectLst/>
                          <a:latin typeface="Calibri" pitchFamily="34" charset="0"/>
                          <a:cs typeface="Calibri" pitchFamily="34" charset="0"/>
                        </a:rPr>
                        <a:t>  6</a:t>
                      </a:r>
                      <a:endParaRPr lang="it-IT" sz="1000" b="1"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pitchFamily="34" charset="0"/>
                          <a:cs typeface="Calibri" pitchFamily="34" charset="0"/>
                        </a:rPr>
                        <a:t>39,390</a:t>
                      </a:r>
                      <a:endParaRPr lang="it-IT" sz="10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000" b="1" i="0" u="none" strike="noStrike" dirty="0">
                          <a:effectLst/>
                          <a:latin typeface="Calibri" pitchFamily="34" charset="0"/>
                          <a:cs typeface="Calibri" pitchFamily="34" charset="0"/>
                        </a:rPr>
                        <a:t>11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pitchFamily="34" charset="0"/>
                          <a:cs typeface="Calibri" pitchFamily="34" charset="0"/>
                        </a:rPr>
                        <a:t>51,951</a:t>
                      </a:r>
                      <a:endParaRPr lang="it-IT" sz="10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000" b="1" i="0" u="none" strike="noStrike" dirty="0" smtClean="0">
                          <a:effectLst/>
                          <a:latin typeface="Calibri" pitchFamily="34" charset="0"/>
                          <a:cs typeface="Calibri" pitchFamily="34" charset="0"/>
                        </a:rPr>
                        <a:t>  5</a:t>
                      </a:r>
                      <a:endParaRPr lang="it-IT" sz="1000" b="1"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pitchFamily="34" charset="0"/>
                          <a:cs typeface="Calibri" pitchFamily="34" charset="0"/>
                        </a:rPr>
                        <a:t>65,443</a:t>
                      </a:r>
                      <a:endParaRPr lang="it-IT" sz="10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000" b="1" i="0" u="none" strike="noStrike" dirty="0" smtClean="0">
                          <a:effectLst/>
                          <a:latin typeface="Calibri" pitchFamily="34" charset="0"/>
                          <a:cs typeface="Calibri" pitchFamily="34" charset="0"/>
                        </a:rPr>
                        <a:t>  2</a:t>
                      </a:r>
                      <a:endParaRPr lang="it-IT" sz="1000" b="1"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pitchFamily="34" charset="0"/>
                          <a:cs typeface="Calibri" pitchFamily="34" charset="0"/>
                        </a:rPr>
                        <a:t>37,459</a:t>
                      </a:r>
                      <a:endParaRPr lang="it-IT" sz="10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000" b="1" i="0" u="none" strike="noStrike" dirty="0">
                          <a:effectLst/>
                          <a:latin typeface="Calibri" pitchFamily="34" charset="0"/>
                          <a:cs typeface="Calibri" pitchFamily="34" charset="0"/>
                        </a:rPr>
                        <a:t>12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pitchFamily="34" charset="0"/>
                          <a:cs typeface="Calibri" pitchFamily="34" charset="0"/>
                        </a:rPr>
                        <a:t>57,579</a:t>
                      </a:r>
                      <a:endParaRPr lang="it-IT" sz="10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000" b="1" i="0" u="none" strike="noStrike" dirty="0" smtClean="0">
                          <a:effectLst/>
                          <a:latin typeface="Calibri" pitchFamily="34" charset="0"/>
                          <a:cs typeface="Calibri" pitchFamily="34" charset="0"/>
                        </a:rPr>
                        <a:t>  4</a:t>
                      </a:r>
                      <a:endParaRPr lang="it-IT" sz="1000" b="1"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pitchFamily="34" charset="0"/>
                          <a:cs typeface="Calibri" pitchFamily="34" charset="0"/>
                        </a:rPr>
                        <a:t>59,722</a:t>
                      </a:r>
                      <a:endParaRPr lang="it-IT" sz="10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000" b="1" i="0" u="none" strike="noStrike" dirty="0" smtClean="0">
                          <a:effectLst/>
                          <a:latin typeface="Calibri" pitchFamily="34" charset="0"/>
                          <a:cs typeface="Calibri" pitchFamily="34" charset="0"/>
                        </a:rPr>
                        <a:t>  3</a:t>
                      </a:r>
                      <a:endParaRPr lang="it-IT" sz="1000" b="1"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pitchFamily="34" charset="0"/>
                          <a:cs typeface="Calibri" pitchFamily="34" charset="0"/>
                        </a:rPr>
                        <a:t>37,111</a:t>
                      </a:r>
                      <a:endParaRPr lang="it-IT" sz="10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000" b="1" i="0" u="none" strike="noStrike" dirty="0">
                          <a:effectLst/>
                          <a:latin typeface="Calibri" pitchFamily="34" charset="0"/>
                          <a:cs typeface="Calibri" pitchFamily="34" charset="0"/>
                        </a:rPr>
                        <a:t>13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pitchFamily="34" charset="0"/>
                          <a:cs typeface="Calibri" pitchFamily="34" charset="0"/>
                        </a:rPr>
                        <a:t>44,094</a:t>
                      </a:r>
                      <a:endParaRPr lang="it-IT" sz="10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000" b="1" i="0" u="none" strike="noStrike" dirty="0" smtClean="0">
                          <a:effectLst/>
                          <a:latin typeface="Calibri" pitchFamily="34" charset="0"/>
                          <a:cs typeface="Calibri" pitchFamily="34" charset="0"/>
                        </a:rPr>
                        <a:t>  9</a:t>
                      </a:r>
                      <a:endParaRPr lang="it-IT" sz="1000" b="1"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pitchFamily="34" charset="0"/>
                          <a:cs typeface="Calibri" pitchFamily="34" charset="0"/>
                        </a:rPr>
                        <a:t>76,540</a:t>
                      </a:r>
                      <a:endParaRPr lang="it-IT" sz="10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000" b="1" i="0" u="none" strike="noStrike" dirty="0" smtClean="0">
                          <a:effectLst/>
                          <a:latin typeface="Calibri" pitchFamily="34" charset="0"/>
                          <a:cs typeface="Calibri" pitchFamily="34" charset="0"/>
                        </a:rPr>
                        <a:t>  1</a:t>
                      </a:r>
                      <a:endParaRPr lang="it-IT" sz="1000" b="1"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pitchFamily="34" charset="0"/>
                          <a:cs typeface="Calibri" pitchFamily="34" charset="0"/>
                        </a:rPr>
                        <a:t>21,168</a:t>
                      </a:r>
                      <a:endParaRPr lang="it-IT" sz="10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000" b="1" i="0" u="none" strike="noStrike">
                          <a:effectLst/>
                          <a:latin typeface="Calibri" pitchFamily="34" charset="0"/>
                          <a:cs typeface="Calibri" pitchFamily="34" charset="0"/>
                        </a:rPr>
                        <a:t>16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pitchFamily="34" charset="0"/>
                          <a:cs typeface="Calibri" pitchFamily="34" charset="0"/>
                        </a:rPr>
                        <a:t>  7,524</a:t>
                      </a:r>
                      <a:endParaRPr lang="it-IT" sz="10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000" b="1" i="0" u="none" strike="noStrike">
                          <a:effectLst/>
                          <a:latin typeface="Calibri" pitchFamily="34" charset="0"/>
                          <a:cs typeface="Calibri" pitchFamily="34" charset="0"/>
                        </a:rPr>
                        <a:t>20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pitchFamily="34" charset="0"/>
                          <a:cs typeface="Calibri" pitchFamily="34" charset="0"/>
                        </a:rPr>
                        <a:t>40,762</a:t>
                      </a:r>
                      <a:endParaRPr lang="it-IT" sz="10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000" b="1" i="0" u="none" strike="noStrike">
                          <a:effectLst/>
                          <a:latin typeface="Calibri" pitchFamily="34" charset="0"/>
                          <a:cs typeface="Calibri" pitchFamily="34" charset="0"/>
                        </a:rPr>
                        <a:t>10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pitchFamily="34" charset="0"/>
                          <a:cs typeface="Calibri" pitchFamily="34" charset="0"/>
                        </a:rPr>
                        <a:t>16,151</a:t>
                      </a:r>
                      <a:endParaRPr lang="it-IT" sz="10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000" b="1" i="0" u="none" strike="noStrike">
                          <a:effectLst/>
                          <a:latin typeface="Calibri" pitchFamily="34" charset="0"/>
                          <a:cs typeface="Calibri" pitchFamily="34" charset="0"/>
                        </a:rPr>
                        <a:t>17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pitchFamily="34" charset="0"/>
                          <a:cs typeface="Calibri" pitchFamily="34" charset="0"/>
                        </a:rPr>
                        <a:t>13,650</a:t>
                      </a:r>
                      <a:endParaRPr lang="it-IT" sz="10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000" b="1" i="0" u="none" strike="noStrike">
                          <a:effectLst/>
                          <a:latin typeface="Calibri" pitchFamily="34" charset="0"/>
                          <a:cs typeface="Calibri" pitchFamily="34" charset="0"/>
                        </a:rPr>
                        <a:t>18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pitchFamily="34" charset="0"/>
                          <a:cs typeface="Calibri" pitchFamily="34" charset="0"/>
                        </a:rPr>
                        <a:t>  9,940</a:t>
                      </a:r>
                      <a:endParaRPr lang="it-IT" sz="10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000" b="1" i="0" u="none" strike="noStrike">
                          <a:effectLst/>
                          <a:latin typeface="Calibri" pitchFamily="34" charset="0"/>
                          <a:cs typeface="Calibri" pitchFamily="34" charset="0"/>
                        </a:rPr>
                        <a:t>19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pitchFamily="34" charset="0"/>
                          <a:cs typeface="Calibri" pitchFamily="34" charset="0"/>
                        </a:rPr>
                        <a:t>29,928</a:t>
                      </a:r>
                      <a:endParaRPr lang="it-IT" sz="10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000" b="1" i="0" u="none" strike="noStrike">
                          <a:effectLst/>
                          <a:latin typeface="Calibri" pitchFamily="34" charset="0"/>
                          <a:cs typeface="Calibri" pitchFamily="34" charset="0"/>
                        </a:rPr>
                        <a:t>14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pitchFamily="34" charset="0"/>
                          <a:cs typeface="Calibri" pitchFamily="34" charset="0"/>
                        </a:rPr>
                        <a:t>22,211</a:t>
                      </a:r>
                      <a:endParaRPr lang="it-IT" sz="1000" b="0" i="0" u="none" strike="noStrike" dirty="0">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fontAlgn="b"/>
                      <a:r>
                        <a:rPr lang="it-IT" sz="1000" b="1" i="0" u="none" strike="noStrike" dirty="0">
                          <a:effectLst/>
                          <a:latin typeface="Calibri" pitchFamily="34" charset="0"/>
                          <a:cs typeface="Calibri" pitchFamily="34" charset="0"/>
                        </a:rPr>
                        <a:t>15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r>
            </a:tbl>
          </a:graphicData>
        </a:graphic>
      </p:graphicFrame>
      <p:sp>
        <p:nvSpPr>
          <p:cNvPr id="11" name="CasellaDiTesto 10"/>
          <p:cNvSpPr txBox="1"/>
          <p:nvPr/>
        </p:nvSpPr>
        <p:spPr>
          <a:xfrm>
            <a:off x="3745112" y="6400492"/>
            <a:ext cx="773484" cy="261610"/>
          </a:xfrm>
          <a:prstGeom prst="rect">
            <a:avLst/>
          </a:prstGeom>
          <a:noFill/>
        </p:spPr>
        <p:txBody>
          <a:bodyPr wrap="square" rtlCol="0">
            <a:spAutoFit/>
          </a:bodyPr>
          <a:lstStyle/>
          <a:p>
            <a:pPr algn="ctr"/>
            <a:r>
              <a:rPr lang="it-IT" sz="1100" dirty="0" smtClean="0">
                <a:ln>
                  <a:solidFill>
                    <a:schemeClr val="tx1"/>
                  </a:solidFill>
                </a:ln>
                <a:effectLst/>
                <a:latin typeface="Calibri" pitchFamily="34" charset="0"/>
                <a:cs typeface="Calibri" pitchFamily="34" charset="0"/>
              </a:rPr>
              <a:t>MEDIA</a:t>
            </a:r>
            <a:endParaRPr lang="it-IT" sz="1100" dirty="0">
              <a:ln>
                <a:solidFill>
                  <a:schemeClr val="tx1"/>
                </a:solidFill>
              </a:ln>
              <a:effectLst/>
              <a:latin typeface="Calibri" pitchFamily="34" charset="0"/>
              <a:cs typeface="Calibri" pitchFamily="34" charset="0"/>
            </a:endParaRPr>
          </a:p>
        </p:txBody>
      </p:sp>
      <p:sp>
        <p:nvSpPr>
          <p:cNvPr id="12" name="CasellaDiTesto 11"/>
          <p:cNvSpPr txBox="1"/>
          <p:nvPr/>
        </p:nvSpPr>
        <p:spPr>
          <a:xfrm>
            <a:off x="4662612" y="6400750"/>
            <a:ext cx="773484" cy="261610"/>
          </a:xfrm>
          <a:prstGeom prst="rect">
            <a:avLst/>
          </a:prstGeom>
          <a:noFill/>
        </p:spPr>
        <p:txBody>
          <a:bodyPr wrap="square" rtlCol="0">
            <a:spAutoFit/>
          </a:bodyPr>
          <a:lstStyle/>
          <a:p>
            <a:pPr algn="ctr"/>
            <a:r>
              <a:rPr lang="it-IT" sz="1100" dirty="0" smtClean="0">
                <a:ln>
                  <a:solidFill>
                    <a:schemeClr val="tx1"/>
                  </a:solidFill>
                </a:ln>
                <a:effectLst/>
                <a:latin typeface="Calibri" pitchFamily="34" charset="0"/>
                <a:cs typeface="Calibri" pitchFamily="34" charset="0"/>
              </a:rPr>
              <a:t>RANGHI</a:t>
            </a:r>
            <a:endParaRPr lang="it-IT" sz="1100" dirty="0">
              <a:ln>
                <a:solidFill>
                  <a:schemeClr val="tx1"/>
                </a:solidFill>
              </a:ln>
              <a:effectLst/>
              <a:latin typeface="Calibri" pitchFamily="34" charset="0"/>
              <a:cs typeface="Calibri" pitchFamily="34" charset="0"/>
            </a:endParaRPr>
          </a:p>
        </p:txBody>
      </p:sp>
      <p:cxnSp>
        <p:nvCxnSpPr>
          <p:cNvPr id="13" name="Connettore 2 12"/>
          <p:cNvCxnSpPr/>
          <p:nvPr/>
        </p:nvCxnSpPr>
        <p:spPr bwMode="auto">
          <a:xfrm flipH="1" flipV="1">
            <a:off x="4884550" y="6247164"/>
            <a:ext cx="180000" cy="144016"/>
          </a:xfrm>
          <a:prstGeom prst="straightConnector1">
            <a:avLst/>
          </a:prstGeom>
          <a:ln>
            <a:solidFill>
              <a:srgbClr val="9A0000"/>
            </a:solidFill>
            <a:headEnd type="none" w="med" len="med"/>
            <a:tailEnd type="triangle" w="med" len="med"/>
          </a:ln>
          <a:extLst/>
        </p:spPr>
        <p:style>
          <a:lnRef idx="2">
            <a:schemeClr val="dk1"/>
          </a:lnRef>
          <a:fillRef idx="0">
            <a:schemeClr val="dk1"/>
          </a:fillRef>
          <a:effectRef idx="1">
            <a:schemeClr val="dk1"/>
          </a:effectRef>
          <a:fontRef idx="minor">
            <a:schemeClr val="tx1"/>
          </a:fontRef>
        </p:style>
      </p:cxnSp>
      <p:graphicFrame>
        <p:nvGraphicFramePr>
          <p:cNvPr id="20" name="Oggetto 19"/>
          <p:cNvGraphicFramePr>
            <a:graphicFrameLocks noChangeAspect="1"/>
          </p:cNvGraphicFramePr>
          <p:nvPr>
            <p:extLst>
              <p:ext uri="{D42A27DB-BD31-4B8C-83A1-F6EECF244321}">
                <p14:modId xmlns:p14="http://schemas.microsoft.com/office/powerpoint/2010/main" val="1642345987"/>
              </p:ext>
            </p:extLst>
          </p:nvPr>
        </p:nvGraphicFramePr>
        <p:xfrm>
          <a:off x="5875338" y="4738464"/>
          <a:ext cx="1184275" cy="1066800"/>
        </p:xfrm>
        <a:graphic>
          <a:graphicData uri="http://schemas.openxmlformats.org/presentationml/2006/ole">
            <mc:AlternateContent xmlns:mc="http://schemas.openxmlformats.org/markup-compatibility/2006">
              <mc:Choice xmlns:v="urn:schemas-microsoft-com:vml" Requires="v">
                <p:oleObj spid="_x0000_s73816" name="Equation" r:id="rId3" imgW="583920" imgH="622080" progId="Equation.DSMT4">
                  <p:embed/>
                </p:oleObj>
              </mc:Choice>
              <mc:Fallback>
                <p:oleObj name="Equation" r:id="rId3" imgW="583920" imgH="622080" progId="Equation.DSMT4">
                  <p:embed/>
                  <p:pic>
                    <p:nvPicPr>
                      <p:cNvPr id="0" name=""/>
                      <p:cNvPicPr>
                        <a:picLocks noChangeAspect="1" noChangeArrowheads="1"/>
                      </p:cNvPicPr>
                      <p:nvPr/>
                    </p:nvPicPr>
                    <p:blipFill>
                      <a:blip r:embed="rId4"/>
                      <a:srcRect/>
                      <a:stretch>
                        <a:fillRect/>
                      </a:stretch>
                    </p:blipFill>
                    <p:spPr bwMode="auto">
                      <a:xfrm>
                        <a:off x="5875338" y="4738464"/>
                        <a:ext cx="1184275"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2" name="CasellaDiTesto 21"/>
          <p:cNvSpPr txBox="1"/>
          <p:nvPr/>
        </p:nvSpPr>
        <p:spPr>
          <a:xfrm>
            <a:off x="6948263" y="5079285"/>
            <a:ext cx="1656184" cy="523220"/>
          </a:xfrm>
          <a:prstGeom prst="rect">
            <a:avLst/>
          </a:prstGeom>
          <a:noFill/>
        </p:spPr>
        <p:txBody>
          <a:bodyPr wrap="square" rtlCol="0">
            <a:spAutoFit/>
          </a:bodyPr>
          <a:lstStyle/>
          <a:p>
            <a:pPr algn="ctr"/>
            <a:r>
              <a:rPr lang="it-IT" sz="1400" dirty="0" smtClean="0">
                <a:ln>
                  <a:solidFill>
                    <a:srgbClr val="9A0000"/>
                  </a:solidFill>
                </a:ln>
                <a:solidFill>
                  <a:srgbClr val="9A0000"/>
                </a:solidFill>
                <a:effectLst/>
                <a:latin typeface="Calibri" pitchFamily="34" charset="0"/>
                <a:cs typeface="Calibri" pitchFamily="34" charset="0"/>
              </a:rPr>
              <a:t>media dei</a:t>
            </a:r>
          </a:p>
          <a:p>
            <a:pPr algn="ctr"/>
            <a:r>
              <a:rPr lang="it-IT" sz="1400" dirty="0" smtClean="0">
                <a:ln>
                  <a:solidFill>
                    <a:srgbClr val="9A0000"/>
                  </a:solidFill>
                </a:ln>
                <a:solidFill>
                  <a:srgbClr val="9A0000"/>
                </a:solidFill>
                <a:effectLst/>
                <a:latin typeface="Calibri" pitchFamily="34" charset="0"/>
                <a:cs typeface="Calibri" pitchFamily="34" charset="0"/>
              </a:rPr>
              <a:t>coefficienti</a:t>
            </a:r>
            <a:endParaRPr lang="it-IT" sz="1400" dirty="0">
              <a:ln>
                <a:solidFill>
                  <a:srgbClr val="9A0000"/>
                </a:solidFill>
              </a:ln>
              <a:solidFill>
                <a:srgbClr val="9A0000"/>
              </a:solidFill>
              <a:effectLst/>
              <a:latin typeface="Calibri" pitchFamily="34" charset="0"/>
              <a:cs typeface="Calibri" pitchFamily="34" charset="0"/>
            </a:endParaRPr>
          </a:p>
        </p:txBody>
      </p:sp>
      <p:sp>
        <p:nvSpPr>
          <p:cNvPr id="24" name="Rettangolo 23"/>
          <p:cNvSpPr/>
          <p:nvPr/>
        </p:nvSpPr>
        <p:spPr>
          <a:xfrm>
            <a:off x="251520" y="1620089"/>
            <a:ext cx="8568952" cy="584775"/>
          </a:xfrm>
          <a:prstGeom prst="rect">
            <a:avLst/>
          </a:prstGeom>
        </p:spPr>
        <p:txBody>
          <a:bodyPr wrap="square">
            <a:spAutoFit/>
          </a:bodyPr>
          <a:lstStyle/>
          <a:p>
            <a:r>
              <a:rPr lang="it-IT" sz="1600" b="0" dirty="0">
                <a:effectLst/>
                <a:latin typeface="Calibri" pitchFamily="34" charset="0"/>
                <a:cs typeface="Calibri" pitchFamily="34" charset="0"/>
              </a:rPr>
              <a:t>Le trasformazioni dei dati in dati relativizzati </a:t>
            </a:r>
            <a:r>
              <a:rPr lang="it-IT" sz="1600" b="0" dirty="0" smtClean="0">
                <a:effectLst/>
                <a:latin typeface="Calibri" pitchFamily="34" charset="0"/>
                <a:cs typeface="Calibri" pitchFamily="34" charset="0"/>
              </a:rPr>
              <a:t>consente di </a:t>
            </a:r>
            <a:r>
              <a:rPr lang="it-IT" sz="1600" b="0" dirty="0">
                <a:effectLst/>
                <a:latin typeface="Calibri" pitchFamily="34" charset="0"/>
                <a:cs typeface="Calibri" pitchFamily="34" charset="0"/>
              </a:rPr>
              <a:t>eliminare il problema dovuto ad una diversa grandezza degli indicatori elementari </a:t>
            </a:r>
            <a:r>
              <a:rPr lang="it-IT" sz="1600" b="0" dirty="0" smtClean="0">
                <a:effectLst/>
                <a:latin typeface="Calibri" pitchFamily="34" charset="0"/>
                <a:cs typeface="Calibri" pitchFamily="34" charset="0"/>
              </a:rPr>
              <a:t>e di tenerne </a:t>
            </a:r>
            <a:r>
              <a:rPr lang="it-IT" sz="1600" b="0" dirty="0">
                <a:effectLst/>
                <a:latin typeface="Calibri" pitchFamily="34" charset="0"/>
                <a:cs typeface="Calibri" pitchFamily="34" charset="0"/>
              </a:rPr>
              <a:t>sotto controllo la variabilità</a:t>
            </a:r>
          </a:p>
        </p:txBody>
      </p:sp>
      <p:cxnSp>
        <p:nvCxnSpPr>
          <p:cNvPr id="25" name="Connettore 2 24"/>
          <p:cNvCxnSpPr/>
          <p:nvPr/>
        </p:nvCxnSpPr>
        <p:spPr bwMode="auto">
          <a:xfrm flipV="1">
            <a:off x="4123532" y="6247164"/>
            <a:ext cx="180000" cy="144016"/>
          </a:xfrm>
          <a:prstGeom prst="straightConnector1">
            <a:avLst/>
          </a:prstGeom>
          <a:ln>
            <a:solidFill>
              <a:srgbClr val="9A0000"/>
            </a:solidFill>
            <a:headEnd type="none" w="med" len="med"/>
            <a:tailEnd type="triangle" w="med" len="med"/>
          </a:ln>
          <a:extLst/>
        </p:spPr>
        <p:style>
          <a:lnRef idx="2">
            <a:schemeClr val="dk1"/>
          </a:lnRef>
          <a:fillRef idx="0">
            <a:schemeClr val="dk1"/>
          </a:fillRef>
          <a:effectRef idx="1">
            <a:schemeClr val="dk1"/>
          </a:effectRef>
          <a:fontRef idx="minor">
            <a:schemeClr val="tx1"/>
          </a:fontRef>
        </p:style>
      </p:cxnSp>
      <p:sp>
        <p:nvSpPr>
          <p:cNvPr id="28" name="CasellaDiTesto 27"/>
          <p:cNvSpPr txBox="1"/>
          <p:nvPr/>
        </p:nvSpPr>
        <p:spPr>
          <a:xfrm>
            <a:off x="5328021" y="5877272"/>
            <a:ext cx="3780483" cy="523220"/>
          </a:xfrm>
          <a:prstGeom prst="rect">
            <a:avLst/>
          </a:prstGeom>
          <a:noFill/>
        </p:spPr>
        <p:txBody>
          <a:bodyPr wrap="square" rtlCol="0">
            <a:spAutoFit/>
          </a:bodyPr>
          <a:lstStyle/>
          <a:p>
            <a:r>
              <a:rPr lang="it-IT" sz="1400" b="0" dirty="0" smtClean="0">
                <a:effectLst/>
                <a:latin typeface="Calibri" pitchFamily="34" charset="0"/>
                <a:cs typeface="Calibri" pitchFamily="34" charset="0"/>
              </a:rPr>
              <a:t>Un esempio di applicazione di tale approccio è</a:t>
            </a:r>
          </a:p>
          <a:p>
            <a:r>
              <a:rPr lang="it-IT" sz="1400" b="0" dirty="0" smtClean="0">
                <a:effectLst/>
                <a:latin typeface="Calibri" pitchFamily="34" charset="0"/>
                <a:cs typeface="Calibri" pitchFamily="34" charset="0"/>
              </a:rPr>
              <a:t>l’</a:t>
            </a:r>
            <a:r>
              <a:rPr lang="it-IT" sz="1400" dirty="0" smtClean="0">
                <a:effectLst/>
                <a:latin typeface="Calibri" pitchFamily="34" charset="0"/>
                <a:cs typeface="Calibri" pitchFamily="34" charset="0"/>
              </a:rPr>
              <a:t>Indagine di Sviluppo Umano</a:t>
            </a:r>
            <a:r>
              <a:rPr lang="it-IT" sz="1400" b="0" dirty="0" smtClean="0">
                <a:effectLst/>
                <a:latin typeface="Calibri" pitchFamily="34" charset="0"/>
                <a:cs typeface="Calibri" pitchFamily="34" charset="0"/>
              </a:rPr>
              <a:t> delle Nazioni Unite</a:t>
            </a:r>
            <a:endParaRPr lang="it-IT" sz="1400" b="0" dirty="0">
              <a:effectLst/>
              <a:latin typeface="Calibri" pitchFamily="34" charset="0"/>
              <a:cs typeface="Calibri" pitchFamily="34" charset="0"/>
            </a:endParaRPr>
          </a:p>
        </p:txBody>
      </p:sp>
      <p:graphicFrame>
        <p:nvGraphicFramePr>
          <p:cNvPr id="30" name="Oggetto 29"/>
          <p:cNvGraphicFramePr>
            <a:graphicFrameLocks noChangeAspect="1"/>
          </p:cNvGraphicFramePr>
          <p:nvPr>
            <p:extLst>
              <p:ext uri="{D42A27DB-BD31-4B8C-83A1-F6EECF244321}">
                <p14:modId xmlns:p14="http://schemas.microsoft.com/office/powerpoint/2010/main" val="267748516"/>
              </p:ext>
            </p:extLst>
          </p:nvPr>
        </p:nvGraphicFramePr>
        <p:xfrm>
          <a:off x="5710510" y="2348880"/>
          <a:ext cx="2101850" cy="719138"/>
        </p:xfrm>
        <a:graphic>
          <a:graphicData uri="http://schemas.openxmlformats.org/presentationml/2006/ole">
            <mc:AlternateContent xmlns:mc="http://schemas.openxmlformats.org/markup-compatibility/2006">
              <mc:Choice xmlns:v="urn:schemas-microsoft-com:vml" Requires="v">
                <p:oleObj spid="_x0000_s73817" name="Equation" r:id="rId5" imgW="1371600" imgH="469800" progId="Equation.DSMT4">
                  <p:embed/>
                </p:oleObj>
              </mc:Choice>
              <mc:Fallback>
                <p:oleObj name="Equation" r:id="rId5" imgW="1371600" imgH="46980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10510" y="2348880"/>
                        <a:ext cx="2101850" cy="71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1" name="Parentesi graffa aperta 30"/>
          <p:cNvSpPr/>
          <p:nvPr/>
        </p:nvSpPr>
        <p:spPr bwMode="auto">
          <a:xfrm rot="16200000">
            <a:off x="6804248" y="2159042"/>
            <a:ext cx="288032" cy="1872208"/>
          </a:xfrm>
          <a:prstGeom prst="leftBrace">
            <a:avLst>
              <a:gd name="adj1" fmla="val 24206"/>
              <a:gd name="adj2" fmla="val 50000"/>
            </a:avLst>
          </a:prstGeom>
          <a:noFill/>
          <a:ln w="19050" cap="flat" cmpd="sng" algn="ctr">
            <a:solidFill>
              <a:srgbClr val="00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1500" b="1" i="0" u="none" strike="noStrike" cap="none" normalizeH="0" baseline="0" smtClean="0">
              <a:ln>
                <a:noFill/>
              </a:ln>
              <a:solidFill>
                <a:schemeClr val="tx1"/>
              </a:solidFill>
              <a:effectLst>
                <a:outerShdw blurRad="38100" dist="38100" dir="2700000" algn="tl">
                  <a:srgbClr val="000000">
                    <a:alpha val="43137"/>
                  </a:srgbClr>
                </a:outerShdw>
              </a:effectLst>
              <a:latin typeface="Comic Sans MS" pitchFamily="66" charset="0"/>
              <a:cs typeface="Arial" charset="0"/>
            </a:endParaRPr>
          </a:p>
        </p:txBody>
      </p:sp>
      <p:sp>
        <p:nvSpPr>
          <p:cNvPr id="32" name="CasellaDiTesto 31"/>
          <p:cNvSpPr txBox="1"/>
          <p:nvPr/>
        </p:nvSpPr>
        <p:spPr>
          <a:xfrm>
            <a:off x="7768938" y="2864312"/>
            <a:ext cx="907518" cy="461665"/>
          </a:xfrm>
          <a:prstGeom prst="rect">
            <a:avLst/>
          </a:prstGeom>
          <a:noFill/>
        </p:spPr>
        <p:txBody>
          <a:bodyPr wrap="square" rtlCol="0">
            <a:spAutoFit/>
          </a:bodyPr>
          <a:lstStyle/>
          <a:p>
            <a:pPr algn="ctr"/>
            <a:r>
              <a:rPr lang="it-IT" sz="1200" dirty="0" smtClean="0">
                <a:effectLst/>
                <a:latin typeface="Calibri" pitchFamily="34" charset="0"/>
                <a:cs typeface="Calibri" pitchFamily="34" charset="0"/>
              </a:rPr>
              <a:t>campo di</a:t>
            </a:r>
          </a:p>
          <a:p>
            <a:pPr algn="ctr"/>
            <a:r>
              <a:rPr lang="it-IT" sz="1200" dirty="0" smtClean="0">
                <a:effectLst/>
                <a:latin typeface="Calibri" pitchFamily="34" charset="0"/>
                <a:cs typeface="Calibri" pitchFamily="34" charset="0"/>
              </a:rPr>
              <a:t>variazione</a:t>
            </a:r>
            <a:endParaRPr lang="it-IT" sz="1200" dirty="0">
              <a:effectLst/>
              <a:latin typeface="Calibri" pitchFamily="34" charset="0"/>
              <a:cs typeface="Calibri" pitchFamily="34" charset="0"/>
            </a:endParaRPr>
          </a:p>
        </p:txBody>
      </p:sp>
      <p:sp>
        <p:nvSpPr>
          <p:cNvPr id="33" name="CasellaDiTesto 32"/>
          <p:cNvSpPr txBox="1"/>
          <p:nvPr/>
        </p:nvSpPr>
        <p:spPr>
          <a:xfrm>
            <a:off x="5364087" y="3437816"/>
            <a:ext cx="3600400" cy="1246495"/>
          </a:xfrm>
          <a:prstGeom prst="rect">
            <a:avLst/>
          </a:prstGeom>
          <a:noFill/>
        </p:spPr>
        <p:txBody>
          <a:bodyPr wrap="square" rtlCol="0">
            <a:spAutoFit/>
          </a:bodyPr>
          <a:lstStyle/>
          <a:p>
            <a:r>
              <a:rPr lang="it-IT" b="0" dirty="0" smtClean="0">
                <a:effectLst/>
                <a:latin typeface="Calibri" pitchFamily="34" charset="0"/>
                <a:cs typeface="Calibri" pitchFamily="34" charset="0"/>
              </a:rPr>
              <a:t>i dati sono prima centrati e poi rapportati al campo di variazione: l’eventuale presenza di valori estremi (anomali) rischia di alterare la leggibilità </a:t>
            </a:r>
            <a:r>
              <a:rPr lang="el-GR" dirty="0" smtClean="0">
                <a:effectLst/>
                <a:latin typeface="Cambria Math"/>
                <a:ea typeface="Cambria Math"/>
                <a:cs typeface="Calibri" pitchFamily="34" charset="0"/>
              </a:rPr>
              <a:t>⟶</a:t>
            </a:r>
            <a:r>
              <a:rPr lang="it-IT" b="0" dirty="0" smtClean="0">
                <a:effectLst/>
                <a:latin typeface="Calibri" pitchFamily="34" charset="0"/>
                <a:cs typeface="Calibri" pitchFamily="34" charset="0"/>
              </a:rPr>
              <a:t> si possono utilizzare allora dei valori minimi e massimi teorici</a:t>
            </a:r>
            <a:endParaRPr lang="it-IT" b="0" dirty="0">
              <a:effectLst/>
              <a:latin typeface="Calibri" pitchFamily="34" charset="0"/>
              <a:cs typeface="Calibri" pitchFamily="34" charset="0"/>
            </a:endParaRPr>
          </a:p>
        </p:txBody>
      </p:sp>
    </p:spTree>
    <p:extLst>
      <p:ext uri="{BB962C8B-B14F-4D97-AF65-F5344CB8AC3E}">
        <p14:creationId xmlns:p14="http://schemas.microsoft.com/office/powerpoint/2010/main" val="372147111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7"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16</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Approccio cardinale: (D) standardizzazione</a:t>
            </a:r>
            <a:endParaRPr lang="it-IT" sz="2000" b="1" kern="0" dirty="0">
              <a:solidFill>
                <a:sysClr val="window" lastClr="FFFFFF"/>
              </a:solidFill>
              <a:latin typeface="Calibri" pitchFamily="34" charset="0"/>
              <a:cs typeface="Calibri" pitchFamily="34" charset="0"/>
            </a:endParaRPr>
          </a:p>
        </p:txBody>
      </p:sp>
      <p:graphicFrame>
        <p:nvGraphicFramePr>
          <p:cNvPr id="9" name="Tabella 8"/>
          <p:cNvGraphicFramePr>
            <a:graphicFrameLocks noGrp="1"/>
          </p:cNvGraphicFramePr>
          <p:nvPr>
            <p:extLst>
              <p:ext uri="{D42A27DB-BD31-4B8C-83A1-F6EECF244321}">
                <p14:modId xmlns:p14="http://schemas.microsoft.com/office/powerpoint/2010/main" val="4262204496"/>
              </p:ext>
            </p:extLst>
          </p:nvPr>
        </p:nvGraphicFramePr>
        <p:xfrm>
          <a:off x="251520" y="2407677"/>
          <a:ext cx="3672000" cy="3781425"/>
        </p:xfrm>
        <a:graphic>
          <a:graphicData uri="http://schemas.openxmlformats.org/drawingml/2006/table">
            <a:tbl>
              <a:tblPr>
                <a:tableStyleId>{2D5ABB26-0587-4C30-8999-92F81FD0307C}</a:tableStyleId>
              </a:tblPr>
              <a:tblGrid>
                <a:gridCol w="1296000"/>
                <a:gridCol w="396000"/>
                <a:gridCol w="396000"/>
                <a:gridCol w="396000"/>
                <a:gridCol w="396000"/>
                <a:gridCol w="396000"/>
                <a:gridCol w="396000"/>
              </a:tblGrid>
              <a:tr h="0">
                <a:tc>
                  <a:txBody>
                    <a:bodyPr/>
                    <a:lstStyle/>
                    <a:p>
                      <a:pPr algn="ctr" fontAlgn="ctr"/>
                      <a:endParaRPr lang="it-IT" sz="1500" b="0"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ctr"/>
                      <a:r>
                        <a:rPr lang="it-IT" sz="1500" b="1" dirty="0" smtClean="0">
                          <a:solidFill>
                            <a:schemeClr val="bg1"/>
                          </a:solidFill>
                          <a:latin typeface="Calibri" pitchFamily="34" charset="0"/>
                          <a:cs typeface="Calibri" pitchFamily="34" charset="0"/>
                        </a:rPr>
                        <a:t>X</a:t>
                      </a:r>
                      <a:r>
                        <a:rPr lang="it-IT" sz="1500" b="1" baseline="-25000" dirty="0" smtClean="0">
                          <a:solidFill>
                            <a:schemeClr val="bg1"/>
                          </a:solidFill>
                          <a:latin typeface="Calibri" pitchFamily="34" charset="0"/>
                          <a:cs typeface="Calibri" pitchFamily="34" charset="0"/>
                        </a:rPr>
                        <a:t>1</a:t>
                      </a:r>
                      <a:endParaRPr lang="it-IT" sz="1500" b="1" baseline="-25000" dirty="0">
                        <a:solidFill>
                          <a:schemeClr val="bg1"/>
                        </a:solidFill>
                        <a:latin typeface="Calibri" pitchFamily="34" charset="0"/>
                        <a:cs typeface="Calibri"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it-IT" sz="1500" b="1" dirty="0" smtClean="0">
                          <a:solidFill>
                            <a:schemeClr val="bg1"/>
                          </a:solidFill>
                          <a:latin typeface="Calibri" pitchFamily="34" charset="0"/>
                          <a:cs typeface="Calibri" pitchFamily="34" charset="0"/>
                        </a:rPr>
                        <a:t>X</a:t>
                      </a:r>
                      <a:r>
                        <a:rPr lang="it-IT" sz="1500" b="1" baseline="-25000" dirty="0" smtClean="0">
                          <a:solidFill>
                            <a:schemeClr val="bg1"/>
                          </a:solidFill>
                          <a:latin typeface="Calibri" pitchFamily="34" charset="0"/>
                          <a:cs typeface="Calibri" pitchFamily="34" charset="0"/>
                        </a:rPr>
                        <a:t>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it-IT" sz="1500" b="1" dirty="0" smtClean="0">
                          <a:solidFill>
                            <a:schemeClr val="bg1"/>
                          </a:solidFill>
                          <a:latin typeface="Calibri" pitchFamily="34" charset="0"/>
                          <a:cs typeface="Calibri" pitchFamily="34" charset="0"/>
                        </a:rPr>
                        <a:t>X</a:t>
                      </a:r>
                      <a:r>
                        <a:rPr lang="it-IT" sz="1500" b="1" baseline="-25000" dirty="0" smtClean="0">
                          <a:solidFill>
                            <a:schemeClr val="bg1"/>
                          </a:solidFill>
                          <a:latin typeface="Calibri" pitchFamily="34" charset="0"/>
                          <a:cs typeface="Calibri" pitchFamily="34" charset="0"/>
                        </a:rPr>
                        <a:t>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it-IT" sz="1500" b="1" dirty="0" smtClean="0">
                          <a:solidFill>
                            <a:schemeClr val="bg1"/>
                          </a:solidFill>
                          <a:latin typeface="Calibri" pitchFamily="34" charset="0"/>
                          <a:cs typeface="Calibri" pitchFamily="34" charset="0"/>
                        </a:rPr>
                        <a:t>X</a:t>
                      </a:r>
                      <a:r>
                        <a:rPr lang="it-IT" sz="1500" b="1" baseline="-25000" dirty="0" smtClean="0">
                          <a:solidFill>
                            <a:schemeClr val="bg1"/>
                          </a:solidFill>
                          <a:latin typeface="Calibri" pitchFamily="34" charset="0"/>
                          <a:cs typeface="Calibri" pitchFamily="34" charset="0"/>
                        </a:rPr>
                        <a:t>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it-IT" sz="1500" b="1" dirty="0" smtClean="0">
                          <a:solidFill>
                            <a:schemeClr val="bg1"/>
                          </a:solidFill>
                          <a:latin typeface="Calibri" pitchFamily="34" charset="0"/>
                          <a:cs typeface="Calibri" pitchFamily="34" charset="0"/>
                        </a:rPr>
                        <a:t>X</a:t>
                      </a:r>
                      <a:r>
                        <a:rPr lang="it-IT" sz="1500" b="1" baseline="-25000" dirty="0" smtClean="0">
                          <a:solidFill>
                            <a:schemeClr val="bg1"/>
                          </a:solidFill>
                          <a:latin typeface="Calibri" pitchFamily="34" charset="0"/>
                          <a:cs typeface="Calibri" pitchFamily="34" charset="0"/>
                        </a:rPr>
                        <a:t>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it-IT" sz="1500" b="1" dirty="0" smtClean="0">
                          <a:solidFill>
                            <a:schemeClr val="bg1"/>
                          </a:solidFill>
                          <a:latin typeface="Calibri" pitchFamily="34" charset="0"/>
                          <a:cs typeface="Calibri" pitchFamily="34" charset="0"/>
                        </a:rPr>
                        <a:t>X</a:t>
                      </a:r>
                      <a:r>
                        <a:rPr lang="it-IT" sz="1500" b="1" baseline="-25000" dirty="0" smtClean="0">
                          <a:solidFill>
                            <a:schemeClr val="bg1"/>
                          </a:solidFill>
                          <a:latin typeface="Calibri" pitchFamily="34" charset="0"/>
                          <a:cs typeface="Calibri" pitchFamily="34" charset="0"/>
                        </a:rPr>
                        <a:t>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r>
              <a:tr h="161925">
                <a:tc>
                  <a:txBody>
                    <a:bodyPr/>
                    <a:lstStyle/>
                    <a:p>
                      <a:pPr algn="l" fontAlgn="ctr"/>
                      <a:r>
                        <a:rPr lang="it-IT" sz="1100" b="1" u="none" strike="noStrike" dirty="0" smtClean="0">
                          <a:effectLst/>
                          <a:latin typeface="Calibri" pitchFamily="34" charset="0"/>
                          <a:cs typeface="Calibri" pitchFamily="34" charset="0"/>
                        </a:rPr>
                        <a:t>Piemonte</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0,333</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0,540</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fontAlgn="ctr"/>
                      <a:r>
                        <a:rPr lang="it-IT" sz="1000" b="0" i="0" u="none" strike="noStrike" dirty="0" smtClean="0">
                          <a:effectLst/>
                          <a:latin typeface="Calibri"/>
                        </a:rPr>
                        <a:t>0,370</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fontAlgn="ctr"/>
                      <a:r>
                        <a:rPr lang="it-IT" sz="1000" b="0" i="0" u="none" strike="noStrike" dirty="0" smtClean="0">
                          <a:effectLst/>
                          <a:latin typeface="Calibri"/>
                        </a:rPr>
                        <a:t>0,213</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fontAlgn="ctr"/>
                      <a:r>
                        <a:rPr lang="it-IT" sz="1000" b="0" i="0" u="none" strike="noStrike" dirty="0" smtClean="0">
                          <a:effectLst/>
                          <a:latin typeface="Calibri"/>
                        </a:rPr>
                        <a:t>1,830</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fontAlgn="ctr"/>
                      <a:r>
                        <a:rPr lang="it-IT" sz="1000" b="0" i="0" u="none" strike="noStrike" dirty="0" smtClean="0">
                          <a:effectLst/>
                          <a:latin typeface="Calibri"/>
                        </a:rPr>
                        <a:t>-0,141</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r>
              <a:tr h="161925">
                <a:tc>
                  <a:txBody>
                    <a:bodyPr/>
                    <a:lstStyle/>
                    <a:p>
                      <a:pPr algn="l" fontAlgn="ctr"/>
                      <a:r>
                        <a:rPr lang="it-IT" sz="1100" b="1" u="none" strike="noStrike" dirty="0">
                          <a:effectLst/>
                          <a:latin typeface="Calibri" pitchFamily="34" charset="0"/>
                          <a:cs typeface="Calibri" pitchFamily="34" charset="0"/>
                        </a:rPr>
                        <a:t>Valle D'Aosta </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0,486</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0,028</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0,360</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0,496</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1,474</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2,898</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Lombardia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0,730</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0,365</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0,796</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0,421</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1,040</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0,114</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Trentino - Alto Adige</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-1,160</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0,717</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0,437</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1,289</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-0,069</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0,200</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Veneto</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0,073</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0,461</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1,826</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0,759</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1,108</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0,796</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Friuli - Venezia Giulia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2,679</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0,986</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1,143</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0,871</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0,227</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0,100</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Liguria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0,921</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0,615</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0,519</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0,198</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0,170</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0,309</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Emilia - Romagna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0,512</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0,425</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1,507</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1,492</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1,610</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0,139</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Toscana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1,122</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1,047</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0,497</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0,893</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0,748</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0,262</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Umbria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0,582</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0,497</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0,218</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0,471</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0,348</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0,487</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Marche</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0,401</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0,366</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0,381</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0,361</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1,300</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-0,274</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Lazio</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1,063</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2,974</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1,118</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1,304</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-0,325</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2,438</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Abruzzo</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0,884</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0,616</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0,863</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0,313</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0,432</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0,786</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Molise</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1,030</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0,647</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1,509</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1,883</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1,226</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0,300</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Campania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1,473</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2,171</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0,850</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1,144</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0,685</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0,263</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Puglia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0,690</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0,592</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1,076</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1,171</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0,724</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0,602</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Basilicata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0,696</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0,552</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1,402</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1,387</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0,035</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1,445</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Calabria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0,754</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0,551</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1,529</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1,396</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0,956</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-1,031</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Sicilia </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0,875</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0,364</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0,414</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1,003</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1,680</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smtClean="0">
                          <a:effectLst/>
                          <a:latin typeface="Calibri"/>
                        </a:rPr>
                        <a:t>0,202</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61925">
                <a:tc>
                  <a:txBody>
                    <a:bodyPr/>
                    <a:lstStyle/>
                    <a:p>
                      <a:pPr algn="l" fontAlgn="ctr"/>
                      <a:r>
                        <a:rPr lang="it-IT" sz="1100" b="1" u="none" strike="noStrike" dirty="0">
                          <a:effectLst/>
                          <a:latin typeface="Calibri" pitchFamily="34" charset="0"/>
                          <a:cs typeface="Calibri" pitchFamily="34" charset="0"/>
                        </a:rPr>
                        <a:t>Sardegna</a:t>
                      </a:r>
                      <a:endParaRPr lang="it-IT" sz="1100" b="1" i="0" u="none" strike="noStrike" dirty="0">
                        <a:effectLst/>
                        <a:latin typeface="Calibri" pitchFamily="34" charset="0"/>
                        <a:cs typeface="Calibri" pitchFamily="34" charset="0"/>
                      </a:endParaRPr>
                    </a:p>
                  </a:txBody>
                  <a:tcPr marL="9525" marR="9525" marT="9525" marB="0" anchor="ctr">
                    <a:lnR w="12700" cap="flat" cmpd="sng" algn="ctr">
                      <a:solidFill>
                        <a:schemeClr val="tx1"/>
                      </a:solidFill>
                      <a:prstDash val="solid"/>
                      <a:round/>
                      <a:headEnd type="none" w="med" len="med"/>
                      <a:tailEnd type="none" w="med" len="med"/>
                    </a:lnR>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0,537</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0,626</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0,812</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0,471</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0,774</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fontAlgn="ctr"/>
                      <a:r>
                        <a:rPr lang="it-IT" sz="1000" b="0" i="0" u="none" strike="noStrike" dirty="0">
                          <a:effectLst/>
                          <a:latin typeface="Calibri"/>
                        </a:rPr>
                        <a:t>-</a:t>
                      </a:r>
                      <a:r>
                        <a:rPr lang="it-IT" sz="1000" b="0" i="0" u="none" strike="noStrike" dirty="0" smtClean="0">
                          <a:effectLst/>
                          <a:latin typeface="Calibri"/>
                        </a:rPr>
                        <a:t>0,337</a:t>
                      </a:r>
                      <a:endParaRPr lang="it-IT" sz="1000" b="0" i="0" u="none" strike="noStrike" dirty="0">
                        <a:effectLst/>
                        <a:latin typeface="Calibri"/>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r>
            </a:tbl>
          </a:graphicData>
        </a:graphic>
      </p:graphicFrame>
      <p:graphicFrame>
        <p:nvGraphicFramePr>
          <p:cNvPr id="10" name="Tabella 9"/>
          <p:cNvGraphicFramePr>
            <a:graphicFrameLocks noGrp="1"/>
          </p:cNvGraphicFramePr>
          <p:nvPr>
            <p:extLst>
              <p:ext uri="{D42A27DB-BD31-4B8C-83A1-F6EECF244321}">
                <p14:modId xmlns:p14="http://schemas.microsoft.com/office/powerpoint/2010/main" val="214244073"/>
              </p:ext>
            </p:extLst>
          </p:nvPr>
        </p:nvGraphicFramePr>
        <p:xfrm>
          <a:off x="4194692" y="2407677"/>
          <a:ext cx="792000" cy="3781425"/>
        </p:xfrm>
        <a:graphic>
          <a:graphicData uri="http://schemas.openxmlformats.org/drawingml/2006/table">
            <a:tbl>
              <a:tblPr>
                <a:tableStyleId>{2D5ABB26-0587-4C30-8999-92F81FD0307C}</a:tableStyleId>
              </a:tblPr>
              <a:tblGrid>
                <a:gridCol w="396000"/>
                <a:gridCol w="396000"/>
              </a:tblGrid>
              <a:tr h="161925">
                <a:tc>
                  <a:txBody>
                    <a:bodyPr/>
                    <a:lstStyle/>
                    <a:p>
                      <a:pPr algn="ctr" fontAlgn="b"/>
                      <a:r>
                        <a:rPr lang="it-IT" sz="1500" b="1" i="0" u="none" strike="noStrike" dirty="0" smtClean="0">
                          <a:solidFill>
                            <a:schemeClr val="bg1"/>
                          </a:solidFill>
                          <a:effectLst/>
                          <a:latin typeface="Calibri" pitchFamily="34" charset="0"/>
                          <a:cs typeface="Calibri" pitchFamily="34" charset="0"/>
                        </a:rPr>
                        <a:t>S</a:t>
                      </a:r>
                      <a:endParaRPr lang="it-IT" sz="1500" b="1" i="0" u="none" strike="noStrike" dirty="0">
                        <a:solidFill>
                          <a:schemeClr val="bg1"/>
                        </a:solidFill>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c>
                  <a:txBody>
                    <a:bodyPr/>
                    <a:lstStyle/>
                    <a:p>
                      <a:pPr algn="ctr" fontAlgn="b"/>
                      <a:r>
                        <a:rPr lang="it-IT" sz="1500" b="1" i="0" u="none" strike="noStrike" dirty="0" smtClean="0">
                          <a:solidFill>
                            <a:schemeClr val="bg1"/>
                          </a:solidFill>
                          <a:effectLst/>
                          <a:latin typeface="Calibri" pitchFamily="34" charset="0"/>
                          <a:cs typeface="Calibri" pitchFamily="34" charset="0"/>
                        </a:rPr>
                        <a:t>S</a:t>
                      </a:r>
                      <a:endParaRPr lang="it-IT" sz="1500" b="1" i="0" u="none" strike="noStrike" dirty="0">
                        <a:solidFill>
                          <a:schemeClr val="bg1"/>
                        </a:solidFill>
                        <a:effectLst/>
                        <a:latin typeface="Calibri" pitchFamily="34" charset="0"/>
                        <a:cs typeface="Calibri"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r>
              <a:tr h="176400">
                <a:tc>
                  <a:txBody>
                    <a:bodyPr/>
                    <a:lstStyle/>
                    <a:p>
                      <a:pPr algn="ctr" fontAlgn="b"/>
                      <a:r>
                        <a:rPr lang="it-IT" sz="1000" b="0" i="0" u="none" strike="noStrike" dirty="0" smtClean="0">
                          <a:effectLst/>
                          <a:latin typeface="Calibri"/>
                        </a:rPr>
                        <a:t>0,233</a:t>
                      </a:r>
                      <a:endParaRPr lang="it-IT" sz="1000" b="0" i="0" u="none" strike="noStrike" dirty="0">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fontAlgn="b"/>
                      <a:r>
                        <a:rPr lang="it-IT" sz="1100" b="1" i="0" u="none" strike="noStrike" dirty="0" smtClean="0">
                          <a:effectLst/>
                          <a:latin typeface="Calibri"/>
                        </a:rPr>
                        <a:t>  8</a:t>
                      </a:r>
                      <a:endParaRPr lang="it-IT" sz="1100" b="1" i="0" u="none" strike="noStrike" dirty="0">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r>
              <a:tr h="176400">
                <a:tc>
                  <a:txBody>
                    <a:bodyPr/>
                    <a:lstStyle/>
                    <a:p>
                      <a:pPr algn="ctr" fontAlgn="b"/>
                      <a:r>
                        <a:rPr lang="it-IT" sz="1000" b="0" i="0" u="none" strike="noStrike" dirty="0" smtClean="0">
                          <a:effectLst/>
                          <a:latin typeface="Calibri"/>
                        </a:rPr>
                        <a:t>0,346</a:t>
                      </a:r>
                      <a:endParaRPr lang="it-IT" sz="1000" b="0" i="0" u="none" strike="noStrike" dirty="0">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1" i="0" u="none" strike="noStrike" dirty="0" smtClean="0">
                          <a:effectLst/>
                          <a:latin typeface="Calibri"/>
                        </a:rPr>
                        <a:t>  7</a:t>
                      </a:r>
                      <a:endParaRPr lang="it-IT" sz="1100" b="1" i="0" u="none" strike="noStrike" dirty="0">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a:rPr>
                        <a:t>0,456</a:t>
                      </a:r>
                      <a:endParaRPr lang="it-IT" sz="1000" b="0" i="0" u="none" strike="noStrike" dirty="0">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1" i="0" u="none" strike="noStrike" dirty="0" smtClean="0">
                          <a:effectLst/>
                          <a:latin typeface="Calibri"/>
                        </a:rPr>
                        <a:t>  5</a:t>
                      </a:r>
                      <a:endParaRPr lang="it-IT" sz="1100" b="1" i="0" u="none" strike="noStrike" dirty="0">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a:effectLst/>
                          <a:latin typeface="Calibri"/>
                        </a:rPr>
                        <a:t>-</a:t>
                      </a:r>
                      <a:r>
                        <a:rPr lang="it-IT" sz="1000" b="0" i="0" u="none" strike="noStrike" dirty="0" smtClean="0">
                          <a:effectLst/>
                          <a:latin typeface="Calibri"/>
                        </a:rPr>
                        <a:t>0,003</a:t>
                      </a:r>
                      <a:endParaRPr lang="it-IT" sz="1000" b="0" i="0" u="none" strike="noStrike" dirty="0">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1" i="0" u="none" strike="noStrike" dirty="0">
                          <a:effectLst/>
                          <a:latin typeface="Calibri"/>
                        </a:rPr>
                        <a:t>11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a:rPr>
                        <a:t>0,418</a:t>
                      </a:r>
                      <a:endParaRPr lang="it-IT" sz="1000" b="0" i="0" u="none" strike="noStrike" dirty="0">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1" i="0" u="none" strike="noStrike" dirty="0" smtClean="0">
                          <a:effectLst/>
                          <a:latin typeface="Calibri"/>
                        </a:rPr>
                        <a:t>  6</a:t>
                      </a:r>
                      <a:endParaRPr lang="it-IT" sz="1100" b="1" i="0" u="none" strike="noStrike" dirty="0">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a:rPr>
                        <a:t>0,968</a:t>
                      </a:r>
                      <a:endParaRPr lang="it-IT" sz="1000" b="0" i="0" u="none" strike="noStrike" dirty="0">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1" i="0" u="none" strike="noStrike" dirty="0" smtClean="0">
                          <a:effectLst/>
                          <a:latin typeface="Calibri"/>
                        </a:rPr>
                        <a:t>  2</a:t>
                      </a:r>
                      <a:endParaRPr lang="it-IT" sz="1100" b="1" i="0" u="none" strike="noStrike" dirty="0">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a:effectLst/>
                          <a:latin typeface="Calibri"/>
                        </a:rPr>
                        <a:t>-</a:t>
                      </a:r>
                      <a:r>
                        <a:rPr lang="it-IT" sz="1000" b="0" i="0" u="none" strike="noStrike" dirty="0" smtClean="0">
                          <a:effectLst/>
                          <a:latin typeface="Calibri"/>
                        </a:rPr>
                        <a:t>0,057</a:t>
                      </a:r>
                      <a:endParaRPr lang="it-IT" sz="1000" b="0" i="0" u="none" strike="noStrike" dirty="0">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1" i="0" u="none" strike="noStrike" dirty="0">
                          <a:effectLst/>
                          <a:latin typeface="Calibri"/>
                        </a:rPr>
                        <a:t>12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a:rPr>
                        <a:t>0,635</a:t>
                      </a:r>
                      <a:endParaRPr lang="it-IT" sz="1000" b="0" i="0" u="none" strike="noStrike" dirty="0">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1" i="0" u="none" strike="noStrike" dirty="0" smtClean="0">
                          <a:effectLst/>
                          <a:latin typeface="Calibri"/>
                        </a:rPr>
                        <a:t>  4</a:t>
                      </a:r>
                      <a:endParaRPr lang="it-IT" sz="1100" b="1" i="0" u="none" strike="noStrike" dirty="0">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a:rPr>
                        <a:t>0,761</a:t>
                      </a:r>
                      <a:endParaRPr lang="it-IT" sz="1000" b="0" i="0" u="none" strike="noStrike" dirty="0">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1" i="0" u="none" strike="noStrike" dirty="0" smtClean="0">
                          <a:effectLst/>
                          <a:latin typeface="Calibri"/>
                        </a:rPr>
                        <a:t>  3</a:t>
                      </a:r>
                      <a:endParaRPr lang="it-IT" sz="1100" b="1" i="0" u="none" strike="noStrike" dirty="0">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a:effectLst/>
                          <a:latin typeface="Calibri"/>
                        </a:rPr>
                        <a:t>-</a:t>
                      </a:r>
                      <a:r>
                        <a:rPr lang="it-IT" sz="1000" b="0" i="0" u="none" strike="noStrike" dirty="0" smtClean="0">
                          <a:effectLst/>
                          <a:latin typeface="Calibri"/>
                        </a:rPr>
                        <a:t>0,088</a:t>
                      </a:r>
                      <a:endParaRPr lang="it-IT" sz="1000" b="0" i="0" u="none" strike="noStrike" dirty="0">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1" i="0" u="none" strike="noStrike" dirty="0">
                          <a:effectLst/>
                          <a:latin typeface="Calibri"/>
                        </a:rPr>
                        <a:t>13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a:rPr>
                        <a:t>0,167</a:t>
                      </a:r>
                      <a:endParaRPr lang="it-IT" sz="1000" b="0" i="0" u="none" strike="noStrike" dirty="0">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1" i="0" u="none" strike="noStrike" dirty="0" smtClean="0">
                          <a:effectLst/>
                          <a:latin typeface="Calibri"/>
                        </a:rPr>
                        <a:t>  9</a:t>
                      </a:r>
                      <a:endParaRPr lang="it-IT" sz="1100" b="1" i="0" u="none" strike="noStrike" dirty="0">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a:rPr>
                        <a:t>1,429</a:t>
                      </a:r>
                      <a:endParaRPr lang="it-IT" sz="1000" b="0" i="0" u="none" strike="noStrike" dirty="0">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1" i="0" u="none" strike="noStrike" dirty="0" smtClean="0">
                          <a:effectLst/>
                          <a:latin typeface="Calibri"/>
                        </a:rPr>
                        <a:t>  1</a:t>
                      </a:r>
                      <a:endParaRPr lang="it-IT" sz="1100" b="1" i="0" u="none" strike="noStrike" dirty="0">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a:effectLst/>
                          <a:latin typeface="Calibri"/>
                        </a:rPr>
                        <a:t>-</a:t>
                      </a:r>
                      <a:r>
                        <a:rPr lang="it-IT" sz="1000" b="0" i="0" u="none" strike="noStrike" dirty="0" smtClean="0">
                          <a:effectLst/>
                          <a:latin typeface="Calibri"/>
                        </a:rPr>
                        <a:t>0,649</a:t>
                      </a:r>
                      <a:endParaRPr lang="it-IT" sz="1000" b="0" i="0" u="none" strike="noStrike" dirty="0">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1" i="0" u="none" strike="noStrike" dirty="0">
                          <a:effectLst/>
                          <a:latin typeface="Calibri"/>
                        </a:rPr>
                        <a:t>16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a:effectLst/>
                          <a:latin typeface="Calibri"/>
                        </a:rPr>
                        <a:t>-</a:t>
                      </a:r>
                      <a:r>
                        <a:rPr lang="it-IT" sz="1000" b="0" i="0" u="none" strike="noStrike" dirty="0" smtClean="0">
                          <a:effectLst/>
                          <a:latin typeface="Calibri"/>
                        </a:rPr>
                        <a:t>1,099</a:t>
                      </a:r>
                      <a:endParaRPr lang="it-IT" sz="1000" b="0" i="0" u="none" strike="noStrike" dirty="0">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1" i="0" u="none" strike="noStrike" dirty="0">
                          <a:effectLst/>
                          <a:latin typeface="Calibri"/>
                        </a:rPr>
                        <a:t>20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smtClean="0">
                          <a:effectLst/>
                          <a:latin typeface="Calibri"/>
                        </a:rPr>
                        <a:t>0,117</a:t>
                      </a:r>
                      <a:endParaRPr lang="it-IT" sz="1000" b="0" i="0" u="none" strike="noStrike" dirty="0">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1" i="0" u="none" strike="noStrike" dirty="0">
                          <a:effectLst/>
                          <a:latin typeface="Calibri"/>
                        </a:rPr>
                        <a:t>10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a:effectLst/>
                          <a:latin typeface="Calibri"/>
                        </a:rPr>
                        <a:t>-</a:t>
                      </a:r>
                      <a:r>
                        <a:rPr lang="it-IT" sz="1000" b="0" i="0" u="none" strike="noStrike" dirty="0" smtClean="0">
                          <a:effectLst/>
                          <a:latin typeface="Calibri"/>
                        </a:rPr>
                        <a:t>0,809</a:t>
                      </a:r>
                      <a:endParaRPr lang="it-IT" sz="1000" b="0" i="0" u="none" strike="noStrike" dirty="0">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1" i="0" u="none" strike="noStrike" dirty="0">
                          <a:effectLst/>
                          <a:latin typeface="Calibri"/>
                        </a:rPr>
                        <a:t>17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a:effectLst/>
                          <a:latin typeface="Calibri"/>
                        </a:rPr>
                        <a:t>-</a:t>
                      </a:r>
                      <a:r>
                        <a:rPr lang="it-IT" sz="1000" b="0" i="0" u="none" strike="noStrike" dirty="0" smtClean="0">
                          <a:effectLst/>
                          <a:latin typeface="Calibri"/>
                        </a:rPr>
                        <a:t>0,920</a:t>
                      </a:r>
                      <a:endParaRPr lang="it-IT" sz="1000" b="0" i="0" u="none" strike="noStrike" dirty="0">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1" i="0" u="none" strike="noStrike" dirty="0">
                          <a:effectLst/>
                          <a:latin typeface="Calibri"/>
                        </a:rPr>
                        <a:t>18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a:effectLst/>
                          <a:latin typeface="Calibri"/>
                        </a:rPr>
                        <a:t>-</a:t>
                      </a:r>
                      <a:r>
                        <a:rPr lang="it-IT" sz="1000" b="0" i="0" u="none" strike="noStrike" dirty="0" smtClean="0">
                          <a:effectLst/>
                          <a:latin typeface="Calibri"/>
                        </a:rPr>
                        <a:t>1,036</a:t>
                      </a:r>
                      <a:endParaRPr lang="it-IT" sz="1000" b="0" i="0" u="none" strike="noStrike" dirty="0">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1" i="0" u="none" strike="noStrike" dirty="0">
                          <a:effectLst/>
                          <a:latin typeface="Calibri"/>
                        </a:rPr>
                        <a:t>19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a:effectLst/>
                          <a:latin typeface="Calibri"/>
                        </a:rPr>
                        <a:t>-</a:t>
                      </a:r>
                      <a:r>
                        <a:rPr lang="it-IT" sz="1000" b="0" i="0" u="none" strike="noStrike" dirty="0" smtClean="0">
                          <a:effectLst/>
                          <a:latin typeface="Calibri"/>
                        </a:rPr>
                        <a:t>0,276</a:t>
                      </a:r>
                      <a:endParaRPr lang="it-IT" sz="1000" b="0" i="0" u="none" strike="noStrike" dirty="0">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algn="ctr" fontAlgn="b"/>
                      <a:r>
                        <a:rPr lang="it-IT" sz="1100" b="1" i="0" u="none" strike="noStrike" dirty="0">
                          <a:effectLst/>
                          <a:latin typeface="Calibri"/>
                        </a:rPr>
                        <a:t>14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r>
              <a:tr h="176400">
                <a:tc>
                  <a:txBody>
                    <a:bodyPr/>
                    <a:lstStyle/>
                    <a:p>
                      <a:pPr algn="ctr" fontAlgn="b"/>
                      <a:r>
                        <a:rPr lang="it-IT" sz="1000" b="0" i="0" u="none" strike="noStrike" dirty="0">
                          <a:effectLst/>
                          <a:latin typeface="Calibri"/>
                        </a:rPr>
                        <a:t>-</a:t>
                      </a:r>
                      <a:r>
                        <a:rPr lang="it-IT" sz="1000" b="0" i="0" u="none" strike="noStrike" dirty="0" smtClean="0">
                          <a:effectLst/>
                          <a:latin typeface="Calibri"/>
                        </a:rPr>
                        <a:t>0,593</a:t>
                      </a:r>
                      <a:endParaRPr lang="it-IT" sz="1000" b="0" i="0" u="none" strike="noStrike" dirty="0">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fontAlgn="b"/>
                      <a:r>
                        <a:rPr lang="it-IT" sz="1100" b="1" i="0" u="none" strike="noStrike" dirty="0">
                          <a:effectLst/>
                          <a:latin typeface="Calibri"/>
                        </a:rPr>
                        <a:t>15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r>
            </a:tbl>
          </a:graphicData>
        </a:graphic>
      </p:graphicFrame>
      <p:sp>
        <p:nvSpPr>
          <p:cNvPr id="11" name="CasellaDiTesto 10"/>
          <p:cNvSpPr txBox="1"/>
          <p:nvPr/>
        </p:nvSpPr>
        <p:spPr>
          <a:xfrm>
            <a:off x="3745112" y="6400492"/>
            <a:ext cx="773484" cy="261610"/>
          </a:xfrm>
          <a:prstGeom prst="rect">
            <a:avLst/>
          </a:prstGeom>
          <a:noFill/>
        </p:spPr>
        <p:txBody>
          <a:bodyPr wrap="square" rtlCol="0">
            <a:spAutoFit/>
          </a:bodyPr>
          <a:lstStyle/>
          <a:p>
            <a:pPr algn="ctr"/>
            <a:r>
              <a:rPr lang="it-IT" sz="1100" dirty="0" smtClean="0">
                <a:ln>
                  <a:solidFill>
                    <a:schemeClr val="tx1"/>
                  </a:solidFill>
                </a:ln>
                <a:effectLst/>
                <a:latin typeface="Calibri" pitchFamily="34" charset="0"/>
                <a:cs typeface="Calibri" pitchFamily="34" charset="0"/>
              </a:rPr>
              <a:t>MEDIA</a:t>
            </a:r>
            <a:endParaRPr lang="it-IT" sz="1100" dirty="0">
              <a:ln>
                <a:solidFill>
                  <a:schemeClr val="tx1"/>
                </a:solidFill>
              </a:ln>
              <a:effectLst/>
              <a:latin typeface="Calibri" pitchFamily="34" charset="0"/>
              <a:cs typeface="Calibri" pitchFamily="34" charset="0"/>
            </a:endParaRPr>
          </a:p>
        </p:txBody>
      </p:sp>
      <p:sp>
        <p:nvSpPr>
          <p:cNvPr id="12" name="CasellaDiTesto 11"/>
          <p:cNvSpPr txBox="1"/>
          <p:nvPr/>
        </p:nvSpPr>
        <p:spPr>
          <a:xfrm>
            <a:off x="4662612" y="6400750"/>
            <a:ext cx="773484" cy="261610"/>
          </a:xfrm>
          <a:prstGeom prst="rect">
            <a:avLst/>
          </a:prstGeom>
          <a:noFill/>
        </p:spPr>
        <p:txBody>
          <a:bodyPr wrap="square" rtlCol="0">
            <a:spAutoFit/>
          </a:bodyPr>
          <a:lstStyle/>
          <a:p>
            <a:pPr algn="ctr"/>
            <a:r>
              <a:rPr lang="it-IT" sz="1100" dirty="0" smtClean="0">
                <a:ln>
                  <a:solidFill>
                    <a:schemeClr val="tx1"/>
                  </a:solidFill>
                </a:ln>
                <a:effectLst/>
                <a:latin typeface="Calibri" pitchFamily="34" charset="0"/>
                <a:cs typeface="Calibri" pitchFamily="34" charset="0"/>
              </a:rPr>
              <a:t>RANGHI</a:t>
            </a:r>
            <a:endParaRPr lang="it-IT" sz="1100" dirty="0">
              <a:ln>
                <a:solidFill>
                  <a:schemeClr val="tx1"/>
                </a:solidFill>
              </a:ln>
              <a:effectLst/>
              <a:latin typeface="Calibri" pitchFamily="34" charset="0"/>
              <a:cs typeface="Calibri" pitchFamily="34" charset="0"/>
            </a:endParaRPr>
          </a:p>
        </p:txBody>
      </p:sp>
      <p:cxnSp>
        <p:nvCxnSpPr>
          <p:cNvPr id="13" name="Connettore 2 12"/>
          <p:cNvCxnSpPr/>
          <p:nvPr/>
        </p:nvCxnSpPr>
        <p:spPr bwMode="auto">
          <a:xfrm flipH="1" flipV="1">
            <a:off x="4884550" y="6247164"/>
            <a:ext cx="180000" cy="144016"/>
          </a:xfrm>
          <a:prstGeom prst="straightConnector1">
            <a:avLst/>
          </a:prstGeom>
          <a:ln>
            <a:solidFill>
              <a:srgbClr val="9A0000"/>
            </a:solidFill>
            <a:headEnd type="none" w="med" len="med"/>
            <a:tailEnd type="triangle" w="med" len="med"/>
          </a:ln>
          <a:extLst/>
        </p:spPr>
        <p:style>
          <a:lnRef idx="2">
            <a:schemeClr val="dk1"/>
          </a:lnRef>
          <a:fillRef idx="0">
            <a:schemeClr val="dk1"/>
          </a:fillRef>
          <a:effectRef idx="1">
            <a:schemeClr val="dk1"/>
          </a:effectRef>
          <a:fontRef idx="minor">
            <a:schemeClr val="tx1"/>
          </a:fontRef>
        </p:style>
      </p:cxnSp>
      <p:sp>
        <p:nvSpPr>
          <p:cNvPr id="15" name="CasellaDiTesto 14"/>
          <p:cNvSpPr txBox="1"/>
          <p:nvPr/>
        </p:nvSpPr>
        <p:spPr>
          <a:xfrm>
            <a:off x="6948263" y="4860745"/>
            <a:ext cx="1656184" cy="523220"/>
          </a:xfrm>
          <a:prstGeom prst="rect">
            <a:avLst/>
          </a:prstGeom>
          <a:noFill/>
        </p:spPr>
        <p:txBody>
          <a:bodyPr wrap="square" rtlCol="0">
            <a:spAutoFit/>
          </a:bodyPr>
          <a:lstStyle/>
          <a:p>
            <a:pPr algn="ctr"/>
            <a:r>
              <a:rPr lang="it-IT" sz="1400" dirty="0" smtClean="0">
                <a:ln>
                  <a:solidFill>
                    <a:srgbClr val="9A0000"/>
                  </a:solidFill>
                </a:ln>
                <a:solidFill>
                  <a:srgbClr val="9A0000"/>
                </a:solidFill>
                <a:effectLst/>
                <a:latin typeface="Calibri" pitchFamily="34" charset="0"/>
                <a:cs typeface="Calibri" pitchFamily="34" charset="0"/>
              </a:rPr>
              <a:t>media degli</a:t>
            </a:r>
          </a:p>
          <a:p>
            <a:pPr algn="ctr"/>
            <a:r>
              <a:rPr lang="it-IT" sz="1400" dirty="0" smtClean="0">
                <a:ln>
                  <a:solidFill>
                    <a:srgbClr val="9A0000"/>
                  </a:solidFill>
                </a:ln>
                <a:solidFill>
                  <a:srgbClr val="9A0000"/>
                </a:solidFill>
                <a:effectLst/>
                <a:latin typeface="Calibri" pitchFamily="34" charset="0"/>
                <a:cs typeface="Calibri" pitchFamily="34" charset="0"/>
              </a:rPr>
              <a:t>z-score</a:t>
            </a:r>
            <a:endParaRPr lang="it-IT" sz="1400" dirty="0">
              <a:ln>
                <a:solidFill>
                  <a:srgbClr val="9A0000"/>
                </a:solidFill>
              </a:ln>
              <a:solidFill>
                <a:srgbClr val="9A0000"/>
              </a:solidFill>
              <a:effectLst/>
              <a:latin typeface="Calibri" pitchFamily="34" charset="0"/>
              <a:cs typeface="Calibri" pitchFamily="34" charset="0"/>
            </a:endParaRPr>
          </a:p>
        </p:txBody>
      </p:sp>
      <p:cxnSp>
        <p:nvCxnSpPr>
          <p:cNvPr id="17" name="Connettore 2 16"/>
          <p:cNvCxnSpPr/>
          <p:nvPr/>
        </p:nvCxnSpPr>
        <p:spPr bwMode="auto">
          <a:xfrm flipV="1">
            <a:off x="4123532" y="6247164"/>
            <a:ext cx="180000" cy="144016"/>
          </a:xfrm>
          <a:prstGeom prst="straightConnector1">
            <a:avLst/>
          </a:prstGeom>
          <a:ln>
            <a:solidFill>
              <a:srgbClr val="9A0000"/>
            </a:solidFill>
            <a:headEnd type="none" w="med" len="med"/>
            <a:tailEnd type="triangle" w="med" len="med"/>
          </a:ln>
          <a:extLst/>
        </p:spPr>
        <p:style>
          <a:lnRef idx="2">
            <a:schemeClr val="dk1"/>
          </a:lnRef>
          <a:fillRef idx="0">
            <a:schemeClr val="dk1"/>
          </a:fillRef>
          <a:effectRef idx="1">
            <a:schemeClr val="dk1"/>
          </a:effectRef>
          <a:fontRef idx="minor">
            <a:schemeClr val="tx1"/>
          </a:fontRef>
        </p:style>
      </p:cxnSp>
      <p:graphicFrame>
        <p:nvGraphicFramePr>
          <p:cNvPr id="2" name="Oggetto 1"/>
          <p:cNvGraphicFramePr>
            <a:graphicFrameLocks noChangeAspect="1"/>
          </p:cNvGraphicFramePr>
          <p:nvPr>
            <p:extLst>
              <p:ext uri="{D42A27DB-BD31-4B8C-83A1-F6EECF244321}">
                <p14:modId xmlns:p14="http://schemas.microsoft.com/office/powerpoint/2010/main" val="4244412026"/>
              </p:ext>
            </p:extLst>
          </p:nvPr>
        </p:nvGraphicFramePr>
        <p:xfrm>
          <a:off x="5909592" y="4522440"/>
          <a:ext cx="1182688" cy="1066800"/>
        </p:xfrm>
        <a:graphic>
          <a:graphicData uri="http://schemas.openxmlformats.org/presentationml/2006/ole">
            <mc:AlternateContent xmlns:mc="http://schemas.openxmlformats.org/markup-compatibility/2006">
              <mc:Choice xmlns:v="urn:schemas-microsoft-com:vml" Requires="v">
                <p:oleObj spid="_x0000_s74829" name="Equation" r:id="rId3" imgW="583920" imgH="622080" progId="Equation.DSMT4">
                  <p:embed/>
                </p:oleObj>
              </mc:Choice>
              <mc:Fallback>
                <p:oleObj name="Equation" r:id="rId3" imgW="583920" imgH="622080" progId="Equation.DSMT4">
                  <p:embed/>
                  <p:pic>
                    <p:nvPicPr>
                      <p:cNvPr id="0" name="Oggetto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09592" y="4522440"/>
                        <a:ext cx="1182688"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3" name="CasellaDiTesto 22"/>
          <p:cNvSpPr txBox="1"/>
          <p:nvPr/>
        </p:nvSpPr>
        <p:spPr>
          <a:xfrm>
            <a:off x="5256014" y="3284984"/>
            <a:ext cx="3636466" cy="1015663"/>
          </a:xfrm>
          <a:prstGeom prst="rect">
            <a:avLst/>
          </a:prstGeom>
          <a:noFill/>
        </p:spPr>
        <p:txBody>
          <a:bodyPr wrap="square" rtlCol="0">
            <a:spAutoFit/>
          </a:bodyPr>
          <a:lstStyle/>
          <a:p>
            <a:r>
              <a:rPr lang="it-IT" b="0" dirty="0" smtClean="0">
                <a:effectLst/>
                <a:latin typeface="Calibri" pitchFamily="34" charset="0"/>
                <a:cs typeface="Calibri" pitchFamily="34" charset="0"/>
              </a:rPr>
              <a:t>i dati sono centrati rispetto alla media e poi rapportati alla deviazione standard: questa operazione in statistica prende il nome di </a:t>
            </a:r>
            <a:r>
              <a:rPr lang="it-IT" dirty="0" smtClean="0">
                <a:effectLst/>
                <a:latin typeface="Calibri" pitchFamily="34" charset="0"/>
                <a:cs typeface="Calibri" pitchFamily="34" charset="0"/>
              </a:rPr>
              <a:t>standardizzazione</a:t>
            </a:r>
            <a:endParaRPr lang="it-IT" dirty="0">
              <a:effectLst/>
              <a:latin typeface="Calibri" pitchFamily="34" charset="0"/>
              <a:cs typeface="Calibri" pitchFamily="34" charset="0"/>
            </a:endParaRPr>
          </a:p>
        </p:txBody>
      </p:sp>
      <p:graphicFrame>
        <p:nvGraphicFramePr>
          <p:cNvPr id="24" name="Oggetto 23"/>
          <p:cNvGraphicFramePr>
            <a:graphicFrameLocks noChangeAspect="1"/>
          </p:cNvGraphicFramePr>
          <p:nvPr>
            <p:extLst>
              <p:ext uri="{D42A27DB-BD31-4B8C-83A1-F6EECF244321}">
                <p14:modId xmlns:p14="http://schemas.microsoft.com/office/powerpoint/2010/main" val="995958978"/>
              </p:ext>
            </p:extLst>
          </p:nvPr>
        </p:nvGraphicFramePr>
        <p:xfrm>
          <a:off x="6473403" y="2493838"/>
          <a:ext cx="1050925" cy="719138"/>
        </p:xfrm>
        <a:graphic>
          <a:graphicData uri="http://schemas.openxmlformats.org/presentationml/2006/ole">
            <mc:AlternateContent xmlns:mc="http://schemas.openxmlformats.org/markup-compatibility/2006">
              <mc:Choice xmlns:v="urn:schemas-microsoft-com:vml" Requires="v">
                <p:oleObj spid="_x0000_s74830" name="Equation" r:id="rId5" imgW="685800" imgH="469800" progId="Equation.DSMT4">
                  <p:embed/>
                </p:oleObj>
              </mc:Choice>
              <mc:Fallback>
                <p:oleObj name="Equation" r:id="rId5" imgW="685800" imgH="46980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73403" y="2493838"/>
                        <a:ext cx="1050925" cy="71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5" name="Text Box 33"/>
          <p:cNvSpPr txBox="1">
            <a:spLocks noChangeArrowheads="1"/>
          </p:cNvSpPr>
          <p:nvPr/>
        </p:nvSpPr>
        <p:spPr bwMode="auto">
          <a:xfrm>
            <a:off x="5400030" y="5861972"/>
            <a:ext cx="3348433" cy="553998"/>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wrap="square">
            <a:spAutoFit/>
          </a:bodyPr>
          <a:lstStyle/>
          <a:p>
            <a:pPr>
              <a:spcBef>
                <a:spcPct val="50000"/>
              </a:spcBef>
            </a:pPr>
            <a:r>
              <a:rPr lang="it-IT" b="0" dirty="0">
                <a:effectLst/>
                <a:latin typeface="Calibri" pitchFamily="34" charset="0"/>
                <a:cs typeface="Calibri" pitchFamily="34" charset="0"/>
              </a:rPr>
              <a:t>è il più usato </a:t>
            </a:r>
            <a:r>
              <a:rPr lang="it-IT" b="0" dirty="0" smtClean="0">
                <a:effectLst/>
                <a:latin typeface="Calibri" pitchFamily="34" charset="0"/>
                <a:cs typeface="Calibri" pitchFamily="34" charset="0"/>
              </a:rPr>
              <a:t>anche se </a:t>
            </a:r>
            <a:r>
              <a:rPr lang="it-IT" b="0" dirty="0">
                <a:effectLst/>
                <a:latin typeface="Calibri" pitchFamily="34" charset="0"/>
                <a:cs typeface="Calibri" pitchFamily="34" charset="0"/>
              </a:rPr>
              <a:t>non garantisce comparabilità logica tra gli indicatori</a:t>
            </a:r>
          </a:p>
        </p:txBody>
      </p:sp>
      <p:sp>
        <p:nvSpPr>
          <p:cNvPr id="18" name="Rettangolo 17"/>
          <p:cNvSpPr/>
          <p:nvPr/>
        </p:nvSpPr>
        <p:spPr>
          <a:xfrm>
            <a:off x="251520" y="1620089"/>
            <a:ext cx="8568952" cy="584775"/>
          </a:xfrm>
          <a:prstGeom prst="rect">
            <a:avLst/>
          </a:prstGeom>
        </p:spPr>
        <p:txBody>
          <a:bodyPr wrap="square">
            <a:spAutoFit/>
          </a:bodyPr>
          <a:lstStyle/>
          <a:p>
            <a:r>
              <a:rPr lang="it-IT" sz="1600" b="0" dirty="0" smtClean="0">
                <a:effectLst/>
                <a:latin typeface="Calibri" pitchFamily="34" charset="0"/>
                <a:cs typeface="Calibri" pitchFamily="34" charset="0"/>
              </a:rPr>
              <a:t>Un diverso modo per eliminare il problema dell’unità di misura e allo stesso tempo di controllare la diversa variabilità è quello di normalizzare i dati osservati utilizzando media e deviazione standard</a:t>
            </a:r>
            <a:endParaRPr lang="it-IT" sz="1600" b="0" dirty="0">
              <a:effectLst/>
              <a:latin typeface="Calibri" pitchFamily="34" charset="0"/>
              <a:cs typeface="Calibri" pitchFamily="34" charset="0"/>
            </a:endParaRPr>
          </a:p>
        </p:txBody>
      </p:sp>
    </p:spTree>
    <p:extLst>
      <p:ext uri="{BB962C8B-B14F-4D97-AF65-F5344CB8AC3E}">
        <p14:creationId xmlns:p14="http://schemas.microsoft.com/office/powerpoint/2010/main" val="372147111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7"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17</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Ponderazione degli indicatori elementari</a:t>
            </a:r>
            <a:endParaRPr lang="it-IT" sz="2000" b="1" kern="0" dirty="0">
              <a:solidFill>
                <a:sysClr val="window" lastClr="FFFFFF"/>
              </a:solidFill>
              <a:latin typeface="Calibri" pitchFamily="34" charset="0"/>
              <a:cs typeface="Calibri" pitchFamily="34" charset="0"/>
            </a:endParaRPr>
          </a:p>
        </p:txBody>
      </p:sp>
      <p:sp>
        <p:nvSpPr>
          <p:cNvPr id="9" name="Rettangolo 8"/>
          <p:cNvSpPr/>
          <p:nvPr/>
        </p:nvSpPr>
        <p:spPr>
          <a:xfrm>
            <a:off x="215453" y="1647085"/>
            <a:ext cx="8749035" cy="4878259"/>
          </a:xfrm>
          <a:prstGeom prst="rect">
            <a:avLst/>
          </a:prstGeom>
        </p:spPr>
        <p:txBody>
          <a:bodyPr wrap="square">
            <a:spAutoFit/>
          </a:bodyPr>
          <a:lstStyle/>
          <a:p>
            <a:r>
              <a:rPr lang="it-IT" sz="1600" b="0" dirty="0" smtClean="0">
                <a:effectLst/>
                <a:latin typeface="Calibri" pitchFamily="34" charset="0"/>
                <a:cs typeface="Calibri" pitchFamily="34" charset="0"/>
              </a:rPr>
              <a:t>In alcune circostanze è necessario attribuire alle dimensioni elementari un peso differenziato, così da tener conto della diversa importanza che gli indicatori semplici hanno nel definire la misura complessa data dall’indicatore composito</a:t>
            </a:r>
          </a:p>
          <a:p>
            <a:endParaRPr lang="it-IT" sz="1600" b="0" dirty="0">
              <a:effectLst/>
              <a:latin typeface="Calibri" pitchFamily="34" charset="0"/>
              <a:cs typeface="Calibri" pitchFamily="34" charset="0"/>
            </a:endParaRPr>
          </a:p>
          <a:p>
            <a:r>
              <a:rPr lang="it-IT" sz="1600" b="0" dirty="0">
                <a:effectLst/>
                <a:latin typeface="Calibri" pitchFamily="34" charset="0"/>
                <a:cs typeface="Calibri" pitchFamily="34" charset="0"/>
              </a:rPr>
              <a:t>Il sistema di ponderazione può essere definito rispetto a criteri diversi </a:t>
            </a:r>
            <a:r>
              <a:rPr lang="it-IT" sz="1600" b="0" dirty="0" smtClean="0">
                <a:effectLst/>
                <a:latin typeface="Calibri" pitchFamily="34" charset="0"/>
                <a:cs typeface="Calibri" pitchFamily="34" charset="0"/>
              </a:rPr>
              <a:t>e può essere visto anche come un</a:t>
            </a:r>
            <a:endParaRPr lang="it-IT" sz="1600" b="0" dirty="0">
              <a:effectLst/>
              <a:latin typeface="Calibri" pitchFamily="34" charset="0"/>
              <a:cs typeface="Calibri" pitchFamily="34" charset="0"/>
            </a:endParaRPr>
          </a:p>
          <a:p>
            <a:r>
              <a:rPr lang="it-IT" sz="1600" b="0" dirty="0">
                <a:effectLst/>
                <a:latin typeface="Calibri" pitchFamily="34" charset="0"/>
                <a:cs typeface="Calibri" pitchFamily="34" charset="0"/>
              </a:rPr>
              <a:t>affinamento </a:t>
            </a:r>
            <a:r>
              <a:rPr lang="it-IT" sz="1600" b="0" dirty="0" smtClean="0">
                <a:effectLst/>
                <a:latin typeface="Calibri" pitchFamily="34" charset="0"/>
                <a:cs typeface="Calibri" pitchFamily="34" charset="0"/>
              </a:rPr>
              <a:t>e </a:t>
            </a:r>
            <a:r>
              <a:rPr lang="it-IT" sz="1600" b="0" dirty="0">
                <a:effectLst/>
                <a:latin typeface="Calibri" pitchFamily="34" charset="0"/>
                <a:cs typeface="Calibri" pitchFamily="34" charset="0"/>
              </a:rPr>
              <a:t>una correzione </a:t>
            </a:r>
            <a:r>
              <a:rPr lang="it-IT" sz="1600" b="0" dirty="0" smtClean="0">
                <a:effectLst/>
                <a:latin typeface="Calibri" pitchFamily="34" charset="0"/>
                <a:cs typeface="Calibri" pitchFamily="34" charset="0"/>
              </a:rPr>
              <a:t>del modello concettuale </a:t>
            </a:r>
            <a:r>
              <a:rPr lang="it-IT" sz="1600" b="0" dirty="0">
                <a:effectLst/>
                <a:latin typeface="Calibri" pitchFamily="34" charset="0"/>
                <a:cs typeface="Calibri" pitchFamily="34" charset="0"/>
              </a:rPr>
              <a:t>definito </a:t>
            </a:r>
            <a:r>
              <a:rPr lang="it-IT" sz="1600" b="0" dirty="0" smtClean="0">
                <a:effectLst/>
                <a:latin typeface="Calibri" pitchFamily="34" charset="0"/>
                <a:cs typeface="Calibri" pitchFamily="34" charset="0"/>
              </a:rPr>
              <a:t>originariamente</a:t>
            </a:r>
          </a:p>
          <a:p>
            <a:endParaRPr lang="it-IT" sz="1600" b="0" dirty="0">
              <a:effectLst/>
              <a:latin typeface="Calibri" pitchFamily="34" charset="0"/>
              <a:cs typeface="Calibri" pitchFamily="34" charset="0"/>
            </a:endParaRPr>
          </a:p>
          <a:p>
            <a:r>
              <a:rPr lang="it-IT" sz="1600" b="0" dirty="0">
                <a:effectLst/>
                <a:latin typeface="Calibri" pitchFamily="34" charset="0"/>
                <a:cs typeface="Calibri" pitchFamily="34" charset="0"/>
              </a:rPr>
              <a:t>In ogni </a:t>
            </a:r>
            <a:r>
              <a:rPr lang="it-IT" sz="1600" b="0" dirty="0" smtClean="0">
                <a:effectLst/>
                <a:latin typeface="Calibri" pitchFamily="34" charset="0"/>
                <a:cs typeface="Calibri" pitchFamily="34" charset="0"/>
              </a:rPr>
              <a:t>caso </a:t>
            </a:r>
            <a:r>
              <a:rPr lang="it-IT" sz="1600" b="0" dirty="0">
                <a:effectLst/>
                <a:latin typeface="Calibri" pitchFamily="34" charset="0"/>
                <a:cs typeface="Calibri" pitchFamily="34" charset="0"/>
              </a:rPr>
              <a:t>è necessario considerare</a:t>
            </a:r>
            <a:r>
              <a:rPr lang="it-IT" sz="1600" b="0" dirty="0" smtClean="0">
                <a:effectLst/>
                <a:latin typeface="Calibri" pitchFamily="34" charset="0"/>
                <a:cs typeface="Calibri" pitchFamily="34" charset="0"/>
              </a:rPr>
              <a:t>:</a:t>
            </a:r>
          </a:p>
          <a:p>
            <a:endParaRPr lang="it-IT" sz="700" b="0" dirty="0">
              <a:effectLst/>
              <a:latin typeface="Calibri" pitchFamily="34" charset="0"/>
              <a:cs typeface="Calibri" pitchFamily="34" charset="0"/>
            </a:endParaRPr>
          </a:p>
          <a:p>
            <a:pPr marL="342900" indent="-342900">
              <a:buFont typeface="+mj-lt"/>
              <a:buAutoNum type="arabicParenR"/>
            </a:pPr>
            <a:r>
              <a:rPr lang="it-IT" sz="1600" b="0" dirty="0">
                <a:effectLst/>
                <a:latin typeface="Calibri" pitchFamily="34" charset="0"/>
                <a:cs typeface="Calibri" pitchFamily="34" charset="0"/>
              </a:rPr>
              <a:t>la struttura teorica </a:t>
            </a:r>
            <a:r>
              <a:rPr lang="it-IT" sz="1600" b="0" dirty="0" smtClean="0">
                <a:effectLst/>
                <a:latin typeface="Calibri" pitchFamily="34" charset="0"/>
                <a:cs typeface="Calibri" pitchFamily="34" charset="0"/>
              </a:rPr>
              <a:t>e </a:t>
            </a:r>
            <a:r>
              <a:rPr lang="it-IT" sz="1600" b="0" dirty="0">
                <a:effectLst/>
                <a:latin typeface="Calibri" pitchFamily="34" charset="0"/>
                <a:cs typeface="Calibri" pitchFamily="34" charset="0"/>
              </a:rPr>
              <a:t>la struttura </a:t>
            </a:r>
            <a:r>
              <a:rPr lang="it-IT" sz="1600" b="0" dirty="0" smtClean="0">
                <a:effectLst/>
                <a:latin typeface="Calibri" pitchFamily="34" charset="0"/>
                <a:cs typeface="Calibri" pitchFamily="34" charset="0"/>
              </a:rPr>
              <a:t>logico/concettuale </a:t>
            </a:r>
            <a:r>
              <a:rPr lang="it-IT" sz="1600" b="0" dirty="0">
                <a:effectLst/>
                <a:latin typeface="Calibri" pitchFamily="34" charset="0"/>
                <a:cs typeface="Calibri" pitchFamily="34" charset="0"/>
              </a:rPr>
              <a:t>su cui è </a:t>
            </a:r>
            <a:r>
              <a:rPr lang="it-IT" sz="1600" b="0" dirty="0" smtClean="0">
                <a:effectLst/>
                <a:latin typeface="Calibri" pitchFamily="34" charset="0"/>
                <a:cs typeface="Calibri" pitchFamily="34" charset="0"/>
              </a:rPr>
              <a:t>basato l’indicatore composito</a:t>
            </a:r>
            <a:endParaRPr lang="it-IT" sz="1600" b="0" dirty="0">
              <a:effectLst/>
              <a:latin typeface="Calibri" pitchFamily="34" charset="0"/>
              <a:cs typeface="Calibri" pitchFamily="34" charset="0"/>
            </a:endParaRPr>
          </a:p>
          <a:p>
            <a:pPr marL="342900" indent="-342900">
              <a:buFont typeface="+mj-lt"/>
              <a:buAutoNum type="arabicParenR"/>
            </a:pPr>
            <a:r>
              <a:rPr lang="it-IT" sz="1600" b="0" dirty="0" smtClean="0">
                <a:effectLst/>
                <a:latin typeface="Calibri" pitchFamily="34" charset="0"/>
                <a:cs typeface="Calibri" pitchFamily="34" charset="0"/>
              </a:rPr>
              <a:t>il </a:t>
            </a:r>
            <a:r>
              <a:rPr lang="it-IT" sz="1600" b="0" dirty="0">
                <a:effectLst/>
                <a:latin typeface="Calibri" pitchFamily="34" charset="0"/>
                <a:cs typeface="Calibri" pitchFamily="34" charset="0"/>
              </a:rPr>
              <a:t>significato e il contributo dell’indicatore elementare </a:t>
            </a:r>
            <a:r>
              <a:rPr lang="it-IT" sz="1600" b="0" dirty="0" smtClean="0">
                <a:effectLst/>
                <a:latin typeface="Calibri" pitchFamily="34" charset="0"/>
                <a:cs typeface="Calibri" pitchFamily="34" charset="0"/>
              </a:rPr>
              <a:t>nell’aggregazione</a:t>
            </a:r>
            <a:endParaRPr lang="it-IT" sz="1600" b="0" dirty="0">
              <a:effectLst/>
              <a:latin typeface="Calibri" pitchFamily="34" charset="0"/>
              <a:cs typeface="Calibri" pitchFamily="34" charset="0"/>
            </a:endParaRPr>
          </a:p>
          <a:p>
            <a:pPr marL="342900" indent="-342900">
              <a:buFont typeface="+mj-lt"/>
              <a:buAutoNum type="arabicParenR"/>
            </a:pPr>
            <a:r>
              <a:rPr lang="it-IT" sz="1600" b="0" dirty="0" smtClean="0">
                <a:effectLst/>
                <a:latin typeface="Calibri" pitchFamily="34" charset="0"/>
                <a:cs typeface="Calibri" pitchFamily="34" charset="0"/>
              </a:rPr>
              <a:t>la </a:t>
            </a:r>
            <a:r>
              <a:rPr lang="it-IT" sz="1600" b="0" dirty="0">
                <a:effectLst/>
                <a:latin typeface="Calibri" pitchFamily="34" charset="0"/>
                <a:cs typeface="Calibri" pitchFamily="34" charset="0"/>
              </a:rPr>
              <a:t>qualità dei dati e </a:t>
            </a:r>
            <a:r>
              <a:rPr lang="it-IT" sz="1600" b="0" dirty="0" smtClean="0">
                <a:effectLst/>
                <a:latin typeface="Calibri" pitchFamily="34" charset="0"/>
                <a:cs typeface="Calibri" pitchFamily="34" charset="0"/>
              </a:rPr>
              <a:t>l’adeguatezza </a:t>
            </a:r>
            <a:r>
              <a:rPr lang="it-IT" sz="1600" b="0" dirty="0">
                <a:effectLst/>
                <a:latin typeface="Calibri" pitchFamily="34" charset="0"/>
                <a:cs typeface="Calibri" pitchFamily="34" charset="0"/>
              </a:rPr>
              <a:t>statistica degli indicatori </a:t>
            </a:r>
            <a:r>
              <a:rPr lang="it-IT" sz="1600" b="0" dirty="0" smtClean="0">
                <a:effectLst/>
                <a:latin typeface="Calibri" pitchFamily="34" charset="0"/>
                <a:cs typeface="Calibri" pitchFamily="34" charset="0"/>
              </a:rPr>
              <a:t>elementari</a:t>
            </a:r>
          </a:p>
          <a:p>
            <a:endParaRPr lang="it-IT" sz="1600" b="0" dirty="0" smtClean="0">
              <a:effectLst/>
              <a:latin typeface="Calibri" pitchFamily="34" charset="0"/>
              <a:cs typeface="Calibri" pitchFamily="34" charset="0"/>
            </a:endParaRPr>
          </a:p>
          <a:p>
            <a:r>
              <a:rPr lang="it-IT" sz="1600" b="0" dirty="0">
                <a:effectLst/>
                <a:latin typeface="Calibri" pitchFamily="34" charset="0"/>
                <a:cs typeface="Calibri" pitchFamily="34" charset="0"/>
              </a:rPr>
              <a:t>Inoltre è generalmente preferibile definire indicatori compositi da un numero ragionevole di indicatori elementari: ciò consente di aumentarne non solo parsimonia ma anche la trasparenza in relazione alla definizione dei </a:t>
            </a:r>
            <a:r>
              <a:rPr lang="it-IT" sz="1600" b="0" dirty="0" smtClean="0">
                <a:effectLst/>
                <a:latin typeface="Calibri" pitchFamily="34" charset="0"/>
                <a:cs typeface="Calibri" pitchFamily="34" charset="0"/>
              </a:rPr>
              <a:t>pesi</a:t>
            </a:r>
            <a:endParaRPr lang="it-IT" sz="1600" b="0" dirty="0">
              <a:effectLst/>
              <a:latin typeface="Calibri" pitchFamily="34" charset="0"/>
              <a:cs typeface="Calibri" pitchFamily="34" charset="0"/>
            </a:endParaRPr>
          </a:p>
          <a:p>
            <a:endParaRPr lang="it-IT" sz="1600" b="0" dirty="0">
              <a:effectLst/>
              <a:latin typeface="Calibri" pitchFamily="34" charset="0"/>
              <a:cs typeface="Calibri" pitchFamily="34" charset="0"/>
            </a:endParaRPr>
          </a:p>
          <a:p>
            <a:r>
              <a:rPr lang="it-IT" sz="1600" b="0" dirty="0" smtClean="0">
                <a:effectLst/>
                <a:latin typeface="Calibri" pitchFamily="34" charset="0"/>
                <a:cs typeface="Calibri" pitchFamily="34" charset="0"/>
              </a:rPr>
              <a:t>Indipendentemente </a:t>
            </a:r>
            <a:r>
              <a:rPr lang="it-IT" sz="1600" b="0" dirty="0">
                <a:effectLst/>
                <a:latin typeface="Calibri" pitchFamily="34" charset="0"/>
                <a:cs typeface="Calibri" pitchFamily="34" charset="0"/>
              </a:rPr>
              <a:t>dall’approccio utilizzato, i pesi </a:t>
            </a:r>
            <a:r>
              <a:rPr lang="it-IT" sz="1600" b="0" dirty="0" smtClean="0">
                <a:effectLst/>
                <a:latin typeface="Calibri" pitchFamily="34" charset="0"/>
                <a:cs typeface="Calibri" pitchFamily="34" charset="0"/>
              </a:rPr>
              <a:t>rappresentano valori </a:t>
            </a:r>
            <a:r>
              <a:rPr lang="it-IT" sz="1600" b="0" dirty="0">
                <a:effectLst/>
                <a:latin typeface="Calibri" pitchFamily="34" charset="0"/>
                <a:cs typeface="Calibri" pitchFamily="34" charset="0"/>
              </a:rPr>
              <a:t>di </a:t>
            </a:r>
            <a:r>
              <a:rPr lang="it-IT" sz="1600" b="0" dirty="0" smtClean="0">
                <a:effectLst/>
                <a:latin typeface="Calibri" pitchFamily="34" charset="0"/>
                <a:cs typeface="Calibri" pitchFamily="34" charset="0"/>
              </a:rPr>
              <a:t>giudizio: nel </a:t>
            </a:r>
            <a:r>
              <a:rPr lang="it-IT" sz="1600" b="0" dirty="0">
                <a:effectLst/>
                <a:latin typeface="Calibri" pitchFamily="34" charset="0"/>
                <a:cs typeface="Calibri" pitchFamily="34" charset="0"/>
              </a:rPr>
              <a:t>presentare i risultati dell’indicatore composito è importante esporre le ragioni </a:t>
            </a:r>
            <a:r>
              <a:rPr lang="it-IT" sz="1600" b="0" dirty="0" smtClean="0">
                <a:effectLst/>
                <a:latin typeface="Calibri" pitchFamily="34" charset="0"/>
                <a:cs typeface="Calibri" pitchFamily="34" charset="0"/>
              </a:rPr>
              <a:t>che hanno </a:t>
            </a:r>
            <a:r>
              <a:rPr lang="it-IT" sz="1600" b="0" dirty="0">
                <a:effectLst/>
                <a:latin typeface="Calibri" pitchFamily="34" charset="0"/>
                <a:cs typeface="Calibri" pitchFamily="34" charset="0"/>
              </a:rPr>
              <a:t>condotto alla scelta dei pesi, la metodologia adottata e i risultati che </a:t>
            </a:r>
            <a:r>
              <a:rPr lang="it-IT" sz="1600" b="0" dirty="0" smtClean="0">
                <a:effectLst/>
                <a:latin typeface="Calibri" pitchFamily="34" charset="0"/>
                <a:cs typeface="Calibri" pitchFamily="34" charset="0"/>
              </a:rPr>
              <a:t>si sarebbero </a:t>
            </a:r>
            <a:r>
              <a:rPr lang="it-IT" sz="1600" b="0" dirty="0">
                <a:effectLst/>
                <a:latin typeface="Calibri" pitchFamily="34" charset="0"/>
                <a:cs typeface="Calibri" pitchFamily="34" charset="0"/>
              </a:rPr>
              <a:t>ottenuti adottando altre </a:t>
            </a:r>
            <a:r>
              <a:rPr lang="it-IT" sz="1600" b="0" dirty="0" smtClean="0">
                <a:effectLst/>
                <a:latin typeface="Calibri" pitchFamily="34" charset="0"/>
                <a:cs typeface="Calibri" pitchFamily="34" charset="0"/>
              </a:rPr>
              <a:t>metodologie</a:t>
            </a:r>
            <a:endParaRPr lang="it-IT" sz="1600" b="0" dirty="0">
              <a:effectLst/>
              <a:latin typeface="Calibri" pitchFamily="34" charset="0"/>
              <a:cs typeface="Calibri" pitchFamily="34" charset="0"/>
            </a:endParaRPr>
          </a:p>
        </p:txBody>
      </p:sp>
    </p:spTree>
    <p:extLst>
      <p:ext uri="{BB962C8B-B14F-4D97-AF65-F5344CB8AC3E}">
        <p14:creationId xmlns:p14="http://schemas.microsoft.com/office/powerpoint/2010/main" val="386884071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ttangolo arrotondato 9"/>
          <p:cNvSpPr/>
          <p:nvPr/>
        </p:nvSpPr>
        <p:spPr bwMode="auto">
          <a:xfrm>
            <a:off x="395536" y="2348880"/>
            <a:ext cx="8352928" cy="2736304"/>
          </a:xfrm>
          <a:prstGeom prst="roundRect">
            <a:avLst/>
          </a:prstGeom>
          <a:ln>
            <a:headEnd type="none" w="med" len="med"/>
            <a:tailEnd type="none" w="med" len="med"/>
          </a:ln>
          <a:extLst/>
        </p:spPr>
        <p:style>
          <a:lnRef idx="1">
            <a:schemeClr val="dk1"/>
          </a:lnRef>
          <a:fillRef idx="2">
            <a:schemeClr val="dk1"/>
          </a:fillRef>
          <a:effectRef idx="1">
            <a:schemeClr val="dk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1500" b="1" i="0" u="none" strike="noStrike" cap="none" normalizeH="0" baseline="0" smtClean="0">
              <a:ln>
                <a:noFill/>
              </a:ln>
              <a:solidFill>
                <a:schemeClr val="tx1"/>
              </a:solidFill>
              <a:effectLst>
                <a:outerShdw blurRad="38100" dist="38100" dir="2700000" algn="tl">
                  <a:srgbClr val="000000">
                    <a:alpha val="43137"/>
                  </a:srgbClr>
                </a:outerShdw>
              </a:effectLst>
              <a:latin typeface="Comic Sans MS" pitchFamily="66" charset="0"/>
              <a:cs typeface="Arial" charset="0"/>
            </a:endParaRPr>
          </a:p>
        </p:txBody>
      </p:sp>
      <p:sp>
        <p:nvSpPr>
          <p:cNvPr id="4" name="Rettangolo 3"/>
          <p:cNvSpPr/>
          <p:nvPr/>
        </p:nvSpPr>
        <p:spPr>
          <a:xfrm>
            <a:off x="550862" y="1791975"/>
            <a:ext cx="8125594" cy="3185487"/>
          </a:xfrm>
          <a:prstGeom prst="rect">
            <a:avLst/>
          </a:prstGeom>
        </p:spPr>
        <p:txBody>
          <a:bodyPr wrap="square">
            <a:spAutoFit/>
          </a:bodyPr>
          <a:lstStyle/>
          <a:p>
            <a:r>
              <a:rPr lang="it-IT" sz="1600" b="0" dirty="0">
                <a:effectLst/>
                <a:latin typeface="Calibri" pitchFamily="34" charset="0"/>
                <a:cs typeface="Calibri" pitchFamily="34" charset="0"/>
              </a:rPr>
              <a:t>In </a:t>
            </a:r>
            <a:r>
              <a:rPr lang="it-IT" sz="1600" b="0" dirty="0" smtClean="0">
                <a:effectLst/>
                <a:latin typeface="Calibri" pitchFamily="34" charset="0"/>
                <a:cs typeface="Calibri" pitchFamily="34" charset="0"/>
              </a:rPr>
              <a:t>definitiva </a:t>
            </a:r>
            <a:r>
              <a:rPr lang="it-IT" sz="1600" b="0" dirty="0">
                <a:effectLst/>
                <a:latin typeface="Calibri" pitchFamily="34" charset="0"/>
                <a:cs typeface="Calibri" pitchFamily="34" charset="0"/>
              </a:rPr>
              <a:t>la costruzione di indicatori compositi passa per le </a:t>
            </a:r>
            <a:r>
              <a:rPr lang="it-IT" sz="1600" b="0" dirty="0" smtClean="0">
                <a:effectLst/>
                <a:latin typeface="Calibri" pitchFamily="34" charset="0"/>
                <a:cs typeface="Calibri" pitchFamily="34" charset="0"/>
              </a:rPr>
              <a:t>seguenti fasi:</a:t>
            </a:r>
            <a:endParaRPr lang="it-IT" sz="1600" b="0" dirty="0">
              <a:effectLst/>
              <a:latin typeface="Calibri" pitchFamily="34" charset="0"/>
              <a:cs typeface="Calibri" pitchFamily="34" charset="0"/>
            </a:endParaRPr>
          </a:p>
          <a:p>
            <a:endParaRPr lang="it-IT" sz="1600" b="0" dirty="0" smtClean="0">
              <a:effectLst/>
              <a:latin typeface="Calibri" pitchFamily="34" charset="0"/>
              <a:cs typeface="Calibri" pitchFamily="34" charset="0"/>
            </a:endParaRPr>
          </a:p>
          <a:p>
            <a:endParaRPr lang="it-IT" sz="1600" b="0" dirty="0" smtClean="0">
              <a:effectLst/>
              <a:latin typeface="Calibri" pitchFamily="34" charset="0"/>
              <a:cs typeface="Calibri" pitchFamily="34" charset="0"/>
            </a:endParaRPr>
          </a:p>
          <a:p>
            <a:pPr marL="342900" indent="-342900">
              <a:spcBef>
                <a:spcPts val="600"/>
              </a:spcBef>
              <a:buFont typeface="+mj-lt"/>
              <a:buAutoNum type="arabicParenR"/>
            </a:pPr>
            <a:r>
              <a:rPr lang="it-IT" sz="1600" b="0" dirty="0" smtClean="0">
                <a:effectLst/>
                <a:latin typeface="Calibri" pitchFamily="34" charset="0"/>
                <a:cs typeface="Calibri" pitchFamily="34" charset="0"/>
              </a:rPr>
              <a:t>Individuazione </a:t>
            </a:r>
            <a:r>
              <a:rPr lang="it-IT" sz="1600" b="0" dirty="0">
                <a:effectLst/>
                <a:latin typeface="Calibri" pitchFamily="34" charset="0"/>
                <a:cs typeface="Calibri" pitchFamily="34" charset="0"/>
              </a:rPr>
              <a:t>delle dimensioni ritenute rilevanti per la misurazione </a:t>
            </a:r>
            <a:r>
              <a:rPr lang="it-IT" sz="1600" b="0" dirty="0" smtClean="0">
                <a:effectLst/>
                <a:latin typeface="Calibri" pitchFamily="34" charset="0"/>
                <a:cs typeface="Calibri" pitchFamily="34" charset="0"/>
              </a:rPr>
              <a:t>del fenomeno</a:t>
            </a:r>
            <a:endParaRPr lang="it-IT" sz="1600" b="0" dirty="0">
              <a:effectLst/>
              <a:latin typeface="Calibri" pitchFamily="34" charset="0"/>
              <a:cs typeface="Calibri" pitchFamily="34" charset="0"/>
            </a:endParaRPr>
          </a:p>
          <a:p>
            <a:pPr marL="342900" indent="-342900">
              <a:spcBef>
                <a:spcPts val="600"/>
              </a:spcBef>
              <a:buFont typeface="+mj-lt"/>
              <a:buAutoNum type="arabicParenR"/>
            </a:pPr>
            <a:r>
              <a:rPr lang="it-IT" sz="1600" b="0" dirty="0" err="1" smtClean="0">
                <a:effectLst/>
                <a:latin typeface="Calibri" pitchFamily="34" charset="0"/>
                <a:cs typeface="Calibri" pitchFamily="34" charset="0"/>
              </a:rPr>
              <a:t>Operativizzazione</a:t>
            </a:r>
            <a:r>
              <a:rPr lang="it-IT" sz="1600" b="0" dirty="0" smtClean="0">
                <a:effectLst/>
                <a:latin typeface="Calibri" pitchFamily="34" charset="0"/>
                <a:cs typeface="Calibri" pitchFamily="34" charset="0"/>
              </a:rPr>
              <a:t> </a:t>
            </a:r>
            <a:r>
              <a:rPr lang="it-IT" sz="1600" b="0" dirty="0">
                <a:effectLst/>
                <a:latin typeface="Calibri" pitchFamily="34" charset="0"/>
                <a:cs typeface="Calibri" pitchFamily="34" charset="0"/>
              </a:rPr>
              <a:t>delle singole dimensioni (</a:t>
            </a:r>
            <a:r>
              <a:rPr lang="it-IT" sz="1600" dirty="0">
                <a:effectLst/>
                <a:latin typeface="Calibri" pitchFamily="34" charset="0"/>
                <a:cs typeface="Calibri" pitchFamily="34" charset="0"/>
              </a:rPr>
              <a:t>costruzione e/o scelta </a:t>
            </a:r>
            <a:r>
              <a:rPr lang="it-IT" sz="1600" dirty="0" smtClean="0">
                <a:effectLst/>
                <a:latin typeface="Calibri" pitchFamily="34" charset="0"/>
                <a:cs typeface="Calibri" pitchFamily="34" charset="0"/>
              </a:rPr>
              <a:t>delle variabili</a:t>
            </a:r>
            <a:r>
              <a:rPr lang="it-IT" sz="1600" b="0" dirty="0">
                <a:effectLst/>
                <a:latin typeface="Calibri" pitchFamily="34" charset="0"/>
                <a:cs typeface="Calibri" pitchFamily="34" charset="0"/>
              </a:rPr>
              <a:t>)</a:t>
            </a:r>
          </a:p>
          <a:p>
            <a:pPr marL="342900" indent="-342900">
              <a:spcBef>
                <a:spcPts val="600"/>
              </a:spcBef>
              <a:buFont typeface="+mj-lt"/>
              <a:buAutoNum type="arabicParenR"/>
            </a:pPr>
            <a:r>
              <a:rPr lang="it-IT" sz="1600" b="0" dirty="0" smtClean="0">
                <a:effectLst/>
                <a:latin typeface="Calibri" pitchFamily="34" charset="0"/>
                <a:cs typeface="Calibri" pitchFamily="34" charset="0"/>
              </a:rPr>
              <a:t>Eventuale </a:t>
            </a:r>
            <a:r>
              <a:rPr lang="it-IT" sz="1600" b="0" dirty="0">
                <a:effectLst/>
                <a:latin typeface="Calibri" pitchFamily="34" charset="0"/>
                <a:cs typeface="Calibri" pitchFamily="34" charset="0"/>
              </a:rPr>
              <a:t>normalizzazione </a:t>
            </a:r>
            <a:r>
              <a:rPr lang="it-IT" sz="1600" b="0" dirty="0" smtClean="0">
                <a:effectLst/>
                <a:latin typeface="Calibri" pitchFamily="34" charset="0"/>
                <a:cs typeface="Calibri" pitchFamily="34" charset="0"/>
              </a:rPr>
              <a:t>delle variabili </a:t>
            </a:r>
            <a:r>
              <a:rPr lang="it-IT" sz="1600" b="0" dirty="0">
                <a:effectLst/>
                <a:latin typeface="Calibri" pitchFamily="34" charset="0"/>
                <a:cs typeface="Calibri" pitchFamily="34" charset="0"/>
              </a:rPr>
              <a:t>se espressi in unità di misura differenti, o aventi direzione </a:t>
            </a:r>
            <a:r>
              <a:rPr lang="it-IT" sz="1600" b="0" dirty="0" smtClean="0">
                <a:effectLst/>
                <a:latin typeface="Calibri" pitchFamily="34" charset="0"/>
                <a:cs typeface="Calibri" pitchFamily="34" charset="0"/>
              </a:rPr>
              <a:t>diversa, o </a:t>
            </a:r>
            <a:r>
              <a:rPr lang="it-IT" sz="1600" b="0" dirty="0">
                <a:effectLst/>
                <a:latin typeface="Calibri" pitchFamily="34" charset="0"/>
                <a:cs typeface="Calibri" pitchFamily="34" charset="0"/>
              </a:rPr>
              <a:t>diversi campi di variazione (</a:t>
            </a:r>
            <a:r>
              <a:rPr lang="it-IT" sz="1600" dirty="0">
                <a:effectLst/>
                <a:latin typeface="Calibri" pitchFamily="34" charset="0"/>
                <a:cs typeface="Calibri" pitchFamily="34" charset="0"/>
              </a:rPr>
              <a:t>trasformazione delle variabili</a:t>
            </a:r>
            <a:r>
              <a:rPr lang="it-IT" sz="1600" b="0" dirty="0">
                <a:effectLst/>
                <a:latin typeface="Calibri" pitchFamily="34" charset="0"/>
                <a:cs typeface="Calibri" pitchFamily="34" charset="0"/>
              </a:rPr>
              <a:t>)</a:t>
            </a:r>
          </a:p>
          <a:p>
            <a:pPr marL="342900" indent="-342900">
              <a:spcBef>
                <a:spcPts val="600"/>
              </a:spcBef>
              <a:buFont typeface="+mj-lt"/>
              <a:buAutoNum type="arabicParenR"/>
            </a:pPr>
            <a:r>
              <a:rPr lang="it-IT" sz="1600" b="0" dirty="0" smtClean="0">
                <a:effectLst/>
                <a:latin typeface="Calibri" pitchFamily="34" charset="0"/>
                <a:cs typeface="Calibri" pitchFamily="34" charset="0"/>
              </a:rPr>
              <a:t>Eventuale </a:t>
            </a:r>
            <a:r>
              <a:rPr lang="it-IT" sz="1600" b="0" dirty="0">
                <a:effectLst/>
                <a:latin typeface="Calibri" pitchFamily="34" charset="0"/>
                <a:cs typeface="Calibri" pitchFamily="34" charset="0"/>
              </a:rPr>
              <a:t>ponderazione delle dimensioni </a:t>
            </a:r>
            <a:r>
              <a:rPr lang="it-IT" sz="1600" b="0" dirty="0" smtClean="0">
                <a:effectLst/>
                <a:latin typeface="Calibri" pitchFamily="34" charset="0"/>
                <a:cs typeface="Calibri" pitchFamily="34" charset="0"/>
              </a:rPr>
              <a:t>o, </a:t>
            </a:r>
            <a:r>
              <a:rPr lang="it-IT" sz="1600" b="0" dirty="0">
                <a:effectLst/>
                <a:latin typeface="Calibri" pitchFamily="34" charset="0"/>
                <a:cs typeface="Calibri" pitchFamily="34" charset="0"/>
              </a:rPr>
              <a:t>nel loro </a:t>
            </a:r>
            <a:r>
              <a:rPr lang="it-IT" sz="1600" b="0" dirty="0" smtClean="0">
                <a:effectLst/>
                <a:latin typeface="Calibri" pitchFamily="34" charset="0"/>
                <a:cs typeface="Calibri" pitchFamily="34" charset="0"/>
              </a:rPr>
              <a:t>ambito, </a:t>
            </a:r>
            <a:r>
              <a:rPr lang="it-IT" sz="1600" b="0" dirty="0">
                <a:effectLst/>
                <a:latin typeface="Calibri" pitchFamily="34" charset="0"/>
                <a:cs typeface="Calibri" pitchFamily="34" charset="0"/>
              </a:rPr>
              <a:t>degli </a:t>
            </a:r>
            <a:r>
              <a:rPr lang="it-IT" sz="1600" b="0" dirty="0" smtClean="0">
                <a:effectLst/>
                <a:latin typeface="Calibri" pitchFamily="34" charset="0"/>
                <a:cs typeface="Calibri" pitchFamily="34" charset="0"/>
              </a:rPr>
              <a:t>indicatori semplici </a:t>
            </a:r>
            <a:r>
              <a:rPr lang="it-IT" sz="1600" b="0" dirty="0">
                <a:effectLst/>
                <a:latin typeface="Calibri" pitchFamily="34" charset="0"/>
                <a:cs typeface="Calibri" pitchFamily="34" charset="0"/>
              </a:rPr>
              <a:t>(</a:t>
            </a:r>
            <a:r>
              <a:rPr lang="it-IT" sz="1600" dirty="0">
                <a:effectLst/>
                <a:latin typeface="Calibri" pitchFamily="34" charset="0"/>
                <a:cs typeface="Calibri" pitchFamily="34" charset="0"/>
              </a:rPr>
              <a:t>ponderazione delle variabili</a:t>
            </a:r>
            <a:r>
              <a:rPr lang="it-IT" sz="1600" b="0" dirty="0">
                <a:effectLst/>
                <a:latin typeface="Calibri" pitchFamily="34" charset="0"/>
                <a:cs typeface="Calibri" pitchFamily="34" charset="0"/>
              </a:rPr>
              <a:t>)</a:t>
            </a:r>
          </a:p>
          <a:p>
            <a:pPr marL="342900" indent="-342900">
              <a:spcBef>
                <a:spcPts val="600"/>
              </a:spcBef>
              <a:buFont typeface="+mj-lt"/>
              <a:buAutoNum type="arabicParenR"/>
            </a:pPr>
            <a:r>
              <a:rPr lang="it-IT" sz="1600" b="0" dirty="0" smtClean="0">
                <a:effectLst/>
                <a:latin typeface="Calibri" pitchFamily="34" charset="0"/>
                <a:cs typeface="Calibri" pitchFamily="34" charset="0"/>
              </a:rPr>
              <a:t>Ricombinazione </a:t>
            </a:r>
            <a:r>
              <a:rPr lang="it-IT" sz="1600" b="0" dirty="0">
                <a:effectLst/>
                <a:latin typeface="Calibri" pitchFamily="34" charset="0"/>
                <a:cs typeface="Calibri" pitchFamily="34" charset="0"/>
              </a:rPr>
              <a:t>degli indicatori semplici per </a:t>
            </a:r>
            <a:r>
              <a:rPr lang="it-IT" sz="1600" b="0" dirty="0" smtClean="0">
                <a:effectLst/>
                <a:latin typeface="Calibri" pitchFamily="34" charset="0"/>
                <a:cs typeface="Calibri" pitchFamily="34" charset="0"/>
              </a:rPr>
              <a:t>dimensione, e</a:t>
            </a:r>
            <a:r>
              <a:rPr lang="it-IT" sz="1600" b="0" dirty="0">
                <a:effectLst/>
                <a:latin typeface="Calibri" pitchFamily="34" charset="0"/>
                <a:cs typeface="Calibri" pitchFamily="34" charset="0"/>
              </a:rPr>
              <a:t> </a:t>
            </a:r>
            <a:r>
              <a:rPr lang="it-IT" sz="1600" b="0" dirty="0" smtClean="0">
                <a:effectLst/>
                <a:latin typeface="Calibri" pitchFamily="34" charset="0"/>
                <a:cs typeface="Calibri" pitchFamily="34" charset="0"/>
              </a:rPr>
              <a:t>ricombinazione </a:t>
            </a:r>
            <a:r>
              <a:rPr lang="it-IT" sz="1600" b="0" dirty="0">
                <a:effectLst/>
                <a:latin typeface="Calibri" pitchFamily="34" charset="0"/>
                <a:cs typeface="Calibri" pitchFamily="34" charset="0"/>
              </a:rPr>
              <a:t>degli indici di dimensione nell’indice sintetico finale (</a:t>
            </a:r>
            <a:r>
              <a:rPr lang="it-IT" sz="1600" dirty="0">
                <a:effectLst/>
                <a:latin typeface="Calibri" pitchFamily="34" charset="0"/>
                <a:cs typeface="Calibri" pitchFamily="34" charset="0"/>
              </a:rPr>
              <a:t>scelta </a:t>
            </a:r>
            <a:r>
              <a:rPr lang="it-IT" sz="1600" dirty="0" smtClean="0">
                <a:effectLst/>
                <a:latin typeface="Calibri" pitchFamily="34" charset="0"/>
                <a:cs typeface="Calibri" pitchFamily="34" charset="0"/>
              </a:rPr>
              <a:t>del metodo </a:t>
            </a:r>
            <a:r>
              <a:rPr lang="it-IT" sz="1600" dirty="0">
                <a:effectLst/>
                <a:latin typeface="Calibri" pitchFamily="34" charset="0"/>
                <a:cs typeface="Calibri" pitchFamily="34" charset="0"/>
              </a:rPr>
              <a:t>di sintesi</a:t>
            </a:r>
            <a:r>
              <a:rPr lang="it-IT" sz="1600" b="0" dirty="0" smtClean="0">
                <a:effectLst/>
                <a:latin typeface="Calibri" pitchFamily="34" charset="0"/>
                <a:cs typeface="Calibri" pitchFamily="34" charset="0"/>
              </a:rPr>
              <a:t>)</a:t>
            </a:r>
            <a:endParaRPr lang="it-IT" sz="1600" b="0" dirty="0">
              <a:effectLst/>
              <a:latin typeface="Calibri" pitchFamily="34" charset="0"/>
              <a:cs typeface="Calibri" pitchFamily="34" charset="0"/>
            </a:endParaRPr>
          </a:p>
        </p:txBody>
      </p:sp>
      <p:sp>
        <p:nvSpPr>
          <p:cNvPr id="6" name="Rettangolo 5"/>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8" name="Segnaposto numero diapositiva 9"/>
          <p:cNvSpPr>
            <a:spLocks noGrp="1"/>
          </p:cNvSpPr>
          <p:nvPr>
            <p:ph type="sldNum" sz="quarter" idx="12"/>
          </p:nvPr>
        </p:nvSpPr>
        <p:spPr>
          <a:xfrm>
            <a:off x="80962" y="1000125"/>
            <a:ext cx="7299349"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18</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Riassumendo…</a:t>
            </a:r>
            <a:endParaRPr lang="it-IT" sz="2000" b="1" kern="0" dirty="0">
              <a:solidFill>
                <a:sysClr val="window" lastClr="FFFFFF"/>
              </a:solidFill>
              <a:latin typeface="Calibri" pitchFamily="34" charset="0"/>
              <a:cs typeface="Calibri" pitchFamily="34" charset="0"/>
            </a:endParaRPr>
          </a:p>
        </p:txBody>
      </p:sp>
    </p:spTree>
    <p:extLst>
      <p:ext uri="{BB962C8B-B14F-4D97-AF65-F5344CB8AC3E}">
        <p14:creationId xmlns:p14="http://schemas.microsoft.com/office/powerpoint/2010/main" val="164773883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AutoShape 78"/>
          <p:cNvSpPr>
            <a:spLocks noChangeArrowheads="1"/>
          </p:cNvSpPr>
          <p:nvPr/>
        </p:nvSpPr>
        <p:spPr bwMode="auto">
          <a:xfrm>
            <a:off x="395288" y="1772816"/>
            <a:ext cx="3888000" cy="1225550"/>
          </a:xfrm>
          <a:prstGeom prst="roundRect">
            <a:avLst>
              <a:gd name="adj" fmla="val 16667"/>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75" name="AutoShape 79"/>
          <p:cNvSpPr>
            <a:spLocks noChangeArrowheads="1"/>
          </p:cNvSpPr>
          <p:nvPr/>
        </p:nvSpPr>
        <p:spPr bwMode="auto">
          <a:xfrm>
            <a:off x="4787900" y="1772816"/>
            <a:ext cx="3888000" cy="1225550"/>
          </a:xfrm>
          <a:prstGeom prst="roundRect">
            <a:avLst>
              <a:gd name="adj" fmla="val 16667"/>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5" name="Rettangolo 4"/>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7" name="Segnaposto numero diapositiva 9"/>
          <p:cNvSpPr>
            <a:spLocks noGrp="1"/>
          </p:cNvSpPr>
          <p:nvPr>
            <p:ph type="sldNum" sz="quarter" idx="12"/>
          </p:nvPr>
        </p:nvSpPr>
        <p:spPr>
          <a:xfrm>
            <a:off x="80962" y="1000125"/>
            <a:ext cx="7299349"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19</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Un approccio multivariato</a:t>
            </a:r>
            <a:endParaRPr lang="it-IT" sz="2000" b="1" kern="0" dirty="0">
              <a:solidFill>
                <a:sysClr val="window" lastClr="FFFFFF"/>
              </a:solidFill>
              <a:latin typeface="Calibri" pitchFamily="34" charset="0"/>
              <a:cs typeface="Calibri" pitchFamily="34" charset="0"/>
            </a:endParaRPr>
          </a:p>
        </p:txBody>
      </p:sp>
      <p:sp>
        <p:nvSpPr>
          <p:cNvPr id="9" name="Text Box 4"/>
          <p:cNvSpPr txBox="1">
            <a:spLocks noChangeArrowheads="1"/>
          </p:cNvSpPr>
          <p:nvPr/>
        </p:nvSpPr>
        <p:spPr bwMode="auto">
          <a:xfrm>
            <a:off x="611956" y="2133575"/>
            <a:ext cx="3634855" cy="784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it-IT" b="0" dirty="0">
                <a:effectLst/>
                <a:latin typeface="Calibri" pitchFamily="34" charset="0"/>
                <a:cs typeface="Calibri" pitchFamily="34" charset="0"/>
              </a:rPr>
              <a:t>Consente di rappresentare i dati relativi</a:t>
            </a:r>
          </a:p>
          <a:p>
            <a:r>
              <a:rPr lang="it-IT" b="0" dirty="0">
                <a:effectLst/>
                <a:latin typeface="Calibri" pitchFamily="34" charset="0"/>
                <a:cs typeface="Calibri" pitchFamily="34" charset="0"/>
              </a:rPr>
              <a:t>a una o due variabili con tecniche semplici</a:t>
            </a:r>
          </a:p>
          <a:p>
            <a:r>
              <a:rPr lang="it-IT" b="0" dirty="0">
                <a:effectLst/>
                <a:latin typeface="Calibri" pitchFamily="34" charset="0"/>
                <a:cs typeface="Calibri" pitchFamily="34" charset="0"/>
              </a:rPr>
              <a:t>e di immediata comprensione</a:t>
            </a:r>
          </a:p>
        </p:txBody>
      </p:sp>
      <p:sp>
        <p:nvSpPr>
          <p:cNvPr id="10" name="Text Box 7"/>
          <p:cNvSpPr txBox="1">
            <a:spLocks noChangeArrowheads="1"/>
          </p:cNvSpPr>
          <p:nvPr/>
        </p:nvSpPr>
        <p:spPr bwMode="auto">
          <a:xfrm>
            <a:off x="431800" y="1901403"/>
            <a:ext cx="3924300"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it-IT" sz="1600" dirty="0">
                <a:ln>
                  <a:solidFill>
                    <a:schemeClr val="tx1"/>
                  </a:solidFill>
                </a:ln>
                <a:effectLst/>
                <a:latin typeface="Calibri" pitchFamily="34" charset="0"/>
                <a:cs typeface="Calibri" pitchFamily="34" charset="0"/>
              </a:rPr>
              <a:t>Statistica unidimensionale e bidimensionale</a:t>
            </a:r>
          </a:p>
        </p:txBody>
      </p:sp>
      <p:sp>
        <p:nvSpPr>
          <p:cNvPr id="11" name="Text Box 8"/>
          <p:cNvSpPr txBox="1">
            <a:spLocks noChangeArrowheads="1"/>
          </p:cNvSpPr>
          <p:nvPr/>
        </p:nvSpPr>
        <p:spPr bwMode="auto">
          <a:xfrm>
            <a:off x="4787899" y="1901403"/>
            <a:ext cx="4014779"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it-IT" sz="1600" dirty="0">
                <a:ln>
                  <a:solidFill>
                    <a:schemeClr val="tx1"/>
                  </a:solidFill>
                </a:ln>
                <a:effectLst/>
                <a:latin typeface="Calibri" pitchFamily="34" charset="0"/>
                <a:cs typeface="Calibri" pitchFamily="34" charset="0"/>
              </a:rPr>
              <a:t>Statistica multidimensionale </a:t>
            </a:r>
            <a:r>
              <a:rPr lang="it-IT" sz="1600" dirty="0" smtClean="0">
                <a:ln>
                  <a:solidFill>
                    <a:schemeClr val="tx1"/>
                  </a:solidFill>
                </a:ln>
                <a:effectLst/>
                <a:latin typeface="Calibri" pitchFamily="34" charset="0"/>
                <a:cs typeface="Calibri" pitchFamily="34" charset="0"/>
              </a:rPr>
              <a:t>(o multivariata)</a:t>
            </a:r>
            <a:endParaRPr lang="it-IT" sz="1600" dirty="0">
              <a:ln>
                <a:solidFill>
                  <a:schemeClr val="tx1"/>
                </a:solidFill>
              </a:ln>
              <a:effectLst/>
              <a:latin typeface="Calibri" pitchFamily="34" charset="0"/>
              <a:cs typeface="Calibri" pitchFamily="34" charset="0"/>
            </a:endParaRPr>
          </a:p>
        </p:txBody>
      </p:sp>
      <p:sp>
        <p:nvSpPr>
          <p:cNvPr id="47" name="Text Box 44"/>
          <p:cNvSpPr txBox="1">
            <a:spLocks noChangeArrowheads="1"/>
          </p:cNvSpPr>
          <p:nvPr/>
        </p:nvSpPr>
        <p:spPr bwMode="auto">
          <a:xfrm>
            <a:off x="4932040" y="2144687"/>
            <a:ext cx="3600400" cy="784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it-IT" b="0" dirty="0">
                <a:effectLst/>
                <a:latin typeface="Calibri" pitchFamily="34" charset="0"/>
                <a:cs typeface="Calibri" pitchFamily="34" charset="0"/>
              </a:rPr>
              <a:t>Consente il trattamento </a:t>
            </a:r>
            <a:r>
              <a:rPr lang="it-IT" b="0" dirty="0" smtClean="0">
                <a:effectLst/>
                <a:latin typeface="Calibri" pitchFamily="34" charset="0"/>
                <a:cs typeface="Calibri" pitchFamily="34" charset="0"/>
              </a:rPr>
              <a:t>simultaneo di un</a:t>
            </a:r>
            <a:endParaRPr lang="it-IT" b="0" dirty="0">
              <a:effectLst/>
              <a:latin typeface="Calibri" pitchFamily="34" charset="0"/>
              <a:cs typeface="Calibri" pitchFamily="34" charset="0"/>
            </a:endParaRPr>
          </a:p>
          <a:p>
            <a:r>
              <a:rPr lang="it-IT" b="0" dirty="0" smtClean="0">
                <a:effectLst/>
                <a:latin typeface="Calibri" pitchFamily="34" charset="0"/>
                <a:cs typeface="Calibri" pitchFamily="34" charset="0"/>
              </a:rPr>
              <a:t>numero elevato di </a:t>
            </a:r>
            <a:r>
              <a:rPr lang="it-IT" b="0" dirty="0">
                <a:effectLst/>
                <a:latin typeface="Calibri" pitchFamily="34" charset="0"/>
                <a:cs typeface="Calibri" pitchFamily="34" charset="0"/>
              </a:rPr>
              <a:t>variabili ed osservazioni, visualizzando associazioni complesse</a:t>
            </a:r>
          </a:p>
        </p:txBody>
      </p:sp>
      <p:grpSp>
        <p:nvGrpSpPr>
          <p:cNvPr id="2" name="Gruppo 1"/>
          <p:cNvGrpSpPr/>
          <p:nvPr/>
        </p:nvGrpSpPr>
        <p:grpSpPr>
          <a:xfrm>
            <a:off x="6692900" y="4282231"/>
            <a:ext cx="2116138" cy="1981200"/>
            <a:chOff x="6559550" y="4095204"/>
            <a:chExt cx="2116138" cy="1981200"/>
          </a:xfrm>
          <a:solidFill>
            <a:srgbClr val="9A0000"/>
          </a:solidFill>
        </p:grpSpPr>
        <p:sp>
          <p:nvSpPr>
            <p:cNvPr id="14" name="Line 11"/>
            <p:cNvSpPr>
              <a:spLocks noChangeShapeType="1"/>
            </p:cNvSpPr>
            <p:nvPr/>
          </p:nvSpPr>
          <p:spPr bwMode="auto">
            <a:xfrm flipV="1">
              <a:off x="7397750" y="4095204"/>
              <a:ext cx="0" cy="1524000"/>
            </a:xfrm>
            <a:prstGeom prst="line">
              <a:avLst/>
            </a:prstGeom>
            <a:ln>
              <a:headEnd/>
              <a:tailEnd type="triangle" w="med" len="med"/>
            </a:ln>
            <a:extLst/>
          </p:spPr>
          <p:style>
            <a:lnRef idx="1">
              <a:schemeClr val="dk1"/>
            </a:lnRef>
            <a:fillRef idx="2">
              <a:schemeClr val="dk1"/>
            </a:fillRef>
            <a:effectRef idx="1">
              <a:schemeClr val="dk1"/>
            </a:effectRef>
            <a:fontRef idx="minor">
              <a:schemeClr val="dk1"/>
            </a:fontRef>
          </p:style>
          <p:txBody>
            <a:bodyPr/>
            <a:lstStyle/>
            <a:p>
              <a:endParaRPr lang="it-IT"/>
            </a:p>
          </p:txBody>
        </p:sp>
        <p:sp>
          <p:nvSpPr>
            <p:cNvPr id="15" name="Line 12"/>
            <p:cNvSpPr>
              <a:spLocks noChangeShapeType="1"/>
            </p:cNvSpPr>
            <p:nvPr/>
          </p:nvSpPr>
          <p:spPr bwMode="auto">
            <a:xfrm flipV="1">
              <a:off x="7397750" y="5560466"/>
              <a:ext cx="1277938" cy="58738"/>
            </a:xfrm>
            <a:prstGeom prst="line">
              <a:avLst/>
            </a:prstGeom>
            <a:ln>
              <a:headEnd/>
              <a:tailEnd type="triangle" w="med" len="med"/>
            </a:ln>
            <a:extLst/>
          </p:spPr>
          <p:style>
            <a:lnRef idx="1">
              <a:schemeClr val="dk1"/>
            </a:lnRef>
            <a:fillRef idx="2">
              <a:schemeClr val="dk1"/>
            </a:fillRef>
            <a:effectRef idx="1">
              <a:schemeClr val="dk1"/>
            </a:effectRef>
            <a:fontRef idx="minor">
              <a:schemeClr val="dk1"/>
            </a:fontRef>
          </p:style>
          <p:txBody>
            <a:bodyPr/>
            <a:lstStyle/>
            <a:p>
              <a:endParaRPr lang="it-IT"/>
            </a:p>
          </p:txBody>
        </p:sp>
        <p:sp>
          <p:nvSpPr>
            <p:cNvPr id="16" name="Line 13"/>
            <p:cNvSpPr>
              <a:spLocks noChangeShapeType="1"/>
            </p:cNvSpPr>
            <p:nvPr/>
          </p:nvSpPr>
          <p:spPr bwMode="auto">
            <a:xfrm flipV="1">
              <a:off x="7397750" y="4933404"/>
              <a:ext cx="762000" cy="685800"/>
            </a:xfrm>
            <a:prstGeom prst="line">
              <a:avLst/>
            </a:prstGeom>
            <a:ln>
              <a:headEnd/>
              <a:tailEnd type="triangle" w="med" len="med"/>
            </a:ln>
            <a:extLst/>
          </p:spPr>
          <p:style>
            <a:lnRef idx="1">
              <a:schemeClr val="dk1"/>
            </a:lnRef>
            <a:fillRef idx="2">
              <a:schemeClr val="dk1"/>
            </a:fillRef>
            <a:effectRef idx="1">
              <a:schemeClr val="dk1"/>
            </a:effectRef>
            <a:fontRef idx="minor">
              <a:schemeClr val="dk1"/>
            </a:fontRef>
          </p:style>
          <p:txBody>
            <a:bodyPr/>
            <a:lstStyle/>
            <a:p>
              <a:endParaRPr lang="it-IT"/>
            </a:p>
          </p:txBody>
        </p:sp>
        <p:sp>
          <p:nvSpPr>
            <p:cNvPr id="17" name="Line 14"/>
            <p:cNvSpPr>
              <a:spLocks noChangeShapeType="1"/>
            </p:cNvSpPr>
            <p:nvPr/>
          </p:nvSpPr>
          <p:spPr bwMode="auto">
            <a:xfrm flipH="1">
              <a:off x="6788150" y="5619204"/>
              <a:ext cx="609600" cy="457200"/>
            </a:xfrm>
            <a:prstGeom prst="line">
              <a:avLst/>
            </a:prstGeom>
            <a:ln>
              <a:headEnd/>
              <a:tailEnd type="triangle" w="med" len="med"/>
            </a:ln>
            <a:extLst/>
          </p:spPr>
          <p:style>
            <a:lnRef idx="1">
              <a:schemeClr val="dk1"/>
            </a:lnRef>
            <a:fillRef idx="2">
              <a:schemeClr val="dk1"/>
            </a:fillRef>
            <a:effectRef idx="1">
              <a:schemeClr val="dk1"/>
            </a:effectRef>
            <a:fontRef idx="minor">
              <a:schemeClr val="dk1"/>
            </a:fontRef>
          </p:style>
          <p:txBody>
            <a:bodyPr/>
            <a:lstStyle/>
            <a:p>
              <a:endParaRPr lang="it-IT"/>
            </a:p>
          </p:txBody>
        </p:sp>
        <p:sp>
          <p:nvSpPr>
            <p:cNvPr id="18" name="Line 15"/>
            <p:cNvSpPr>
              <a:spLocks noChangeShapeType="1"/>
            </p:cNvSpPr>
            <p:nvPr/>
          </p:nvSpPr>
          <p:spPr bwMode="auto">
            <a:xfrm flipH="1" flipV="1">
              <a:off x="6559550" y="5085804"/>
              <a:ext cx="838200" cy="533400"/>
            </a:xfrm>
            <a:prstGeom prst="line">
              <a:avLst/>
            </a:prstGeom>
            <a:ln>
              <a:headEnd/>
              <a:tailEnd type="triangle" w="med" len="med"/>
            </a:ln>
            <a:extLst/>
          </p:spPr>
          <p:style>
            <a:lnRef idx="1">
              <a:schemeClr val="dk1"/>
            </a:lnRef>
            <a:fillRef idx="2">
              <a:schemeClr val="dk1"/>
            </a:fillRef>
            <a:effectRef idx="1">
              <a:schemeClr val="dk1"/>
            </a:effectRef>
            <a:fontRef idx="minor">
              <a:schemeClr val="dk1"/>
            </a:fontRef>
          </p:style>
          <p:txBody>
            <a:bodyPr/>
            <a:lstStyle/>
            <a:p>
              <a:endParaRPr lang="it-IT"/>
            </a:p>
          </p:txBody>
        </p:sp>
        <p:sp>
          <p:nvSpPr>
            <p:cNvPr id="19" name="Oval 16"/>
            <p:cNvSpPr>
              <a:spLocks noChangeArrowheads="1"/>
            </p:cNvSpPr>
            <p:nvPr/>
          </p:nvSpPr>
          <p:spPr bwMode="auto">
            <a:xfrm flipH="1">
              <a:off x="7473950" y="4857204"/>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21" name="Oval 18"/>
            <p:cNvSpPr>
              <a:spLocks noChangeArrowheads="1"/>
            </p:cNvSpPr>
            <p:nvPr/>
          </p:nvSpPr>
          <p:spPr bwMode="auto">
            <a:xfrm flipH="1">
              <a:off x="7321550" y="5314404"/>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22" name="Oval 19"/>
            <p:cNvSpPr>
              <a:spLocks noChangeArrowheads="1"/>
            </p:cNvSpPr>
            <p:nvPr/>
          </p:nvSpPr>
          <p:spPr bwMode="auto">
            <a:xfrm flipH="1">
              <a:off x="7397750" y="5162004"/>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23" name="Oval 20"/>
            <p:cNvSpPr>
              <a:spLocks noChangeArrowheads="1"/>
            </p:cNvSpPr>
            <p:nvPr/>
          </p:nvSpPr>
          <p:spPr bwMode="auto">
            <a:xfrm flipH="1">
              <a:off x="7550150" y="5390604"/>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24" name="Oval 21"/>
            <p:cNvSpPr>
              <a:spLocks noChangeArrowheads="1"/>
            </p:cNvSpPr>
            <p:nvPr/>
          </p:nvSpPr>
          <p:spPr bwMode="auto">
            <a:xfrm flipH="1">
              <a:off x="7626350" y="5695404"/>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25" name="Oval 22"/>
            <p:cNvSpPr>
              <a:spLocks noChangeArrowheads="1"/>
            </p:cNvSpPr>
            <p:nvPr/>
          </p:nvSpPr>
          <p:spPr bwMode="auto">
            <a:xfrm flipH="1">
              <a:off x="7778750" y="5238204"/>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26" name="Oval 23"/>
            <p:cNvSpPr>
              <a:spLocks noChangeArrowheads="1"/>
            </p:cNvSpPr>
            <p:nvPr/>
          </p:nvSpPr>
          <p:spPr bwMode="auto">
            <a:xfrm flipH="1">
              <a:off x="7854950" y="5466804"/>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27" name="Oval 24"/>
            <p:cNvSpPr>
              <a:spLocks noChangeArrowheads="1"/>
            </p:cNvSpPr>
            <p:nvPr/>
          </p:nvSpPr>
          <p:spPr bwMode="auto">
            <a:xfrm flipH="1">
              <a:off x="8159750" y="5771604"/>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28" name="Oval 25"/>
            <p:cNvSpPr>
              <a:spLocks noChangeArrowheads="1"/>
            </p:cNvSpPr>
            <p:nvPr/>
          </p:nvSpPr>
          <p:spPr bwMode="auto">
            <a:xfrm flipH="1">
              <a:off x="7854950" y="5847804"/>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29" name="Oval 26"/>
            <p:cNvSpPr>
              <a:spLocks noChangeArrowheads="1"/>
            </p:cNvSpPr>
            <p:nvPr/>
          </p:nvSpPr>
          <p:spPr bwMode="auto">
            <a:xfrm flipH="1">
              <a:off x="8007350" y="5314404"/>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30" name="Oval 27"/>
            <p:cNvSpPr>
              <a:spLocks noChangeArrowheads="1"/>
            </p:cNvSpPr>
            <p:nvPr/>
          </p:nvSpPr>
          <p:spPr bwMode="auto">
            <a:xfrm flipH="1">
              <a:off x="7854950" y="4933404"/>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31" name="Oval 28"/>
            <p:cNvSpPr>
              <a:spLocks noChangeArrowheads="1"/>
            </p:cNvSpPr>
            <p:nvPr/>
          </p:nvSpPr>
          <p:spPr bwMode="auto">
            <a:xfrm flipH="1">
              <a:off x="6940550" y="5009604"/>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32" name="Oval 29"/>
            <p:cNvSpPr>
              <a:spLocks noChangeArrowheads="1"/>
            </p:cNvSpPr>
            <p:nvPr/>
          </p:nvSpPr>
          <p:spPr bwMode="auto">
            <a:xfrm flipH="1">
              <a:off x="7016750" y="5162004"/>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33" name="Oval 30"/>
            <p:cNvSpPr>
              <a:spLocks noChangeArrowheads="1"/>
            </p:cNvSpPr>
            <p:nvPr/>
          </p:nvSpPr>
          <p:spPr bwMode="auto">
            <a:xfrm flipH="1">
              <a:off x="7245350" y="5085804"/>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34" name="Oval 31"/>
            <p:cNvSpPr>
              <a:spLocks noChangeArrowheads="1"/>
            </p:cNvSpPr>
            <p:nvPr/>
          </p:nvSpPr>
          <p:spPr bwMode="auto">
            <a:xfrm flipH="1">
              <a:off x="7702550" y="5009604"/>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35" name="Oval 32"/>
            <p:cNvSpPr>
              <a:spLocks noChangeArrowheads="1"/>
            </p:cNvSpPr>
            <p:nvPr/>
          </p:nvSpPr>
          <p:spPr bwMode="auto">
            <a:xfrm flipH="1">
              <a:off x="7702550" y="5314404"/>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36" name="Oval 33"/>
            <p:cNvSpPr>
              <a:spLocks noChangeArrowheads="1"/>
            </p:cNvSpPr>
            <p:nvPr/>
          </p:nvSpPr>
          <p:spPr bwMode="auto">
            <a:xfrm flipH="1">
              <a:off x="8007350" y="5619204"/>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37" name="Oval 34"/>
            <p:cNvSpPr>
              <a:spLocks noChangeArrowheads="1"/>
            </p:cNvSpPr>
            <p:nvPr/>
          </p:nvSpPr>
          <p:spPr bwMode="auto">
            <a:xfrm flipH="1">
              <a:off x="8159750" y="5390604"/>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38" name="Oval 35"/>
            <p:cNvSpPr>
              <a:spLocks noChangeArrowheads="1"/>
            </p:cNvSpPr>
            <p:nvPr/>
          </p:nvSpPr>
          <p:spPr bwMode="auto">
            <a:xfrm flipH="1">
              <a:off x="7245350" y="4781004"/>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39" name="Oval 36"/>
            <p:cNvSpPr>
              <a:spLocks noChangeArrowheads="1"/>
            </p:cNvSpPr>
            <p:nvPr/>
          </p:nvSpPr>
          <p:spPr bwMode="auto">
            <a:xfrm flipH="1">
              <a:off x="7397750" y="5009604"/>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40" name="Oval 37"/>
            <p:cNvSpPr>
              <a:spLocks noChangeArrowheads="1"/>
            </p:cNvSpPr>
            <p:nvPr/>
          </p:nvSpPr>
          <p:spPr bwMode="auto">
            <a:xfrm flipH="1">
              <a:off x="7550150" y="5162004"/>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41" name="Oval 38"/>
            <p:cNvSpPr>
              <a:spLocks noChangeArrowheads="1"/>
            </p:cNvSpPr>
            <p:nvPr/>
          </p:nvSpPr>
          <p:spPr bwMode="auto">
            <a:xfrm flipH="1">
              <a:off x="6788150" y="5390604"/>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42" name="Oval 39"/>
            <p:cNvSpPr>
              <a:spLocks noChangeArrowheads="1"/>
            </p:cNvSpPr>
            <p:nvPr/>
          </p:nvSpPr>
          <p:spPr bwMode="auto">
            <a:xfrm flipH="1">
              <a:off x="7321550" y="5771604"/>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44" name="Oval 41"/>
            <p:cNvSpPr>
              <a:spLocks noChangeArrowheads="1"/>
            </p:cNvSpPr>
            <p:nvPr/>
          </p:nvSpPr>
          <p:spPr bwMode="auto">
            <a:xfrm flipH="1">
              <a:off x="7169150" y="5009604"/>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45" name="Oval 42"/>
            <p:cNvSpPr>
              <a:spLocks noChangeArrowheads="1"/>
            </p:cNvSpPr>
            <p:nvPr/>
          </p:nvSpPr>
          <p:spPr bwMode="auto">
            <a:xfrm flipH="1">
              <a:off x="7169150" y="5390604"/>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46" name="Oval 43"/>
            <p:cNvSpPr>
              <a:spLocks noChangeArrowheads="1"/>
            </p:cNvSpPr>
            <p:nvPr/>
          </p:nvSpPr>
          <p:spPr bwMode="auto">
            <a:xfrm flipH="1">
              <a:off x="7016750" y="5619204"/>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50" name="Oval 47"/>
            <p:cNvSpPr>
              <a:spLocks noChangeArrowheads="1"/>
            </p:cNvSpPr>
            <p:nvPr/>
          </p:nvSpPr>
          <p:spPr bwMode="auto">
            <a:xfrm flipH="1">
              <a:off x="7245350" y="4857204"/>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grpSp>
      <p:graphicFrame>
        <p:nvGraphicFramePr>
          <p:cNvPr id="76" name="Object 69"/>
          <p:cNvGraphicFramePr>
            <a:graphicFrameLocks noChangeAspect="1"/>
          </p:cNvGraphicFramePr>
          <p:nvPr>
            <p:extLst>
              <p:ext uri="{D42A27DB-BD31-4B8C-83A1-F6EECF244321}">
                <p14:modId xmlns:p14="http://schemas.microsoft.com/office/powerpoint/2010/main" val="2083209383"/>
              </p:ext>
            </p:extLst>
          </p:nvPr>
        </p:nvGraphicFramePr>
        <p:xfrm>
          <a:off x="190164" y="4149799"/>
          <a:ext cx="2606675" cy="2194135"/>
        </p:xfrm>
        <a:graphic>
          <a:graphicData uri="http://schemas.openxmlformats.org/drawingml/2006/chart">
            <c:chart xmlns:c="http://schemas.openxmlformats.org/drawingml/2006/chart" xmlns:r="http://schemas.openxmlformats.org/officeDocument/2006/relationships" r:id="rId2"/>
          </a:graphicData>
        </a:graphic>
      </p:graphicFrame>
      <p:grpSp>
        <p:nvGrpSpPr>
          <p:cNvPr id="3" name="Gruppo 2"/>
          <p:cNvGrpSpPr/>
          <p:nvPr/>
        </p:nvGrpSpPr>
        <p:grpSpPr>
          <a:xfrm>
            <a:off x="3619500" y="4407643"/>
            <a:ext cx="1905000" cy="1730375"/>
            <a:chOff x="3851275" y="4236491"/>
            <a:chExt cx="1905000" cy="1730375"/>
          </a:xfrm>
          <a:solidFill>
            <a:srgbClr val="9A0000"/>
          </a:solidFill>
        </p:grpSpPr>
        <p:sp>
          <p:nvSpPr>
            <p:cNvPr id="20" name="Oval 17"/>
            <p:cNvSpPr>
              <a:spLocks noChangeArrowheads="1"/>
            </p:cNvSpPr>
            <p:nvPr/>
          </p:nvSpPr>
          <p:spPr bwMode="auto">
            <a:xfrm flipH="1">
              <a:off x="4221163" y="5214391"/>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48" name="Line 45"/>
            <p:cNvSpPr>
              <a:spLocks noChangeShapeType="1"/>
            </p:cNvSpPr>
            <p:nvPr/>
          </p:nvSpPr>
          <p:spPr bwMode="auto">
            <a:xfrm flipV="1">
              <a:off x="3851275" y="4236491"/>
              <a:ext cx="9525" cy="1730375"/>
            </a:xfrm>
            <a:prstGeom prst="line">
              <a:avLst/>
            </a:prstGeom>
            <a:ln>
              <a:headEnd/>
              <a:tailEnd type="triangle" w="med" len="med"/>
            </a:ln>
            <a:extLst/>
          </p:spPr>
          <p:style>
            <a:lnRef idx="1">
              <a:schemeClr val="dk1"/>
            </a:lnRef>
            <a:fillRef idx="2">
              <a:schemeClr val="dk1"/>
            </a:fillRef>
            <a:effectRef idx="1">
              <a:schemeClr val="dk1"/>
            </a:effectRef>
            <a:fontRef idx="minor">
              <a:schemeClr val="dk1"/>
            </a:fontRef>
          </p:style>
          <p:txBody>
            <a:bodyPr/>
            <a:lstStyle/>
            <a:p>
              <a:endParaRPr lang="it-IT"/>
            </a:p>
          </p:txBody>
        </p:sp>
        <p:sp>
          <p:nvSpPr>
            <p:cNvPr id="49" name="Line 46"/>
            <p:cNvSpPr>
              <a:spLocks noChangeShapeType="1"/>
            </p:cNvSpPr>
            <p:nvPr/>
          </p:nvSpPr>
          <p:spPr bwMode="auto">
            <a:xfrm>
              <a:off x="3851275" y="5966866"/>
              <a:ext cx="1905000" cy="0"/>
            </a:xfrm>
            <a:prstGeom prst="line">
              <a:avLst/>
            </a:prstGeom>
            <a:ln>
              <a:headEnd/>
              <a:tailEnd type="triangle" w="med" len="med"/>
            </a:ln>
            <a:extLst/>
          </p:spPr>
          <p:style>
            <a:lnRef idx="1">
              <a:schemeClr val="dk1"/>
            </a:lnRef>
            <a:fillRef idx="2">
              <a:schemeClr val="dk1"/>
            </a:fillRef>
            <a:effectRef idx="1">
              <a:schemeClr val="dk1"/>
            </a:effectRef>
            <a:fontRef idx="minor">
              <a:schemeClr val="dk1"/>
            </a:fontRef>
          </p:style>
          <p:txBody>
            <a:bodyPr/>
            <a:lstStyle/>
            <a:p>
              <a:endParaRPr lang="it-IT"/>
            </a:p>
          </p:txBody>
        </p:sp>
        <p:sp>
          <p:nvSpPr>
            <p:cNvPr id="51" name="Oval 48"/>
            <p:cNvSpPr>
              <a:spLocks noChangeArrowheads="1"/>
            </p:cNvSpPr>
            <p:nvPr/>
          </p:nvSpPr>
          <p:spPr bwMode="auto">
            <a:xfrm flipH="1">
              <a:off x="4830763" y="5214391"/>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52" name="Oval 49"/>
            <p:cNvSpPr>
              <a:spLocks noChangeArrowheads="1"/>
            </p:cNvSpPr>
            <p:nvPr/>
          </p:nvSpPr>
          <p:spPr bwMode="auto">
            <a:xfrm flipH="1">
              <a:off x="4449763" y="4909591"/>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53" name="Oval 50"/>
            <p:cNvSpPr>
              <a:spLocks noChangeArrowheads="1"/>
            </p:cNvSpPr>
            <p:nvPr/>
          </p:nvSpPr>
          <p:spPr bwMode="auto">
            <a:xfrm flipH="1">
              <a:off x="4678363" y="5214391"/>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54" name="Oval 51"/>
            <p:cNvSpPr>
              <a:spLocks noChangeArrowheads="1"/>
            </p:cNvSpPr>
            <p:nvPr/>
          </p:nvSpPr>
          <p:spPr bwMode="auto">
            <a:xfrm flipH="1">
              <a:off x="5135563" y="5214391"/>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55" name="Oval 52"/>
            <p:cNvSpPr>
              <a:spLocks noChangeArrowheads="1"/>
            </p:cNvSpPr>
            <p:nvPr/>
          </p:nvSpPr>
          <p:spPr bwMode="auto">
            <a:xfrm flipH="1">
              <a:off x="4449763" y="5442991"/>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56" name="Oval 53"/>
            <p:cNvSpPr>
              <a:spLocks noChangeArrowheads="1"/>
            </p:cNvSpPr>
            <p:nvPr/>
          </p:nvSpPr>
          <p:spPr bwMode="auto">
            <a:xfrm flipH="1">
              <a:off x="4373563" y="5366791"/>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57" name="Oval 54"/>
            <p:cNvSpPr>
              <a:spLocks noChangeArrowheads="1"/>
            </p:cNvSpPr>
            <p:nvPr/>
          </p:nvSpPr>
          <p:spPr bwMode="auto">
            <a:xfrm flipH="1">
              <a:off x="4754563" y="5519191"/>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58" name="Oval 55"/>
            <p:cNvSpPr>
              <a:spLocks noChangeArrowheads="1"/>
            </p:cNvSpPr>
            <p:nvPr/>
          </p:nvSpPr>
          <p:spPr bwMode="auto">
            <a:xfrm flipH="1">
              <a:off x="4830763" y="4985791"/>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59" name="Oval 56"/>
            <p:cNvSpPr>
              <a:spLocks noChangeArrowheads="1"/>
            </p:cNvSpPr>
            <p:nvPr/>
          </p:nvSpPr>
          <p:spPr bwMode="auto">
            <a:xfrm flipH="1">
              <a:off x="5059363" y="5519191"/>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0" name="Oval 57"/>
            <p:cNvSpPr>
              <a:spLocks noChangeArrowheads="1"/>
            </p:cNvSpPr>
            <p:nvPr/>
          </p:nvSpPr>
          <p:spPr bwMode="auto">
            <a:xfrm flipH="1">
              <a:off x="4830763" y="5366791"/>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1" name="Oval 58"/>
            <p:cNvSpPr>
              <a:spLocks noChangeArrowheads="1"/>
            </p:cNvSpPr>
            <p:nvPr/>
          </p:nvSpPr>
          <p:spPr bwMode="auto">
            <a:xfrm flipH="1">
              <a:off x="4927600" y="5519191"/>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2" name="Oval 59"/>
            <p:cNvSpPr>
              <a:spLocks noChangeArrowheads="1"/>
            </p:cNvSpPr>
            <p:nvPr/>
          </p:nvSpPr>
          <p:spPr bwMode="auto">
            <a:xfrm flipH="1">
              <a:off x="4449763" y="5214391"/>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3" name="Oval 60"/>
            <p:cNvSpPr>
              <a:spLocks noChangeArrowheads="1"/>
            </p:cNvSpPr>
            <p:nvPr/>
          </p:nvSpPr>
          <p:spPr bwMode="auto">
            <a:xfrm flipH="1">
              <a:off x="5135563" y="5671591"/>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4" name="Oval 61"/>
            <p:cNvSpPr>
              <a:spLocks noChangeArrowheads="1"/>
            </p:cNvSpPr>
            <p:nvPr/>
          </p:nvSpPr>
          <p:spPr bwMode="auto">
            <a:xfrm flipH="1">
              <a:off x="5211763" y="5442991"/>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6" name="Oval 70"/>
            <p:cNvSpPr>
              <a:spLocks noChangeArrowheads="1"/>
            </p:cNvSpPr>
            <p:nvPr/>
          </p:nvSpPr>
          <p:spPr bwMode="auto">
            <a:xfrm flipH="1">
              <a:off x="5054600" y="4939754"/>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7" name="Oval 71"/>
            <p:cNvSpPr>
              <a:spLocks noChangeArrowheads="1"/>
            </p:cNvSpPr>
            <p:nvPr/>
          </p:nvSpPr>
          <p:spPr bwMode="auto">
            <a:xfrm flipH="1">
              <a:off x="5283200" y="4634954"/>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8" name="Oval 72"/>
            <p:cNvSpPr>
              <a:spLocks noChangeArrowheads="1"/>
            </p:cNvSpPr>
            <p:nvPr/>
          </p:nvSpPr>
          <p:spPr bwMode="auto">
            <a:xfrm flipH="1">
              <a:off x="5283200" y="5168354"/>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9" name="Oval 73"/>
            <p:cNvSpPr>
              <a:spLocks noChangeArrowheads="1"/>
            </p:cNvSpPr>
            <p:nvPr/>
          </p:nvSpPr>
          <p:spPr bwMode="auto">
            <a:xfrm flipH="1">
              <a:off x="5207000" y="5092154"/>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70" name="Oval 74"/>
            <p:cNvSpPr>
              <a:spLocks noChangeArrowheads="1"/>
            </p:cNvSpPr>
            <p:nvPr/>
          </p:nvSpPr>
          <p:spPr bwMode="auto">
            <a:xfrm flipH="1">
              <a:off x="5283200" y="4939754"/>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grpSp>
      <p:sp>
        <p:nvSpPr>
          <p:cNvPr id="80" name="CasellaDiTesto 79"/>
          <p:cNvSpPr txBox="1"/>
          <p:nvPr/>
        </p:nvSpPr>
        <p:spPr>
          <a:xfrm>
            <a:off x="5148064" y="6094015"/>
            <a:ext cx="504056" cy="246221"/>
          </a:xfrm>
          <a:prstGeom prst="rect">
            <a:avLst/>
          </a:prstGeom>
          <a:noFill/>
        </p:spPr>
        <p:txBody>
          <a:bodyPr wrap="square" rtlCol="0">
            <a:spAutoFit/>
          </a:bodyPr>
          <a:lstStyle/>
          <a:p>
            <a:r>
              <a:rPr lang="it-IT" sz="1000" b="0" dirty="0" smtClean="0">
                <a:effectLst/>
                <a:latin typeface="Calibri" pitchFamily="34" charset="0"/>
                <a:cs typeface="Calibri" pitchFamily="34" charset="0"/>
              </a:rPr>
              <a:t>età</a:t>
            </a:r>
            <a:endParaRPr lang="it-IT" sz="1000" b="0" dirty="0">
              <a:effectLst/>
              <a:latin typeface="Calibri" pitchFamily="34" charset="0"/>
              <a:cs typeface="Calibri" pitchFamily="34" charset="0"/>
            </a:endParaRPr>
          </a:p>
        </p:txBody>
      </p:sp>
      <p:sp>
        <p:nvSpPr>
          <p:cNvPr id="81" name="CasellaDiTesto 80"/>
          <p:cNvSpPr txBox="1"/>
          <p:nvPr/>
        </p:nvSpPr>
        <p:spPr>
          <a:xfrm rot="16200000">
            <a:off x="3227819" y="4565571"/>
            <a:ext cx="645716" cy="246221"/>
          </a:xfrm>
          <a:prstGeom prst="rect">
            <a:avLst/>
          </a:prstGeom>
          <a:noFill/>
        </p:spPr>
        <p:txBody>
          <a:bodyPr wrap="square" rtlCol="0">
            <a:spAutoFit/>
          </a:bodyPr>
          <a:lstStyle/>
          <a:p>
            <a:r>
              <a:rPr lang="it-IT" sz="1000" b="0" dirty="0" smtClean="0">
                <a:effectLst/>
                <a:latin typeface="Calibri" pitchFamily="34" charset="0"/>
                <a:cs typeface="Calibri" pitchFamily="34" charset="0"/>
              </a:rPr>
              <a:t>reddito</a:t>
            </a:r>
            <a:endParaRPr lang="it-IT" sz="1000" b="0" dirty="0">
              <a:effectLst/>
              <a:latin typeface="Calibri" pitchFamily="34" charset="0"/>
              <a:cs typeface="Calibri" pitchFamily="34" charset="0"/>
            </a:endParaRPr>
          </a:p>
        </p:txBody>
      </p:sp>
      <p:sp>
        <p:nvSpPr>
          <p:cNvPr id="83" name="CasellaDiTesto 82"/>
          <p:cNvSpPr txBox="1"/>
          <p:nvPr/>
        </p:nvSpPr>
        <p:spPr>
          <a:xfrm>
            <a:off x="3550677" y="4221807"/>
            <a:ext cx="2245459" cy="400110"/>
          </a:xfrm>
          <a:prstGeom prst="rect">
            <a:avLst/>
          </a:prstGeom>
          <a:noFill/>
        </p:spPr>
        <p:txBody>
          <a:bodyPr wrap="square" rtlCol="0">
            <a:spAutoFit/>
          </a:bodyPr>
          <a:lstStyle/>
          <a:p>
            <a:pPr algn="ctr"/>
            <a:r>
              <a:rPr lang="it-IT" sz="1000" dirty="0" smtClean="0">
                <a:effectLst/>
                <a:latin typeface="Calibri" pitchFamily="34" charset="0"/>
                <a:cs typeface="Calibri" pitchFamily="34" charset="0"/>
              </a:rPr>
              <a:t>Distribuzione per età e</a:t>
            </a:r>
          </a:p>
          <a:p>
            <a:pPr algn="ctr"/>
            <a:r>
              <a:rPr lang="it-IT" sz="1000" dirty="0" smtClean="0">
                <a:effectLst/>
                <a:latin typeface="Calibri" pitchFamily="34" charset="0"/>
                <a:cs typeface="Calibri" pitchFamily="34" charset="0"/>
              </a:rPr>
              <a:t>reddito degli intervistati</a:t>
            </a:r>
            <a:endParaRPr lang="it-IT" sz="1000" dirty="0">
              <a:effectLst/>
              <a:latin typeface="Calibri" pitchFamily="34" charset="0"/>
              <a:cs typeface="Calibri" pitchFamily="34" charset="0"/>
            </a:endParaRPr>
          </a:p>
        </p:txBody>
      </p:sp>
      <p:sp>
        <p:nvSpPr>
          <p:cNvPr id="84" name="CasellaDiTesto 83"/>
          <p:cNvSpPr txBox="1"/>
          <p:nvPr/>
        </p:nvSpPr>
        <p:spPr>
          <a:xfrm>
            <a:off x="7835900" y="4149799"/>
            <a:ext cx="533400" cy="707886"/>
          </a:xfrm>
          <a:prstGeom prst="rect">
            <a:avLst/>
          </a:prstGeom>
          <a:noFill/>
        </p:spPr>
        <p:txBody>
          <a:bodyPr wrap="square" rtlCol="0">
            <a:spAutoFit/>
          </a:bodyPr>
          <a:lstStyle/>
          <a:p>
            <a:r>
              <a:rPr lang="it-IT" sz="4000" dirty="0" smtClean="0">
                <a:ln w="12700">
                  <a:solidFill>
                    <a:srgbClr val="9A0000"/>
                  </a:solidFill>
                  <a:prstDash val="solid"/>
                </a:ln>
                <a:solidFill>
                  <a:srgbClr val="9A0000"/>
                </a:solidFill>
                <a:effectLst/>
                <a:latin typeface="Calibri" pitchFamily="34" charset="0"/>
                <a:cs typeface="Calibri" pitchFamily="34" charset="0"/>
              </a:rPr>
              <a:t>?</a:t>
            </a:r>
            <a:endParaRPr lang="it-IT" sz="4000" dirty="0">
              <a:ln w="12700">
                <a:solidFill>
                  <a:srgbClr val="9A0000"/>
                </a:solidFill>
                <a:prstDash val="solid"/>
              </a:ln>
              <a:solidFill>
                <a:srgbClr val="9A0000"/>
              </a:solidFill>
              <a:effectLst/>
              <a:latin typeface="Calibri" pitchFamily="34" charset="0"/>
              <a:cs typeface="Calibri" pitchFamily="34" charset="0"/>
            </a:endParaRPr>
          </a:p>
        </p:txBody>
      </p:sp>
      <p:sp>
        <p:nvSpPr>
          <p:cNvPr id="85" name="CasellaDiTesto 84"/>
          <p:cNvSpPr txBox="1"/>
          <p:nvPr/>
        </p:nvSpPr>
        <p:spPr>
          <a:xfrm>
            <a:off x="252413" y="3610610"/>
            <a:ext cx="2519387" cy="323165"/>
          </a:xfrm>
          <a:prstGeom prst="rect">
            <a:avLst/>
          </a:prstGeom>
          <a:noFill/>
        </p:spPr>
        <p:txBody>
          <a:bodyPr wrap="square" rtlCol="0">
            <a:spAutoFit/>
          </a:bodyPr>
          <a:lstStyle/>
          <a:p>
            <a:pPr algn="ctr"/>
            <a:r>
              <a:rPr lang="it-IT" dirty="0" smtClean="0">
                <a:ln>
                  <a:solidFill>
                    <a:srgbClr val="9A0000"/>
                  </a:solidFill>
                </a:ln>
                <a:solidFill>
                  <a:srgbClr val="9A0000"/>
                </a:solidFill>
                <a:effectLst/>
                <a:latin typeface="Calibri" pitchFamily="34" charset="0"/>
                <a:cs typeface="Calibri" pitchFamily="34" charset="0"/>
              </a:rPr>
              <a:t>rappresentazione </a:t>
            </a:r>
            <a:r>
              <a:rPr lang="it-IT" dirty="0" err="1" smtClean="0">
                <a:ln>
                  <a:solidFill>
                    <a:srgbClr val="9A0000"/>
                  </a:solidFill>
                </a:ln>
                <a:solidFill>
                  <a:srgbClr val="9A0000"/>
                </a:solidFill>
                <a:effectLst/>
                <a:latin typeface="Calibri" pitchFamily="34" charset="0"/>
                <a:cs typeface="Calibri" pitchFamily="34" charset="0"/>
              </a:rPr>
              <a:t>univariata</a:t>
            </a:r>
            <a:endParaRPr lang="it-IT" dirty="0">
              <a:ln>
                <a:solidFill>
                  <a:srgbClr val="9A0000"/>
                </a:solidFill>
              </a:ln>
              <a:solidFill>
                <a:srgbClr val="9A0000"/>
              </a:solidFill>
              <a:effectLst/>
              <a:latin typeface="Calibri" pitchFamily="34" charset="0"/>
              <a:cs typeface="Calibri" pitchFamily="34" charset="0"/>
            </a:endParaRPr>
          </a:p>
        </p:txBody>
      </p:sp>
      <p:sp>
        <p:nvSpPr>
          <p:cNvPr id="86" name="CasellaDiTesto 85"/>
          <p:cNvSpPr txBox="1"/>
          <p:nvPr/>
        </p:nvSpPr>
        <p:spPr>
          <a:xfrm>
            <a:off x="3348757" y="3610610"/>
            <a:ext cx="2519387" cy="323165"/>
          </a:xfrm>
          <a:prstGeom prst="rect">
            <a:avLst/>
          </a:prstGeom>
          <a:noFill/>
        </p:spPr>
        <p:txBody>
          <a:bodyPr wrap="square" rtlCol="0">
            <a:spAutoFit/>
          </a:bodyPr>
          <a:lstStyle/>
          <a:p>
            <a:pPr algn="ctr"/>
            <a:r>
              <a:rPr lang="it-IT" dirty="0" smtClean="0">
                <a:ln>
                  <a:solidFill>
                    <a:srgbClr val="9A0000"/>
                  </a:solidFill>
                </a:ln>
                <a:solidFill>
                  <a:srgbClr val="9A0000"/>
                </a:solidFill>
                <a:effectLst/>
                <a:latin typeface="Calibri" pitchFamily="34" charset="0"/>
                <a:cs typeface="Calibri" pitchFamily="34" charset="0"/>
              </a:rPr>
              <a:t>rappresentazione </a:t>
            </a:r>
            <a:r>
              <a:rPr lang="it-IT" dirty="0" err="1" smtClean="0">
                <a:ln>
                  <a:solidFill>
                    <a:srgbClr val="9A0000"/>
                  </a:solidFill>
                </a:ln>
                <a:solidFill>
                  <a:srgbClr val="9A0000"/>
                </a:solidFill>
                <a:effectLst/>
                <a:latin typeface="Calibri" pitchFamily="34" charset="0"/>
                <a:cs typeface="Calibri" pitchFamily="34" charset="0"/>
              </a:rPr>
              <a:t>bivariata</a:t>
            </a:r>
            <a:endParaRPr lang="it-IT" dirty="0">
              <a:ln>
                <a:solidFill>
                  <a:srgbClr val="9A0000"/>
                </a:solidFill>
              </a:ln>
              <a:solidFill>
                <a:srgbClr val="9A0000"/>
              </a:solidFill>
              <a:effectLst/>
              <a:latin typeface="Calibri" pitchFamily="34" charset="0"/>
              <a:cs typeface="Calibri" pitchFamily="34" charset="0"/>
            </a:endParaRPr>
          </a:p>
        </p:txBody>
      </p:sp>
      <p:sp>
        <p:nvSpPr>
          <p:cNvPr id="87" name="CasellaDiTesto 86"/>
          <p:cNvSpPr txBox="1"/>
          <p:nvPr/>
        </p:nvSpPr>
        <p:spPr>
          <a:xfrm>
            <a:off x="6372200" y="3610610"/>
            <a:ext cx="2628603" cy="323165"/>
          </a:xfrm>
          <a:prstGeom prst="rect">
            <a:avLst/>
          </a:prstGeom>
          <a:noFill/>
        </p:spPr>
        <p:txBody>
          <a:bodyPr wrap="square" rtlCol="0">
            <a:spAutoFit/>
          </a:bodyPr>
          <a:lstStyle/>
          <a:p>
            <a:pPr algn="ctr"/>
            <a:r>
              <a:rPr lang="it-IT" dirty="0" smtClean="0">
                <a:ln>
                  <a:solidFill>
                    <a:srgbClr val="9A0000"/>
                  </a:solidFill>
                </a:ln>
                <a:solidFill>
                  <a:srgbClr val="9A0000"/>
                </a:solidFill>
                <a:effectLst/>
                <a:latin typeface="Calibri" pitchFamily="34" charset="0"/>
                <a:cs typeface="Calibri" pitchFamily="34" charset="0"/>
              </a:rPr>
              <a:t>rappresentazione multivariata</a:t>
            </a:r>
            <a:endParaRPr lang="it-IT" dirty="0">
              <a:ln>
                <a:solidFill>
                  <a:srgbClr val="9A0000"/>
                </a:solidFill>
              </a:ln>
              <a:solidFill>
                <a:srgbClr val="9A0000"/>
              </a:solidFill>
              <a:effectLst/>
              <a:latin typeface="Calibri" pitchFamily="34" charset="0"/>
              <a:cs typeface="Calibri" pitchFamily="34" charset="0"/>
            </a:endParaRPr>
          </a:p>
        </p:txBody>
      </p:sp>
    </p:spTree>
    <p:extLst>
      <p:ext uri="{BB962C8B-B14F-4D97-AF65-F5344CB8AC3E}">
        <p14:creationId xmlns:p14="http://schemas.microsoft.com/office/powerpoint/2010/main" val="372147111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Rettangolo 70"/>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73"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20</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L’analisi in componenti principali</a:t>
            </a:r>
            <a:endParaRPr lang="it-IT" sz="2000" b="1" kern="0" dirty="0">
              <a:solidFill>
                <a:sysClr val="window" lastClr="FFFFFF"/>
              </a:solidFill>
              <a:latin typeface="Calibri" pitchFamily="34" charset="0"/>
              <a:cs typeface="Calibri" pitchFamily="34" charset="0"/>
            </a:endParaRPr>
          </a:p>
        </p:txBody>
      </p:sp>
      <p:sp>
        <p:nvSpPr>
          <p:cNvPr id="75" name="Text Box 14"/>
          <p:cNvSpPr txBox="1">
            <a:spLocks noChangeArrowheads="1"/>
          </p:cNvSpPr>
          <p:nvPr/>
        </p:nvSpPr>
        <p:spPr bwMode="auto">
          <a:xfrm>
            <a:off x="179512" y="1700808"/>
            <a:ext cx="8784976"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it-IT" sz="1600" b="0" dirty="0">
                <a:effectLst/>
                <a:latin typeface="Calibri" pitchFamily="34" charset="0"/>
                <a:cs typeface="Calibri" pitchFamily="34" charset="0"/>
              </a:rPr>
              <a:t>L’obiettivo generico è di eliminare la ridondanza che può esservi nel considerare una serie di variabili tra loro correlate, sostituendo ad esse un numero di variabili </a:t>
            </a:r>
            <a:r>
              <a:rPr lang="it-IT" sz="1600" b="0" i="1" dirty="0">
                <a:effectLst/>
                <a:latin typeface="Calibri" pitchFamily="34" charset="0"/>
                <a:cs typeface="Calibri" pitchFamily="34" charset="0"/>
              </a:rPr>
              <a:t>latenti</a:t>
            </a:r>
            <a:r>
              <a:rPr lang="it-IT" sz="1600" b="0" dirty="0">
                <a:effectLst/>
                <a:latin typeface="Calibri" pitchFamily="34" charset="0"/>
                <a:cs typeface="Calibri" pitchFamily="34" charset="0"/>
              </a:rPr>
              <a:t> fra loro </a:t>
            </a:r>
            <a:r>
              <a:rPr lang="it-IT" sz="1600" b="0" dirty="0" err="1" smtClean="0">
                <a:effectLst/>
                <a:latin typeface="Calibri" pitchFamily="34" charset="0"/>
                <a:cs typeface="Calibri" pitchFamily="34" charset="0"/>
              </a:rPr>
              <a:t>incorrelate</a:t>
            </a:r>
            <a:r>
              <a:rPr lang="it-IT" sz="1600" b="0" dirty="0" smtClean="0">
                <a:effectLst/>
                <a:latin typeface="Calibri" pitchFamily="34" charset="0"/>
                <a:cs typeface="Calibri" pitchFamily="34" charset="0"/>
              </a:rPr>
              <a:t>, </a:t>
            </a:r>
            <a:r>
              <a:rPr lang="it-IT" sz="1600" b="0" dirty="0">
                <a:effectLst/>
                <a:latin typeface="Calibri" pitchFamily="34" charset="0"/>
                <a:cs typeface="Calibri" pitchFamily="34" charset="0"/>
              </a:rPr>
              <a:t>in grado di fornire una quota sufficiente dell’informazione complessiva contenuta nelle variabili originarie</a:t>
            </a:r>
          </a:p>
        </p:txBody>
      </p:sp>
      <p:sp>
        <p:nvSpPr>
          <p:cNvPr id="76" name="Text Box 15"/>
          <p:cNvSpPr txBox="1">
            <a:spLocks noChangeArrowheads="1"/>
          </p:cNvSpPr>
          <p:nvPr/>
        </p:nvSpPr>
        <p:spPr bwMode="auto">
          <a:xfrm>
            <a:off x="179512" y="2655888"/>
            <a:ext cx="8893175" cy="40318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it-IT" sz="1600" b="0" dirty="0">
                <a:effectLst/>
                <a:latin typeface="Calibri" pitchFamily="34" charset="0"/>
                <a:cs typeface="Calibri" pitchFamily="34" charset="0"/>
              </a:rPr>
              <a:t>Le </a:t>
            </a:r>
            <a:r>
              <a:rPr lang="it-IT" sz="1600" dirty="0">
                <a:effectLst/>
                <a:latin typeface="Calibri" pitchFamily="34" charset="0"/>
                <a:cs typeface="Calibri" pitchFamily="34" charset="0"/>
              </a:rPr>
              <a:t>n</a:t>
            </a:r>
            <a:r>
              <a:rPr lang="it-IT" sz="1600" b="0" dirty="0">
                <a:effectLst/>
                <a:latin typeface="Calibri" pitchFamily="34" charset="0"/>
                <a:cs typeface="Calibri" pitchFamily="34" charset="0"/>
              </a:rPr>
              <a:t> unità sono </a:t>
            </a:r>
            <a:r>
              <a:rPr lang="it-IT" sz="1600" b="0" dirty="0" smtClean="0">
                <a:effectLst/>
                <a:latin typeface="Calibri" pitchFamily="34" charset="0"/>
                <a:cs typeface="Calibri" pitchFamily="34" charset="0"/>
              </a:rPr>
              <a:t>punti </a:t>
            </a:r>
            <a:r>
              <a:rPr lang="it-IT" sz="1600" b="0" dirty="0">
                <a:effectLst/>
                <a:latin typeface="Calibri" pitchFamily="34" charset="0"/>
                <a:cs typeface="Calibri" pitchFamily="34" charset="0"/>
              </a:rPr>
              <a:t>di uno spazio a </a:t>
            </a:r>
            <a:r>
              <a:rPr lang="it-IT" sz="1600" dirty="0">
                <a:effectLst/>
                <a:latin typeface="Calibri" pitchFamily="34" charset="0"/>
                <a:cs typeface="Calibri" pitchFamily="34" charset="0"/>
              </a:rPr>
              <a:t>p</a:t>
            </a:r>
            <a:r>
              <a:rPr lang="it-IT" sz="1600" b="0" dirty="0">
                <a:effectLst/>
                <a:latin typeface="Calibri" pitchFamily="34" charset="0"/>
                <a:cs typeface="Calibri" pitchFamily="34" charset="0"/>
              </a:rPr>
              <a:t> dimensioni, impossibile da rappresentare quando </a:t>
            </a:r>
            <a:r>
              <a:rPr lang="it-IT" sz="1600" dirty="0" smtClean="0">
                <a:effectLst/>
                <a:latin typeface="Calibri" pitchFamily="34" charset="0"/>
                <a:cs typeface="Calibri" pitchFamily="34" charset="0"/>
              </a:rPr>
              <a:t>p &gt; 3</a:t>
            </a:r>
            <a:endParaRPr lang="it-IT" sz="1600" dirty="0">
              <a:effectLst/>
              <a:latin typeface="Calibri" pitchFamily="34" charset="0"/>
              <a:cs typeface="Calibri" pitchFamily="34" charset="0"/>
            </a:endParaRPr>
          </a:p>
          <a:p>
            <a:endParaRPr lang="it-IT" sz="1600" b="0" dirty="0">
              <a:effectLst/>
              <a:latin typeface="Calibri" pitchFamily="34" charset="0"/>
              <a:cs typeface="Calibri" pitchFamily="34" charset="0"/>
            </a:endParaRPr>
          </a:p>
          <a:p>
            <a:endParaRPr lang="it-IT" sz="1600" b="0" dirty="0">
              <a:effectLst/>
              <a:latin typeface="Calibri" pitchFamily="34" charset="0"/>
              <a:cs typeface="Calibri" pitchFamily="34" charset="0"/>
            </a:endParaRPr>
          </a:p>
          <a:p>
            <a:endParaRPr lang="it-IT" sz="1600" b="0" dirty="0">
              <a:effectLst/>
              <a:latin typeface="Calibri" pitchFamily="34" charset="0"/>
              <a:cs typeface="Calibri" pitchFamily="34" charset="0"/>
            </a:endParaRPr>
          </a:p>
          <a:p>
            <a:endParaRPr lang="it-IT" sz="1600" b="0" dirty="0">
              <a:effectLst/>
              <a:latin typeface="Calibri" pitchFamily="34" charset="0"/>
              <a:cs typeface="Calibri" pitchFamily="34" charset="0"/>
            </a:endParaRPr>
          </a:p>
          <a:p>
            <a:endParaRPr lang="it-IT" sz="1600" b="0" dirty="0">
              <a:effectLst/>
              <a:latin typeface="Calibri" pitchFamily="34" charset="0"/>
              <a:cs typeface="Calibri" pitchFamily="34" charset="0"/>
            </a:endParaRPr>
          </a:p>
          <a:p>
            <a:endParaRPr lang="it-IT" sz="1600" b="0" dirty="0">
              <a:effectLst/>
              <a:latin typeface="Calibri" pitchFamily="34" charset="0"/>
              <a:cs typeface="Calibri" pitchFamily="34" charset="0"/>
            </a:endParaRPr>
          </a:p>
          <a:p>
            <a:endParaRPr lang="it-IT" sz="1600" b="0" dirty="0">
              <a:effectLst/>
              <a:latin typeface="Calibri" pitchFamily="34" charset="0"/>
              <a:cs typeface="Calibri" pitchFamily="34" charset="0"/>
            </a:endParaRPr>
          </a:p>
          <a:p>
            <a:endParaRPr lang="it-IT" sz="1600" b="0" dirty="0">
              <a:effectLst/>
              <a:latin typeface="Calibri" pitchFamily="34" charset="0"/>
              <a:cs typeface="Calibri" pitchFamily="34" charset="0"/>
            </a:endParaRPr>
          </a:p>
          <a:p>
            <a:endParaRPr lang="it-IT" sz="1600" b="0" dirty="0">
              <a:effectLst/>
              <a:latin typeface="Calibri" pitchFamily="34" charset="0"/>
              <a:cs typeface="Calibri" pitchFamily="34" charset="0"/>
            </a:endParaRPr>
          </a:p>
          <a:p>
            <a:endParaRPr lang="it-IT" sz="1600" b="0" dirty="0">
              <a:effectLst/>
              <a:latin typeface="Calibri" pitchFamily="34" charset="0"/>
              <a:cs typeface="Calibri" pitchFamily="34" charset="0"/>
            </a:endParaRPr>
          </a:p>
          <a:p>
            <a:endParaRPr lang="it-IT" sz="1600" b="0" dirty="0">
              <a:effectLst/>
              <a:latin typeface="Calibri" pitchFamily="34" charset="0"/>
              <a:cs typeface="Calibri" pitchFamily="34" charset="0"/>
            </a:endParaRPr>
          </a:p>
          <a:p>
            <a:endParaRPr lang="it-IT" sz="1600" b="0" dirty="0">
              <a:effectLst/>
              <a:latin typeface="Calibri" pitchFamily="34" charset="0"/>
              <a:cs typeface="Calibri" pitchFamily="34" charset="0"/>
            </a:endParaRPr>
          </a:p>
          <a:p>
            <a:r>
              <a:rPr lang="it-IT" sz="1600" b="0" dirty="0" smtClean="0">
                <a:effectLst/>
                <a:latin typeface="Calibri" pitchFamily="34" charset="0"/>
                <a:cs typeface="Calibri" pitchFamily="34" charset="0"/>
              </a:rPr>
              <a:t>Vogliamo </a:t>
            </a:r>
            <a:r>
              <a:rPr lang="it-IT" sz="1600" b="0" dirty="0">
                <a:effectLst/>
                <a:latin typeface="Calibri" pitchFamily="34" charset="0"/>
                <a:cs typeface="Calibri" pitchFamily="34" charset="0"/>
              </a:rPr>
              <a:t>trovare </a:t>
            </a:r>
            <a:r>
              <a:rPr lang="it-IT" sz="1600" dirty="0" smtClean="0">
                <a:effectLst/>
                <a:latin typeface="Calibri" pitchFamily="34" charset="0"/>
                <a:cs typeface="Calibri" pitchFamily="34" charset="0"/>
              </a:rPr>
              <a:t>k &lt; p</a:t>
            </a:r>
            <a:r>
              <a:rPr lang="it-IT" sz="1600" b="0" dirty="0" smtClean="0">
                <a:effectLst/>
                <a:latin typeface="Calibri" pitchFamily="34" charset="0"/>
                <a:cs typeface="Calibri" pitchFamily="34" charset="0"/>
              </a:rPr>
              <a:t> </a:t>
            </a:r>
            <a:r>
              <a:rPr lang="it-IT" sz="1600" b="0" dirty="0">
                <a:effectLst/>
                <a:latin typeface="Calibri" pitchFamily="34" charset="0"/>
                <a:cs typeface="Calibri" pitchFamily="34" charset="0"/>
              </a:rPr>
              <a:t>nuove variabili, combinazione lineare di quelle di partenza e tra loro non correlate, in grado di rappresentare al meglio l’informazione contenuta nello spazio </a:t>
            </a:r>
            <a:r>
              <a:rPr lang="it-IT" sz="1600" b="0" dirty="0" smtClean="0">
                <a:effectLst/>
                <a:latin typeface="Calibri" pitchFamily="34" charset="0"/>
                <a:cs typeface="Calibri" pitchFamily="34" charset="0"/>
              </a:rPr>
              <a:t>originario, rispettando cioè </a:t>
            </a:r>
            <a:r>
              <a:rPr lang="it-IT" sz="1600" b="0" dirty="0">
                <a:effectLst/>
                <a:latin typeface="Calibri" pitchFamily="34" charset="0"/>
                <a:cs typeface="Calibri" pitchFamily="34" charset="0"/>
              </a:rPr>
              <a:t>nel miglior modo possibile le </a:t>
            </a:r>
            <a:r>
              <a:rPr lang="it-IT" sz="1600" b="0" dirty="0" smtClean="0">
                <a:effectLst/>
                <a:latin typeface="Calibri" pitchFamily="34" charset="0"/>
                <a:cs typeface="Calibri" pitchFamily="34" charset="0"/>
              </a:rPr>
              <a:t>distanze originarie </a:t>
            </a:r>
            <a:r>
              <a:rPr lang="it-IT" sz="1600" b="0" dirty="0">
                <a:effectLst/>
                <a:latin typeface="Calibri" pitchFamily="34" charset="0"/>
                <a:cs typeface="Calibri" pitchFamily="34" charset="0"/>
              </a:rPr>
              <a:t>tra le </a:t>
            </a:r>
            <a:r>
              <a:rPr lang="it-IT" sz="1600" dirty="0">
                <a:effectLst/>
                <a:latin typeface="Calibri" pitchFamily="34" charset="0"/>
                <a:cs typeface="Calibri" pitchFamily="34" charset="0"/>
              </a:rPr>
              <a:t>n</a:t>
            </a:r>
            <a:r>
              <a:rPr lang="it-IT" sz="1600" b="0" dirty="0">
                <a:effectLst/>
                <a:latin typeface="Calibri" pitchFamily="34" charset="0"/>
                <a:cs typeface="Calibri" pitchFamily="34" charset="0"/>
              </a:rPr>
              <a:t> </a:t>
            </a:r>
            <a:r>
              <a:rPr lang="it-IT" sz="1600" b="0" dirty="0" smtClean="0">
                <a:effectLst/>
                <a:latin typeface="Calibri" pitchFamily="34" charset="0"/>
                <a:cs typeface="Calibri" pitchFamily="34" charset="0"/>
              </a:rPr>
              <a:t>unità</a:t>
            </a:r>
            <a:endParaRPr lang="it-IT" sz="1600" b="0" dirty="0">
              <a:effectLst/>
              <a:latin typeface="Calibri" pitchFamily="34" charset="0"/>
              <a:cs typeface="Calibri" pitchFamily="34" charset="0"/>
            </a:endParaRPr>
          </a:p>
        </p:txBody>
      </p:sp>
      <p:sp>
        <p:nvSpPr>
          <p:cNvPr id="77" name="Line 71"/>
          <p:cNvSpPr>
            <a:spLocks noChangeShapeType="1"/>
          </p:cNvSpPr>
          <p:nvPr/>
        </p:nvSpPr>
        <p:spPr bwMode="auto">
          <a:xfrm flipH="1" flipV="1">
            <a:off x="4557283" y="3588985"/>
            <a:ext cx="0" cy="114300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it-IT"/>
          </a:p>
        </p:txBody>
      </p:sp>
      <p:sp>
        <p:nvSpPr>
          <p:cNvPr id="78" name="Line 72"/>
          <p:cNvSpPr>
            <a:spLocks noChangeShapeType="1"/>
          </p:cNvSpPr>
          <p:nvPr/>
        </p:nvSpPr>
        <p:spPr bwMode="auto">
          <a:xfrm>
            <a:off x="4557283" y="4731985"/>
            <a:ext cx="1143000" cy="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it-IT"/>
          </a:p>
        </p:txBody>
      </p:sp>
      <p:sp>
        <p:nvSpPr>
          <p:cNvPr id="79" name="Line 73"/>
          <p:cNvSpPr>
            <a:spLocks noChangeShapeType="1"/>
          </p:cNvSpPr>
          <p:nvPr/>
        </p:nvSpPr>
        <p:spPr bwMode="auto">
          <a:xfrm flipV="1">
            <a:off x="4557283" y="4731985"/>
            <a:ext cx="228600" cy="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it-IT"/>
          </a:p>
        </p:txBody>
      </p:sp>
      <p:sp>
        <p:nvSpPr>
          <p:cNvPr id="80" name="Line 74"/>
          <p:cNvSpPr>
            <a:spLocks noChangeShapeType="1"/>
          </p:cNvSpPr>
          <p:nvPr/>
        </p:nvSpPr>
        <p:spPr bwMode="auto">
          <a:xfrm flipV="1">
            <a:off x="4557283" y="4122385"/>
            <a:ext cx="609600" cy="60960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it-IT"/>
          </a:p>
        </p:txBody>
      </p:sp>
      <p:sp>
        <p:nvSpPr>
          <p:cNvPr id="81" name="Line 75"/>
          <p:cNvSpPr>
            <a:spLocks noChangeShapeType="1"/>
          </p:cNvSpPr>
          <p:nvPr/>
        </p:nvSpPr>
        <p:spPr bwMode="auto">
          <a:xfrm flipV="1">
            <a:off x="4557283" y="4122385"/>
            <a:ext cx="228600" cy="60960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it-IT"/>
          </a:p>
        </p:txBody>
      </p:sp>
      <p:sp>
        <p:nvSpPr>
          <p:cNvPr id="82" name="Line 76"/>
          <p:cNvSpPr>
            <a:spLocks noChangeShapeType="1"/>
          </p:cNvSpPr>
          <p:nvPr/>
        </p:nvSpPr>
        <p:spPr bwMode="auto">
          <a:xfrm flipV="1">
            <a:off x="7590549" y="3615972"/>
            <a:ext cx="0" cy="83820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it-IT"/>
          </a:p>
        </p:txBody>
      </p:sp>
      <p:sp>
        <p:nvSpPr>
          <p:cNvPr id="83" name="Line 77"/>
          <p:cNvSpPr>
            <a:spLocks noChangeShapeType="1"/>
          </p:cNvSpPr>
          <p:nvPr/>
        </p:nvSpPr>
        <p:spPr bwMode="auto">
          <a:xfrm>
            <a:off x="7590549" y="4454172"/>
            <a:ext cx="990600" cy="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it-IT"/>
          </a:p>
        </p:txBody>
      </p:sp>
      <p:sp>
        <p:nvSpPr>
          <p:cNvPr id="84" name="Line 78"/>
          <p:cNvSpPr>
            <a:spLocks noChangeShapeType="1"/>
          </p:cNvSpPr>
          <p:nvPr/>
        </p:nvSpPr>
        <p:spPr bwMode="auto">
          <a:xfrm flipH="1">
            <a:off x="6828549" y="4454172"/>
            <a:ext cx="762000" cy="38100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it-IT"/>
          </a:p>
        </p:txBody>
      </p:sp>
      <p:sp>
        <p:nvSpPr>
          <p:cNvPr id="85" name="Line 79"/>
          <p:cNvSpPr>
            <a:spLocks noChangeShapeType="1"/>
          </p:cNvSpPr>
          <p:nvPr/>
        </p:nvSpPr>
        <p:spPr bwMode="auto">
          <a:xfrm>
            <a:off x="7590549" y="4454172"/>
            <a:ext cx="228600" cy="38100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it-IT"/>
          </a:p>
        </p:txBody>
      </p:sp>
      <p:sp>
        <p:nvSpPr>
          <p:cNvPr id="86" name="Line 80"/>
          <p:cNvSpPr>
            <a:spLocks noChangeShapeType="1"/>
          </p:cNvSpPr>
          <p:nvPr/>
        </p:nvSpPr>
        <p:spPr bwMode="auto">
          <a:xfrm flipH="1">
            <a:off x="7057149" y="4454172"/>
            <a:ext cx="533400" cy="7620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it-IT"/>
          </a:p>
        </p:txBody>
      </p:sp>
      <p:sp>
        <p:nvSpPr>
          <p:cNvPr id="87" name="Text Box 81"/>
          <p:cNvSpPr txBox="1">
            <a:spLocks noChangeArrowheads="1"/>
          </p:cNvSpPr>
          <p:nvPr/>
        </p:nvSpPr>
        <p:spPr bwMode="auto">
          <a:xfrm>
            <a:off x="4557283" y="4808185"/>
            <a:ext cx="478016"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it-IT" sz="1200" b="0">
                <a:effectLst/>
                <a:latin typeface="Calibri" pitchFamily="34" charset="0"/>
                <a:cs typeface="Calibri" pitchFamily="34" charset="0"/>
              </a:rPr>
              <a:t>(1,0)</a:t>
            </a:r>
          </a:p>
        </p:txBody>
      </p:sp>
      <p:sp>
        <p:nvSpPr>
          <p:cNvPr id="88" name="Text Box 82"/>
          <p:cNvSpPr txBox="1">
            <a:spLocks noChangeArrowheads="1"/>
          </p:cNvSpPr>
          <p:nvPr/>
        </p:nvSpPr>
        <p:spPr bwMode="auto">
          <a:xfrm>
            <a:off x="5166883" y="3893785"/>
            <a:ext cx="478016"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it-IT" sz="1200" b="0">
                <a:effectLst/>
                <a:latin typeface="Calibri" pitchFamily="34" charset="0"/>
                <a:cs typeface="Calibri" pitchFamily="34" charset="0"/>
              </a:rPr>
              <a:t>(3,3)</a:t>
            </a:r>
          </a:p>
        </p:txBody>
      </p:sp>
      <p:sp>
        <p:nvSpPr>
          <p:cNvPr id="89" name="Text Box 83"/>
          <p:cNvSpPr txBox="1">
            <a:spLocks noChangeArrowheads="1"/>
          </p:cNvSpPr>
          <p:nvPr/>
        </p:nvSpPr>
        <p:spPr bwMode="auto">
          <a:xfrm>
            <a:off x="4709683" y="3817585"/>
            <a:ext cx="478016"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it-IT" sz="1200" b="0">
                <a:effectLst/>
                <a:latin typeface="Calibri" pitchFamily="34" charset="0"/>
                <a:cs typeface="Calibri" pitchFamily="34" charset="0"/>
              </a:rPr>
              <a:t>(1,3)</a:t>
            </a:r>
          </a:p>
        </p:txBody>
      </p:sp>
      <p:sp>
        <p:nvSpPr>
          <p:cNvPr id="90" name="Text Box 84"/>
          <p:cNvSpPr txBox="1">
            <a:spLocks noChangeArrowheads="1"/>
          </p:cNvSpPr>
          <p:nvPr/>
        </p:nvSpPr>
        <p:spPr bwMode="auto">
          <a:xfrm>
            <a:off x="7803274" y="4720872"/>
            <a:ext cx="596638"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it-IT" sz="1200" b="0">
                <a:effectLst/>
                <a:latin typeface="Calibri" pitchFamily="34" charset="0"/>
                <a:cs typeface="Calibri" pitchFamily="34" charset="0"/>
              </a:rPr>
              <a:t>(3,3,0)</a:t>
            </a:r>
          </a:p>
        </p:txBody>
      </p:sp>
      <p:sp>
        <p:nvSpPr>
          <p:cNvPr id="91" name="Text Box 85"/>
          <p:cNvSpPr txBox="1">
            <a:spLocks noChangeArrowheads="1"/>
          </p:cNvSpPr>
          <p:nvPr/>
        </p:nvSpPr>
        <p:spPr bwMode="auto">
          <a:xfrm>
            <a:off x="6679324" y="4187472"/>
            <a:ext cx="596638"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it-IT" sz="1200" b="0">
                <a:effectLst/>
                <a:latin typeface="Calibri" pitchFamily="34" charset="0"/>
                <a:cs typeface="Calibri" pitchFamily="34" charset="0"/>
              </a:rPr>
              <a:t>(1,3,1)</a:t>
            </a:r>
          </a:p>
        </p:txBody>
      </p:sp>
      <p:sp>
        <p:nvSpPr>
          <p:cNvPr id="92" name="Text Box 86"/>
          <p:cNvSpPr txBox="1">
            <a:spLocks noChangeArrowheads="1"/>
          </p:cNvSpPr>
          <p:nvPr/>
        </p:nvSpPr>
        <p:spPr bwMode="auto">
          <a:xfrm>
            <a:off x="5684408" y="4693885"/>
            <a:ext cx="255198"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it-IT" sz="1200">
                <a:effectLst/>
                <a:latin typeface="Calibri" pitchFamily="34" charset="0"/>
                <a:cs typeface="Calibri" pitchFamily="34" charset="0"/>
              </a:rPr>
              <a:t>x</a:t>
            </a:r>
          </a:p>
        </p:txBody>
      </p:sp>
      <p:sp>
        <p:nvSpPr>
          <p:cNvPr id="93" name="Text Box 87"/>
          <p:cNvSpPr txBox="1">
            <a:spLocks noChangeArrowheads="1"/>
          </p:cNvSpPr>
          <p:nvPr/>
        </p:nvSpPr>
        <p:spPr bwMode="auto">
          <a:xfrm>
            <a:off x="4295345" y="3511197"/>
            <a:ext cx="256802"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it-IT" sz="1200" dirty="0">
                <a:effectLst/>
                <a:latin typeface="Calibri" pitchFamily="34" charset="0"/>
                <a:cs typeface="Calibri" pitchFamily="34" charset="0"/>
              </a:rPr>
              <a:t>y</a:t>
            </a:r>
          </a:p>
        </p:txBody>
      </p:sp>
      <p:sp>
        <p:nvSpPr>
          <p:cNvPr id="94" name="Text Box 88"/>
          <p:cNvSpPr txBox="1">
            <a:spLocks noChangeArrowheads="1"/>
          </p:cNvSpPr>
          <p:nvPr/>
        </p:nvSpPr>
        <p:spPr bwMode="auto">
          <a:xfrm>
            <a:off x="8565274" y="4339872"/>
            <a:ext cx="255198"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it-IT" sz="1200">
                <a:effectLst/>
                <a:latin typeface="Calibri" pitchFamily="34" charset="0"/>
                <a:cs typeface="Calibri" pitchFamily="34" charset="0"/>
              </a:rPr>
              <a:t>x</a:t>
            </a:r>
          </a:p>
        </p:txBody>
      </p:sp>
      <p:sp>
        <p:nvSpPr>
          <p:cNvPr id="95" name="Text Box 89"/>
          <p:cNvSpPr txBox="1">
            <a:spLocks noChangeArrowheads="1"/>
          </p:cNvSpPr>
          <p:nvPr/>
        </p:nvSpPr>
        <p:spPr bwMode="auto">
          <a:xfrm>
            <a:off x="6599949" y="4758972"/>
            <a:ext cx="256802"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it-IT" sz="1200">
                <a:effectLst/>
                <a:latin typeface="Calibri" pitchFamily="34" charset="0"/>
                <a:cs typeface="Calibri" pitchFamily="34" charset="0"/>
              </a:rPr>
              <a:t>y</a:t>
            </a:r>
          </a:p>
        </p:txBody>
      </p:sp>
      <p:sp>
        <p:nvSpPr>
          <p:cNvPr id="96" name="Text Box 90"/>
          <p:cNvSpPr txBox="1">
            <a:spLocks noChangeArrowheads="1"/>
          </p:cNvSpPr>
          <p:nvPr/>
        </p:nvSpPr>
        <p:spPr bwMode="auto">
          <a:xfrm>
            <a:off x="7574674" y="3461985"/>
            <a:ext cx="24558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it-IT" sz="1200">
                <a:effectLst/>
                <a:latin typeface="Calibri" pitchFamily="34" charset="0"/>
                <a:cs typeface="Calibri" pitchFamily="34" charset="0"/>
              </a:rPr>
              <a:t>z</a:t>
            </a:r>
          </a:p>
        </p:txBody>
      </p:sp>
      <p:sp>
        <p:nvSpPr>
          <p:cNvPr id="98" name="AutoShape 92"/>
          <p:cNvSpPr>
            <a:spLocks noChangeArrowheads="1"/>
          </p:cNvSpPr>
          <p:nvPr/>
        </p:nvSpPr>
        <p:spPr bwMode="auto">
          <a:xfrm>
            <a:off x="3491880" y="4181122"/>
            <a:ext cx="647700" cy="215900"/>
          </a:xfrm>
          <a:prstGeom prst="rightArrow">
            <a:avLst>
              <a:gd name="adj1" fmla="val 50000"/>
              <a:gd name="adj2" fmla="val 75000"/>
            </a:avLst>
          </a:prstGeom>
          <a:solidFill>
            <a:srgbClr val="9A0000"/>
          </a:solidFill>
          <a:ln w="12700">
            <a:solidFill>
              <a:schemeClr val="tx1"/>
            </a:solidFill>
            <a:miter lim="800000"/>
            <a:headEnd/>
            <a:tailEnd/>
          </a:ln>
          <a:effectLst/>
          <a:extLst/>
        </p:spPr>
        <p:txBody>
          <a:bodyPr wrap="none" anchor="ctr"/>
          <a:lstStyle/>
          <a:p>
            <a:endParaRPr lang="it-IT"/>
          </a:p>
        </p:txBody>
      </p:sp>
      <p:graphicFrame>
        <p:nvGraphicFramePr>
          <p:cNvPr id="3" name="Oggetto 2"/>
          <p:cNvGraphicFramePr>
            <a:graphicFrameLocks noChangeAspect="1"/>
          </p:cNvGraphicFramePr>
          <p:nvPr>
            <p:extLst>
              <p:ext uri="{D42A27DB-BD31-4B8C-83A1-F6EECF244321}">
                <p14:modId xmlns:p14="http://schemas.microsoft.com/office/powerpoint/2010/main" val="1527222837"/>
              </p:ext>
            </p:extLst>
          </p:nvPr>
        </p:nvGraphicFramePr>
        <p:xfrm>
          <a:off x="2123728" y="3850818"/>
          <a:ext cx="1161282" cy="946334"/>
        </p:xfrm>
        <a:graphic>
          <a:graphicData uri="http://schemas.openxmlformats.org/presentationml/2006/ole">
            <mc:AlternateContent xmlns:mc="http://schemas.openxmlformats.org/markup-compatibility/2006">
              <mc:Choice xmlns:v="urn:schemas-microsoft-com:vml" Requires="v">
                <p:oleObj spid="_x0000_s63646" name="Equation" r:id="rId3" imgW="1091880" imgH="711000" progId="Equation.DSMT4">
                  <p:embed/>
                </p:oleObj>
              </mc:Choice>
              <mc:Fallback>
                <p:oleObj name="Equation" r:id="rId3" imgW="1091880" imgH="711000" progId="Equation.DSMT4">
                  <p:embed/>
                  <p:pic>
                    <p:nvPicPr>
                      <p:cNvPr id="0" name=""/>
                      <p:cNvPicPr/>
                      <p:nvPr/>
                    </p:nvPicPr>
                    <p:blipFill>
                      <a:blip r:embed="rId4"/>
                      <a:stretch>
                        <a:fillRect/>
                      </a:stretch>
                    </p:blipFill>
                    <p:spPr>
                      <a:xfrm>
                        <a:off x="2123728" y="3850818"/>
                        <a:ext cx="1161282" cy="946334"/>
                      </a:xfrm>
                      <a:prstGeom prst="rect">
                        <a:avLst/>
                      </a:prstGeom>
                    </p:spPr>
                  </p:pic>
                </p:oleObj>
              </mc:Fallback>
            </mc:AlternateContent>
          </a:graphicData>
        </a:graphic>
      </p:graphicFrame>
      <p:sp>
        <p:nvSpPr>
          <p:cNvPr id="4" name="CasellaDiTesto 3"/>
          <p:cNvSpPr txBox="1"/>
          <p:nvPr/>
        </p:nvSpPr>
        <p:spPr>
          <a:xfrm>
            <a:off x="251520" y="3966155"/>
            <a:ext cx="1690787" cy="830997"/>
          </a:xfrm>
          <a:prstGeom prst="rect">
            <a:avLst/>
          </a:prstGeom>
          <a:noFill/>
        </p:spPr>
        <p:txBody>
          <a:bodyPr wrap="square" rtlCol="0">
            <a:spAutoFit/>
          </a:bodyPr>
          <a:lstStyle/>
          <a:p>
            <a:r>
              <a:rPr lang="it-IT" sz="1200" dirty="0" smtClean="0">
                <a:effectLst/>
                <a:latin typeface="Calibri" pitchFamily="34" charset="0"/>
                <a:cs typeface="Calibri" pitchFamily="34" charset="0"/>
              </a:rPr>
              <a:t>supponiamo di avere una tabella (matrice) con tre individui e due variabili</a:t>
            </a:r>
            <a:endParaRPr lang="it-IT" sz="1200" dirty="0">
              <a:effectLst/>
              <a:latin typeface="Calibri" pitchFamily="34" charset="0"/>
              <a:cs typeface="Calibri" pitchFamily="34" charset="0"/>
            </a:endParaRPr>
          </a:p>
        </p:txBody>
      </p:sp>
      <p:sp>
        <p:nvSpPr>
          <p:cNvPr id="5" name="CasellaDiTesto 4"/>
          <p:cNvSpPr txBox="1"/>
          <p:nvPr/>
        </p:nvSpPr>
        <p:spPr>
          <a:xfrm>
            <a:off x="3852466" y="5199583"/>
            <a:ext cx="2447726" cy="461665"/>
          </a:xfrm>
          <a:prstGeom prst="rect">
            <a:avLst/>
          </a:prstGeom>
          <a:noFill/>
        </p:spPr>
        <p:txBody>
          <a:bodyPr wrap="square" rtlCol="0">
            <a:spAutoFit/>
          </a:bodyPr>
          <a:lstStyle/>
          <a:p>
            <a:r>
              <a:rPr lang="it-IT" sz="1200" i="1" dirty="0" smtClean="0">
                <a:solidFill>
                  <a:srgbClr val="9A0000"/>
                </a:solidFill>
                <a:effectLst/>
                <a:latin typeface="Calibri" pitchFamily="34" charset="0"/>
                <a:cs typeface="Calibri" pitchFamily="34" charset="0"/>
              </a:rPr>
              <a:t>rappresentazione dei tre individui nello spazio delle variabili</a:t>
            </a:r>
            <a:endParaRPr lang="it-IT" sz="1200" i="1" dirty="0">
              <a:solidFill>
                <a:srgbClr val="9A0000"/>
              </a:solidFill>
              <a:effectLst/>
              <a:latin typeface="Calibri" pitchFamily="34" charset="0"/>
              <a:cs typeface="Calibri" pitchFamily="34" charset="0"/>
            </a:endParaRPr>
          </a:p>
        </p:txBody>
      </p:sp>
      <p:sp>
        <p:nvSpPr>
          <p:cNvPr id="103" name="CasellaDiTesto 102"/>
          <p:cNvSpPr txBox="1"/>
          <p:nvPr/>
        </p:nvSpPr>
        <p:spPr>
          <a:xfrm>
            <a:off x="6444754" y="5199583"/>
            <a:ext cx="2447726" cy="461665"/>
          </a:xfrm>
          <a:prstGeom prst="rect">
            <a:avLst/>
          </a:prstGeom>
          <a:noFill/>
        </p:spPr>
        <p:txBody>
          <a:bodyPr wrap="square" rtlCol="0">
            <a:spAutoFit/>
          </a:bodyPr>
          <a:lstStyle/>
          <a:p>
            <a:pPr algn="r"/>
            <a:r>
              <a:rPr lang="it-IT" sz="1200" i="1" dirty="0" smtClean="0">
                <a:solidFill>
                  <a:srgbClr val="9A0000"/>
                </a:solidFill>
                <a:effectLst/>
                <a:latin typeface="Calibri" pitchFamily="34" charset="0"/>
                <a:cs typeface="Calibri" pitchFamily="34" charset="0"/>
              </a:rPr>
              <a:t>rappresentazione delle due variabili nello spazio degli individui</a:t>
            </a:r>
            <a:endParaRPr lang="it-IT" sz="1200" i="1" dirty="0">
              <a:solidFill>
                <a:srgbClr val="9A0000"/>
              </a:solidFill>
              <a:effectLst/>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74" name="Text Box 38"/>
          <p:cNvSpPr txBox="1">
            <a:spLocks noChangeArrowheads="1"/>
          </p:cNvSpPr>
          <p:nvPr/>
        </p:nvSpPr>
        <p:spPr bwMode="auto">
          <a:xfrm>
            <a:off x="251520" y="4709462"/>
            <a:ext cx="8784976"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ts val="0"/>
              </a:spcBef>
            </a:pPr>
            <a:r>
              <a:rPr lang="it-IT" dirty="0">
                <a:solidFill>
                  <a:srgbClr val="9A0000"/>
                </a:solidFill>
                <a:effectLst/>
                <a:latin typeface="Calibri" pitchFamily="34" charset="0"/>
                <a:cs typeface="Calibri" pitchFamily="34" charset="0"/>
              </a:rPr>
              <a:t>Gli angoli tra </a:t>
            </a:r>
            <a:r>
              <a:rPr lang="it-IT" dirty="0" smtClean="0">
                <a:solidFill>
                  <a:srgbClr val="9A0000"/>
                </a:solidFill>
                <a:effectLst/>
                <a:latin typeface="Calibri" pitchFamily="34" charset="0"/>
                <a:cs typeface="Calibri" pitchFamily="34" charset="0"/>
              </a:rPr>
              <a:t>punti-variabile:</a:t>
            </a:r>
            <a:endParaRPr lang="it-IT" dirty="0">
              <a:solidFill>
                <a:srgbClr val="9A0000"/>
              </a:solidFill>
              <a:effectLst/>
              <a:latin typeface="Calibri" pitchFamily="34" charset="0"/>
              <a:cs typeface="Calibri" pitchFamily="34" charset="0"/>
            </a:endParaRPr>
          </a:p>
          <a:p>
            <a:pPr>
              <a:spcBef>
                <a:spcPts val="0"/>
              </a:spcBef>
            </a:pPr>
            <a:r>
              <a:rPr lang="it-IT" b="0" dirty="0" smtClean="0">
                <a:effectLst/>
                <a:latin typeface="Calibri" pitchFamily="34" charset="0"/>
                <a:cs typeface="Calibri" pitchFamily="34" charset="0"/>
              </a:rPr>
              <a:t>L’angolo </a:t>
            </a:r>
            <a:r>
              <a:rPr lang="it-IT" b="0" dirty="0">
                <a:effectLst/>
                <a:latin typeface="Calibri" pitchFamily="34" charset="0"/>
                <a:cs typeface="Calibri" pitchFamily="34" charset="0"/>
              </a:rPr>
              <a:t>formato tra due </a:t>
            </a:r>
            <a:r>
              <a:rPr lang="it-IT" b="0" dirty="0" smtClean="0">
                <a:effectLst/>
                <a:latin typeface="Calibri" pitchFamily="34" charset="0"/>
                <a:cs typeface="Calibri" pitchFamily="34" charset="0"/>
              </a:rPr>
              <a:t>variabili </a:t>
            </a:r>
            <a:r>
              <a:rPr lang="it-IT" b="0" dirty="0">
                <a:effectLst/>
                <a:latin typeface="Calibri" pitchFamily="34" charset="0"/>
                <a:cs typeface="Calibri" pitchFamily="34" charset="0"/>
              </a:rPr>
              <a:t>può essere interpretato in termini di </a:t>
            </a:r>
            <a:r>
              <a:rPr lang="it-IT" b="0" i="1" dirty="0" smtClean="0">
                <a:effectLst/>
                <a:latin typeface="Calibri" pitchFamily="34" charset="0"/>
                <a:cs typeface="Calibri" pitchFamily="34" charset="0"/>
              </a:rPr>
              <a:t>correlazione</a:t>
            </a:r>
            <a:r>
              <a:rPr lang="it-IT" b="0" dirty="0" smtClean="0">
                <a:effectLst/>
                <a:latin typeface="Calibri" pitchFamily="34" charset="0"/>
                <a:cs typeface="Calibri" pitchFamily="34" charset="0"/>
              </a:rPr>
              <a:t>. </a:t>
            </a:r>
            <a:r>
              <a:rPr lang="it-IT" b="0" dirty="0">
                <a:effectLst/>
                <a:latin typeface="Calibri" pitchFamily="34" charset="0"/>
                <a:cs typeface="Calibri" pitchFamily="34" charset="0"/>
              </a:rPr>
              <a:t>Se il coseno dell’angolo </a:t>
            </a:r>
            <a:r>
              <a:rPr lang="it-IT" b="0" dirty="0" smtClean="0">
                <a:effectLst/>
                <a:latin typeface="Calibri" pitchFamily="34" charset="0"/>
                <a:cs typeface="Calibri" pitchFamily="34" charset="0"/>
              </a:rPr>
              <a:t>è </a:t>
            </a:r>
            <a:r>
              <a:rPr lang="it-IT" b="0" dirty="0">
                <a:effectLst/>
                <a:latin typeface="Calibri" pitchFamily="34" charset="0"/>
                <a:cs typeface="Calibri" pitchFamily="34" charset="0"/>
              </a:rPr>
              <a:t>pari a </a:t>
            </a:r>
            <a:r>
              <a:rPr lang="it-IT" b="0" dirty="0" smtClean="0">
                <a:effectLst/>
                <a:latin typeface="Calibri" pitchFamily="34" charset="0"/>
                <a:cs typeface="Calibri" pitchFamily="34" charset="0"/>
              </a:rPr>
              <a:t>0 </a:t>
            </a:r>
            <a:r>
              <a:rPr lang="it-IT" b="0" dirty="0">
                <a:effectLst/>
                <a:latin typeface="Calibri" pitchFamily="34" charset="0"/>
                <a:cs typeface="Calibri" pitchFamily="34" charset="0"/>
              </a:rPr>
              <a:t>allora le due variabili </a:t>
            </a:r>
            <a:r>
              <a:rPr lang="it-IT" b="0" dirty="0" smtClean="0">
                <a:effectLst/>
                <a:latin typeface="Calibri" pitchFamily="34" charset="0"/>
                <a:cs typeface="Calibri" pitchFamily="34" charset="0"/>
              </a:rPr>
              <a:t>sono </a:t>
            </a:r>
            <a:r>
              <a:rPr lang="it-IT" b="0" dirty="0" err="1">
                <a:effectLst/>
                <a:latin typeface="Calibri" pitchFamily="34" charset="0"/>
                <a:cs typeface="Calibri" pitchFamily="34" charset="0"/>
              </a:rPr>
              <a:t>incorrelate</a:t>
            </a:r>
            <a:r>
              <a:rPr lang="it-IT" b="0" dirty="0">
                <a:effectLst/>
                <a:latin typeface="Calibri" pitchFamily="34" charset="0"/>
                <a:cs typeface="Calibri" pitchFamily="34" charset="0"/>
              </a:rPr>
              <a:t> e quindi ortogonali tra loro, se il coseno dell’angolo è 1 allora le variabili saranno tra loro </a:t>
            </a:r>
            <a:r>
              <a:rPr lang="it-IT" b="0" dirty="0" smtClean="0">
                <a:effectLst/>
                <a:latin typeface="Calibri" pitchFamily="34" charset="0"/>
                <a:cs typeface="Calibri" pitchFamily="34" charset="0"/>
              </a:rPr>
              <a:t>correlate</a:t>
            </a:r>
          </a:p>
          <a:p>
            <a:pPr>
              <a:spcBef>
                <a:spcPts val="0"/>
              </a:spcBef>
            </a:pPr>
            <a:endParaRPr lang="it-IT" sz="700" b="0" dirty="0">
              <a:effectLst/>
              <a:latin typeface="Calibri" pitchFamily="34" charset="0"/>
              <a:cs typeface="Calibri" pitchFamily="34" charset="0"/>
            </a:endParaRPr>
          </a:p>
          <a:p>
            <a:pPr>
              <a:spcBef>
                <a:spcPts val="0"/>
              </a:spcBef>
            </a:pPr>
            <a:r>
              <a:rPr lang="it-IT" dirty="0">
                <a:solidFill>
                  <a:srgbClr val="9A0000"/>
                </a:solidFill>
                <a:effectLst/>
                <a:latin typeface="Calibri" pitchFamily="34" charset="0"/>
                <a:cs typeface="Calibri" pitchFamily="34" charset="0"/>
              </a:rPr>
              <a:t>Le distanze tra </a:t>
            </a:r>
            <a:r>
              <a:rPr lang="it-IT" dirty="0" smtClean="0">
                <a:solidFill>
                  <a:srgbClr val="9A0000"/>
                </a:solidFill>
                <a:effectLst/>
                <a:latin typeface="Calibri" pitchFamily="34" charset="0"/>
                <a:cs typeface="Calibri" pitchFamily="34" charset="0"/>
              </a:rPr>
              <a:t>punti-individuo:</a:t>
            </a:r>
            <a:endParaRPr lang="it-IT" dirty="0">
              <a:solidFill>
                <a:srgbClr val="9A0000"/>
              </a:solidFill>
              <a:effectLst/>
              <a:latin typeface="Calibri" pitchFamily="34" charset="0"/>
              <a:cs typeface="Calibri" pitchFamily="34" charset="0"/>
            </a:endParaRPr>
          </a:p>
          <a:p>
            <a:pPr>
              <a:spcBef>
                <a:spcPts val="0"/>
              </a:spcBef>
            </a:pPr>
            <a:r>
              <a:rPr lang="it-IT" b="0" dirty="0">
                <a:effectLst/>
                <a:latin typeface="Calibri" pitchFamily="34" charset="0"/>
                <a:cs typeface="Calibri" pitchFamily="34" charset="0"/>
              </a:rPr>
              <a:t>Le distanze o prossimità </a:t>
            </a:r>
            <a:r>
              <a:rPr lang="it-IT" b="0" dirty="0" smtClean="0">
                <a:effectLst/>
                <a:latin typeface="Calibri" pitchFamily="34" charset="0"/>
                <a:cs typeface="Calibri" pitchFamily="34" charset="0"/>
              </a:rPr>
              <a:t>tra le unità </a:t>
            </a:r>
            <a:r>
              <a:rPr lang="it-IT" b="0" dirty="0">
                <a:effectLst/>
                <a:latin typeface="Calibri" pitchFamily="34" charset="0"/>
                <a:cs typeface="Calibri" pitchFamily="34" charset="0"/>
              </a:rPr>
              <a:t>possono essere interpretate in termini di analogie di comportamento rispetto al fenomeno </a:t>
            </a:r>
            <a:r>
              <a:rPr lang="it-IT" b="0" dirty="0" smtClean="0">
                <a:effectLst/>
                <a:latin typeface="Calibri" pitchFamily="34" charset="0"/>
                <a:cs typeface="Calibri" pitchFamily="34" charset="0"/>
              </a:rPr>
              <a:t>oggetto di studio</a:t>
            </a:r>
            <a:endParaRPr lang="it-IT" b="0" i="1" dirty="0">
              <a:solidFill>
                <a:srgbClr val="990033"/>
              </a:solidFill>
              <a:effectLst/>
              <a:latin typeface="Calibri" pitchFamily="34" charset="0"/>
              <a:cs typeface="Calibri" pitchFamily="34" charset="0"/>
            </a:endParaRPr>
          </a:p>
        </p:txBody>
      </p:sp>
      <p:sp>
        <p:nvSpPr>
          <p:cNvPr id="65600" name="Line 64"/>
          <p:cNvSpPr>
            <a:spLocks noChangeShapeType="1"/>
          </p:cNvSpPr>
          <p:nvPr/>
        </p:nvSpPr>
        <p:spPr bwMode="auto">
          <a:xfrm>
            <a:off x="2415927" y="3658890"/>
            <a:ext cx="1676400" cy="0"/>
          </a:xfrm>
          <a:prstGeom prst="line">
            <a:avLst/>
          </a:prstGeom>
          <a:ln>
            <a:headEnd/>
            <a:tailEnd type="triangle" w="med" len="med"/>
          </a:ln>
          <a:extLst/>
        </p:spPr>
        <p:style>
          <a:lnRef idx="1">
            <a:schemeClr val="dk1"/>
          </a:lnRef>
          <a:fillRef idx="2">
            <a:schemeClr val="dk1"/>
          </a:fillRef>
          <a:effectRef idx="1">
            <a:schemeClr val="dk1"/>
          </a:effectRef>
          <a:fontRef idx="minor">
            <a:schemeClr val="dk1"/>
          </a:fontRef>
        </p:style>
        <p:txBody>
          <a:bodyPr/>
          <a:lstStyle/>
          <a:p>
            <a:endParaRPr lang="it-IT"/>
          </a:p>
        </p:txBody>
      </p:sp>
      <p:sp>
        <p:nvSpPr>
          <p:cNvPr id="65601" name="Line 65"/>
          <p:cNvSpPr>
            <a:spLocks noChangeShapeType="1"/>
          </p:cNvSpPr>
          <p:nvPr/>
        </p:nvSpPr>
        <p:spPr bwMode="auto">
          <a:xfrm flipV="1">
            <a:off x="2415927" y="2973090"/>
            <a:ext cx="762000" cy="685800"/>
          </a:xfrm>
          <a:prstGeom prst="line">
            <a:avLst/>
          </a:prstGeom>
          <a:ln>
            <a:headEnd/>
            <a:tailEnd type="triangle" w="med" len="med"/>
          </a:ln>
          <a:extLst/>
        </p:spPr>
        <p:style>
          <a:lnRef idx="1">
            <a:schemeClr val="dk1"/>
          </a:lnRef>
          <a:fillRef idx="2">
            <a:schemeClr val="dk1"/>
          </a:fillRef>
          <a:effectRef idx="1">
            <a:schemeClr val="dk1"/>
          </a:effectRef>
          <a:fontRef idx="minor">
            <a:schemeClr val="dk1"/>
          </a:fontRef>
        </p:style>
        <p:txBody>
          <a:bodyPr/>
          <a:lstStyle/>
          <a:p>
            <a:endParaRPr lang="it-IT"/>
          </a:p>
        </p:txBody>
      </p:sp>
      <p:sp>
        <p:nvSpPr>
          <p:cNvPr id="65602" name="Line 66"/>
          <p:cNvSpPr>
            <a:spLocks noChangeShapeType="1"/>
          </p:cNvSpPr>
          <p:nvPr/>
        </p:nvSpPr>
        <p:spPr bwMode="auto">
          <a:xfrm flipH="1" flipV="1">
            <a:off x="1577727" y="3125490"/>
            <a:ext cx="838200" cy="533400"/>
          </a:xfrm>
          <a:prstGeom prst="line">
            <a:avLst/>
          </a:prstGeom>
          <a:ln>
            <a:headEnd/>
            <a:tailEnd type="triangle" w="med" len="med"/>
          </a:ln>
          <a:extLst/>
        </p:spPr>
        <p:style>
          <a:lnRef idx="1">
            <a:schemeClr val="dk1"/>
          </a:lnRef>
          <a:fillRef idx="2">
            <a:schemeClr val="dk1"/>
          </a:fillRef>
          <a:effectRef idx="1">
            <a:schemeClr val="dk1"/>
          </a:effectRef>
          <a:fontRef idx="minor">
            <a:schemeClr val="dk1"/>
          </a:fontRef>
        </p:style>
        <p:txBody>
          <a:bodyPr/>
          <a:lstStyle/>
          <a:p>
            <a:endParaRPr lang="it-IT"/>
          </a:p>
        </p:txBody>
      </p:sp>
      <p:sp>
        <p:nvSpPr>
          <p:cNvPr id="65603" name="Oval 67"/>
          <p:cNvSpPr>
            <a:spLocks noChangeArrowheads="1"/>
          </p:cNvSpPr>
          <p:nvPr/>
        </p:nvSpPr>
        <p:spPr bwMode="auto">
          <a:xfrm flipH="1">
            <a:off x="2492127" y="2515890"/>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5604" name="Oval 68"/>
          <p:cNvSpPr>
            <a:spLocks noChangeArrowheads="1"/>
          </p:cNvSpPr>
          <p:nvPr/>
        </p:nvSpPr>
        <p:spPr bwMode="auto">
          <a:xfrm flipH="1">
            <a:off x="2644527" y="3214390"/>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5605" name="Oval 69"/>
          <p:cNvSpPr>
            <a:spLocks noChangeArrowheads="1"/>
          </p:cNvSpPr>
          <p:nvPr/>
        </p:nvSpPr>
        <p:spPr bwMode="auto">
          <a:xfrm flipH="1">
            <a:off x="2874715" y="2925465"/>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5606" name="Oval 70"/>
          <p:cNvSpPr>
            <a:spLocks noChangeArrowheads="1"/>
          </p:cNvSpPr>
          <p:nvPr/>
        </p:nvSpPr>
        <p:spPr bwMode="auto">
          <a:xfrm flipH="1">
            <a:off x="2873127" y="2592090"/>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5607" name="Oval 71"/>
          <p:cNvSpPr>
            <a:spLocks noChangeArrowheads="1"/>
          </p:cNvSpPr>
          <p:nvPr/>
        </p:nvSpPr>
        <p:spPr bwMode="auto">
          <a:xfrm flipH="1">
            <a:off x="1958727" y="2668290"/>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5608" name="Oval 72"/>
          <p:cNvSpPr>
            <a:spLocks noChangeArrowheads="1"/>
          </p:cNvSpPr>
          <p:nvPr/>
        </p:nvSpPr>
        <p:spPr bwMode="auto">
          <a:xfrm flipH="1">
            <a:off x="2263527" y="2744490"/>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5609" name="Oval 73"/>
          <p:cNvSpPr>
            <a:spLocks noChangeArrowheads="1"/>
          </p:cNvSpPr>
          <p:nvPr/>
        </p:nvSpPr>
        <p:spPr bwMode="auto">
          <a:xfrm flipH="1">
            <a:off x="3025527" y="3277890"/>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5610" name="Oval 74"/>
          <p:cNvSpPr>
            <a:spLocks noChangeArrowheads="1"/>
          </p:cNvSpPr>
          <p:nvPr/>
        </p:nvSpPr>
        <p:spPr bwMode="auto">
          <a:xfrm flipH="1">
            <a:off x="2568327" y="2820690"/>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5611" name="Oval 75"/>
          <p:cNvSpPr>
            <a:spLocks noChangeArrowheads="1"/>
          </p:cNvSpPr>
          <p:nvPr/>
        </p:nvSpPr>
        <p:spPr bwMode="auto">
          <a:xfrm flipH="1">
            <a:off x="1806327" y="3049290"/>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5612" name="Oval 76"/>
          <p:cNvSpPr>
            <a:spLocks noChangeArrowheads="1"/>
          </p:cNvSpPr>
          <p:nvPr/>
        </p:nvSpPr>
        <p:spPr bwMode="auto">
          <a:xfrm flipH="1">
            <a:off x="2034927" y="3277890"/>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5613" name="Oval 77"/>
          <p:cNvSpPr>
            <a:spLocks noChangeArrowheads="1"/>
          </p:cNvSpPr>
          <p:nvPr/>
        </p:nvSpPr>
        <p:spPr bwMode="auto">
          <a:xfrm flipH="1">
            <a:off x="2263527" y="3281065"/>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5614" name="Line 78"/>
          <p:cNvSpPr>
            <a:spLocks noChangeShapeType="1"/>
          </p:cNvSpPr>
          <p:nvPr/>
        </p:nvSpPr>
        <p:spPr bwMode="auto">
          <a:xfrm flipH="1">
            <a:off x="1653927" y="3658890"/>
            <a:ext cx="762000" cy="533400"/>
          </a:xfrm>
          <a:prstGeom prst="line">
            <a:avLst/>
          </a:prstGeom>
          <a:ln>
            <a:headEnd/>
            <a:tailEnd type="triangle" w="med" len="med"/>
          </a:ln>
          <a:extLst/>
        </p:spPr>
        <p:style>
          <a:lnRef idx="1">
            <a:schemeClr val="dk1"/>
          </a:lnRef>
          <a:fillRef idx="2">
            <a:schemeClr val="dk1"/>
          </a:fillRef>
          <a:effectRef idx="1">
            <a:schemeClr val="dk1"/>
          </a:effectRef>
          <a:fontRef idx="minor">
            <a:schemeClr val="dk1"/>
          </a:fontRef>
        </p:style>
        <p:txBody>
          <a:bodyPr/>
          <a:lstStyle/>
          <a:p>
            <a:endParaRPr lang="it-IT"/>
          </a:p>
        </p:txBody>
      </p:sp>
      <p:sp>
        <p:nvSpPr>
          <p:cNvPr id="65615" name="Line 79"/>
          <p:cNvSpPr>
            <a:spLocks noChangeShapeType="1"/>
          </p:cNvSpPr>
          <p:nvPr/>
        </p:nvSpPr>
        <p:spPr bwMode="auto">
          <a:xfrm flipV="1">
            <a:off x="2415927" y="2287290"/>
            <a:ext cx="0" cy="1371600"/>
          </a:xfrm>
          <a:prstGeom prst="line">
            <a:avLst/>
          </a:prstGeom>
          <a:ln>
            <a:headEnd/>
            <a:tailEnd type="triangle" w="med" len="med"/>
          </a:ln>
          <a:extLst/>
        </p:spPr>
        <p:style>
          <a:lnRef idx="1">
            <a:schemeClr val="dk1"/>
          </a:lnRef>
          <a:fillRef idx="2">
            <a:schemeClr val="dk1"/>
          </a:fillRef>
          <a:effectRef idx="1">
            <a:schemeClr val="dk1"/>
          </a:effectRef>
          <a:fontRef idx="minor">
            <a:schemeClr val="dk1"/>
          </a:fontRef>
        </p:style>
        <p:txBody>
          <a:bodyPr/>
          <a:lstStyle/>
          <a:p>
            <a:endParaRPr lang="it-IT"/>
          </a:p>
        </p:txBody>
      </p:sp>
      <p:sp>
        <p:nvSpPr>
          <p:cNvPr id="65616" name="Line 80"/>
          <p:cNvSpPr>
            <a:spLocks noChangeShapeType="1"/>
          </p:cNvSpPr>
          <p:nvPr/>
        </p:nvSpPr>
        <p:spPr bwMode="auto">
          <a:xfrm>
            <a:off x="2415927" y="3658890"/>
            <a:ext cx="96838" cy="490538"/>
          </a:xfrm>
          <a:prstGeom prst="line">
            <a:avLst/>
          </a:prstGeom>
          <a:ln>
            <a:headEnd/>
            <a:tailEnd type="triangle" w="med" len="med"/>
          </a:ln>
          <a:extLst/>
        </p:spPr>
        <p:style>
          <a:lnRef idx="1">
            <a:schemeClr val="dk1"/>
          </a:lnRef>
          <a:fillRef idx="2">
            <a:schemeClr val="dk1"/>
          </a:fillRef>
          <a:effectRef idx="1">
            <a:schemeClr val="dk1"/>
          </a:effectRef>
          <a:fontRef idx="minor">
            <a:schemeClr val="dk1"/>
          </a:fontRef>
        </p:style>
        <p:txBody>
          <a:bodyPr/>
          <a:lstStyle/>
          <a:p>
            <a:endParaRPr lang="it-IT"/>
          </a:p>
        </p:txBody>
      </p:sp>
      <p:sp>
        <p:nvSpPr>
          <p:cNvPr id="65617" name="Oval 81"/>
          <p:cNvSpPr>
            <a:spLocks noChangeArrowheads="1"/>
          </p:cNvSpPr>
          <p:nvPr/>
        </p:nvSpPr>
        <p:spPr bwMode="auto">
          <a:xfrm flipH="1">
            <a:off x="3014415" y="3506490"/>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5618" name="Oval 82"/>
          <p:cNvSpPr>
            <a:spLocks noChangeArrowheads="1"/>
          </p:cNvSpPr>
          <p:nvPr/>
        </p:nvSpPr>
        <p:spPr bwMode="auto">
          <a:xfrm flipH="1">
            <a:off x="2187327" y="3582690"/>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5619" name="Oval 83"/>
          <p:cNvSpPr>
            <a:spLocks noChangeArrowheads="1"/>
          </p:cNvSpPr>
          <p:nvPr/>
        </p:nvSpPr>
        <p:spPr bwMode="auto">
          <a:xfrm flipH="1">
            <a:off x="2798515" y="3430290"/>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5620" name="Text Box 84"/>
          <p:cNvSpPr txBox="1">
            <a:spLocks noChangeArrowheads="1"/>
          </p:cNvSpPr>
          <p:nvPr/>
        </p:nvSpPr>
        <p:spPr bwMode="auto">
          <a:xfrm>
            <a:off x="3852144" y="3249315"/>
            <a:ext cx="5334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it-IT" sz="2000">
                <a:effectLst/>
                <a:latin typeface="Calibri" pitchFamily="34" charset="0"/>
                <a:cs typeface="Calibri" pitchFamily="34" charset="0"/>
              </a:rPr>
              <a:t>x</a:t>
            </a:r>
            <a:r>
              <a:rPr lang="it-IT" sz="2000" baseline="-25000">
                <a:effectLst/>
                <a:latin typeface="Calibri" pitchFamily="34" charset="0"/>
                <a:cs typeface="Calibri" pitchFamily="34" charset="0"/>
              </a:rPr>
              <a:t>1</a:t>
            </a:r>
            <a:endParaRPr lang="it-IT" sz="2000">
              <a:effectLst/>
              <a:latin typeface="Calibri" pitchFamily="34" charset="0"/>
              <a:cs typeface="Calibri" pitchFamily="34" charset="0"/>
            </a:endParaRPr>
          </a:p>
        </p:txBody>
      </p:sp>
      <p:sp>
        <p:nvSpPr>
          <p:cNvPr id="65621" name="Text Box 85"/>
          <p:cNvSpPr txBox="1">
            <a:spLocks noChangeArrowheads="1"/>
          </p:cNvSpPr>
          <p:nvPr/>
        </p:nvSpPr>
        <p:spPr bwMode="auto">
          <a:xfrm>
            <a:off x="2009056" y="1988840"/>
            <a:ext cx="5334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it-IT" sz="2000" dirty="0" err="1">
                <a:effectLst/>
                <a:latin typeface="Calibri" pitchFamily="34" charset="0"/>
                <a:cs typeface="Calibri" pitchFamily="34" charset="0"/>
              </a:rPr>
              <a:t>x</a:t>
            </a:r>
            <a:r>
              <a:rPr lang="it-IT" sz="2000" baseline="-25000" dirty="0" err="1">
                <a:effectLst/>
                <a:latin typeface="Calibri" pitchFamily="34" charset="0"/>
                <a:cs typeface="Calibri" pitchFamily="34" charset="0"/>
              </a:rPr>
              <a:t>p</a:t>
            </a:r>
            <a:endParaRPr lang="it-IT" sz="2000" dirty="0">
              <a:effectLst/>
              <a:latin typeface="Calibri" pitchFamily="34" charset="0"/>
              <a:cs typeface="Calibri" pitchFamily="34" charset="0"/>
            </a:endParaRPr>
          </a:p>
        </p:txBody>
      </p:sp>
      <p:sp>
        <p:nvSpPr>
          <p:cNvPr id="65622" name="Oval 86"/>
          <p:cNvSpPr>
            <a:spLocks noChangeArrowheads="1"/>
          </p:cNvSpPr>
          <p:nvPr/>
        </p:nvSpPr>
        <p:spPr bwMode="auto">
          <a:xfrm flipH="1">
            <a:off x="2949327" y="3714453"/>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5623" name="Oval 87"/>
          <p:cNvSpPr>
            <a:spLocks noChangeArrowheads="1"/>
          </p:cNvSpPr>
          <p:nvPr/>
        </p:nvSpPr>
        <p:spPr bwMode="auto">
          <a:xfrm flipH="1">
            <a:off x="3101727" y="3811290"/>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5624" name="Oval 88"/>
          <p:cNvSpPr>
            <a:spLocks noChangeArrowheads="1"/>
          </p:cNvSpPr>
          <p:nvPr/>
        </p:nvSpPr>
        <p:spPr bwMode="auto">
          <a:xfrm flipH="1">
            <a:off x="3254127" y="3963690"/>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5625" name="Oval 89"/>
          <p:cNvSpPr>
            <a:spLocks noChangeArrowheads="1"/>
          </p:cNvSpPr>
          <p:nvPr/>
        </p:nvSpPr>
        <p:spPr bwMode="auto">
          <a:xfrm flipH="1">
            <a:off x="2796927" y="3811290"/>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5626" name="Oval 90"/>
          <p:cNvSpPr>
            <a:spLocks noChangeArrowheads="1"/>
          </p:cNvSpPr>
          <p:nvPr/>
        </p:nvSpPr>
        <p:spPr bwMode="auto">
          <a:xfrm flipH="1">
            <a:off x="2644527" y="3735090"/>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5627" name="Oval 91"/>
          <p:cNvSpPr>
            <a:spLocks noChangeArrowheads="1"/>
          </p:cNvSpPr>
          <p:nvPr/>
        </p:nvSpPr>
        <p:spPr bwMode="auto">
          <a:xfrm flipH="1">
            <a:off x="2111127" y="3049290"/>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5628" name="Oval 92"/>
          <p:cNvSpPr>
            <a:spLocks noChangeArrowheads="1"/>
          </p:cNvSpPr>
          <p:nvPr/>
        </p:nvSpPr>
        <p:spPr bwMode="auto">
          <a:xfrm flipH="1">
            <a:off x="2492127" y="3049290"/>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5629" name="Oval 93"/>
          <p:cNvSpPr>
            <a:spLocks noChangeArrowheads="1"/>
          </p:cNvSpPr>
          <p:nvPr/>
        </p:nvSpPr>
        <p:spPr bwMode="auto">
          <a:xfrm flipH="1">
            <a:off x="2263527" y="3887490"/>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5630" name="Oval 94"/>
          <p:cNvSpPr>
            <a:spLocks noChangeArrowheads="1"/>
          </p:cNvSpPr>
          <p:nvPr/>
        </p:nvSpPr>
        <p:spPr bwMode="auto">
          <a:xfrm flipH="1">
            <a:off x="6062787" y="3322911"/>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5631" name="Line 95"/>
          <p:cNvSpPr>
            <a:spLocks noChangeShapeType="1"/>
          </p:cNvSpPr>
          <p:nvPr/>
        </p:nvSpPr>
        <p:spPr bwMode="auto">
          <a:xfrm flipV="1">
            <a:off x="5692899" y="2345011"/>
            <a:ext cx="9525" cy="173037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t-IT"/>
          </a:p>
        </p:txBody>
      </p:sp>
      <p:sp>
        <p:nvSpPr>
          <p:cNvPr id="65632" name="Line 96"/>
          <p:cNvSpPr>
            <a:spLocks noChangeShapeType="1"/>
          </p:cNvSpPr>
          <p:nvPr/>
        </p:nvSpPr>
        <p:spPr bwMode="auto">
          <a:xfrm>
            <a:off x="5692899" y="4075386"/>
            <a:ext cx="19050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t-IT"/>
          </a:p>
        </p:txBody>
      </p:sp>
      <p:sp>
        <p:nvSpPr>
          <p:cNvPr id="65633" name="Oval 97"/>
          <p:cNvSpPr>
            <a:spLocks noChangeArrowheads="1"/>
          </p:cNvSpPr>
          <p:nvPr/>
        </p:nvSpPr>
        <p:spPr bwMode="auto">
          <a:xfrm flipH="1">
            <a:off x="6672387" y="3322911"/>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5634" name="Oval 98"/>
          <p:cNvSpPr>
            <a:spLocks noChangeArrowheads="1"/>
          </p:cNvSpPr>
          <p:nvPr/>
        </p:nvSpPr>
        <p:spPr bwMode="auto">
          <a:xfrm flipH="1">
            <a:off x="6291387" y="3018111"/>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5635" name="Oval 99"/>
          <p:cNvSpPr>
            <a:spLocks noChangeArrowheads="1"/>
          </p:cNvSpPr>
          <p:nvPr/>
        </p:nvSpPr>
        <p:spPr bwMode="auto">
          <a:xfrm flipH="1">
            <a:off x="6519987" y="3322911"/>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5636" name="Oval 100"/>
          <p:cNvSpPr>
            <a:spLocks noChangeArrowheads="1"/>
          </p:cNvSpPr>
          <p:nvPr/>
        </p:nvSpPr>
        <p:spPr bwMode="auto">
          <a:xfrm flipH="1">
            <a:off x="6977187" y="3322911"/>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5637" name="Oval 101"/>
          <p:cNvSpPr>
            <a:spLocks noChangeArrowheads="1"/>
          </p:cNvSpPr>
          <p:nvPr/>
        </p:nvSpPr>
        <p:spPr bwMode="auto">
          <a:xfrm flipH="1">
            <a:off x="6291387" y="3551511"/>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5638" name="Oval 102"/>
          <p:cNvSpPr>
            <a:spLocks noChangeArrowheads="1"/>
          </p:cNvSpPr>
          <p:nvPr/>
        </p:nvSpPr>
        <p:spPr bwMode="auto">
          <a:xfrm flipH="1">
            <a:off x="6215187" y="3475311"/>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5639" name="Oval 103"/>
          <p:cNvSpPr>
            <a:spLocks noChangeArrowheads="1"/>
          </p:cNvSpPr>
          <p:nvPr/>
        </p:nvSpPr>
        <p:spPr bwMode="auto">
          <a:xfrm flipH="1">
            <a:off x="6596187" y="3627711"/>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5640" name="Oval 104"/>
          <p:cNvSpPr>
            <a:spLocks noChangeArrowheads="1"/>
          </p:cNvSpPr>
          <p:nvPr/>
        </p:nvSpPr>
        <p:spPr bwMode="auto">
          <a:xfrm flipH="1">
            <a:off x="6672387" y="3094311"/>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5641" name="Oval 105"/>
          <p:cNvSpPr>
            <a:spLocks noChangeArrowheads="1"/>
          </p:cNvSpPr>
          <p:nvPr/>
        </p:nvSpPr>
        <p:spPr bwMode="auto">
          <a:xfrm flipH="1">
            <a:off x="6900987" y="3627711"/>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5642" name="Oval 106"/>
          <p:cNvSpPr>
            <a:spLocks noChangeArrowheads="1"/>
          </p:cNvSpPr>
          <p:nvPr/>
        </p:nvSpPr>
        <p:spPr bwMode="auto">
          <a:xfrm flipH="1">
            <a:off x="6672387" y="3475311"/>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5643" name="Oval 107"/>
          <p:cNvSpPr>
            <a:spLocks noChangeArrowheads="1"/>
          </p:cNvSpPr>
          <p:nvPr/>
        </p:nvSpPr>
        <p:spPr bwMode="auto">
          <a:xfrm flipH="1">
            <a:off x="6769224" y="3627711"/>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5644" name="Oval 108"/>
          <p:cNvSpPr>
            <a:spLocks noChangeArrowheads="1"/>
          </p:cNvSpPr>
          <p:nvPr/>
        </p:nvSpPr>
        <p:spPr bwMode="auto">
          <a:xfrm flipH="1">
            <a:off x="6291387" y="3322911"/>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5645" name="Oval 109"/>
          <p:cNvSpPr>
            <a:spLocks noChangeArrowheads="1"/>
          </p:cNvSpPr>
          <p:nvPr/>
        </p:nvSpPr>
        <p:spPr bwMode="auto">
          <a:xfrm flipH="1">
            <a:off x="6977187" y="3780111"/>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5646" name="Oval 110"/>
          <p:cNvSpPr>
            <a:spLocks noChangeArrowheads="1"/>
          </p:cNvSpPr>
          <p:nvPr/>
        </p:nvSpPr>
        <p:spPr bwMode="auto">
          <a:xfrm flipH="1">
            <a:off x="7053387" y="3551511"/>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5647" name="Oval 111"/>
          <p:cNvSpPr>
            <a:spLocks noChangeArrowheads="1"/>
          </p:cNvSpPr>
          <p:nvPr/>
        </p:nvSpPr>
        <p:spPr bwMode="auto">
          <a:xfrm flipH="1">
            <a:off x="6896224" y="3048273"/>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5648" name="Oval 112"/>
          <p:cNvSpPr>
            <a:spLocks noChangeArrowheads="1"/>
          </p:cNvSpPr>
          <p:nvPr/>
        </p:nvSpPr>
        <p:spPr bwMode="auto">
          <a:xfrm flipH="1">
            <a:off x="7124824" y="2743473"/>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5649" name="Oval 113"/>
          <p:cNvSpPr>
            <a:spLocks noChangeArrowheads="1"/>
          </p:cNvSpPr>
          <p:nvPr/>
        </p:nvSpPr>
        <p:spPr bwMode="auto">
          <a:xfrm flipH="1">
            <a:off x="7124824" y="3276873"/>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5650" name="Oval 114"/>
          <p:cNvSpPr>
            <a:spLocks noChangeArrowheads="1"/>
          </p:cNvSpPr>
          <p:nvPr/>
        </p:nvSpPr>
        <p:spPr bwMode="auto">
          <a:xfrm flipH="1">
            <a:off x="7048624" y="3200673"/>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5651" name="Oval 115"/>
          <p:cNvSpPr>
            <a:spLocks noChangeArrowheads="1"/>
          </p:cNvSpPr>
          <p:nvPr/>
        </p:nvSpPr>
        <p:spPr bwMode="auto">
          <a:xfrm flipH="1">
            <a:off x="7124824" y="3048273"/>
            <a:ext cx="76200" cy="76200"/>
          </a:xfrm>
          <a:prstGeom prst="ellipse">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65652" name="Text Box 116"/>
          <p:cNvSpPr txBox="1">
            <a:spLocks noChangeArrowheads="1"/>
          </p:cNvSpPr>
          <p:nvPr/>
        </p:nvSpPr>
        <p:spPr bwMode="auto">
          <a:xfrm>
            <a:off x="5364088" y="2020778"/>
            <a:ext cx="53340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it-IT" sz="2000">
                <a:effectLst/>
                <a:latin typeface="Calibri" pitchFamily="34" charset="0"/>
                <a:cs typeface="Calibri" pitchFamily="34" charset="0"/>
              </a:rPr>
              <a:t>F</a:t>
            </a:r>
            <a:r>
              <a:rPr lang="it-IT" sz="2000" baseline="-25000">
                <a:effectLst/>
                <a:latin typeface="Calibri" pitchFamily="34" charset="0"/>
                <a:cs typeface="Calibri" pitchFamily="34" charset="0"/>
              </a:rPr>
              <a:t>2</a:t>
            </a:r>
            <a:endParaRPr lang="it-IT" sz="2000">
              <a:effectLst/>
              <a:latin typeface="Calibri" pitchFamily="34" charset="0"/>
              <a:cs typeface="Calibri" pitchFamily="34" charset="0"/>
            </a:endParaRPr>
          </a:p>
        </p:txBody>
      </p:sp>
      <p:sp>
        <p:nvSpPr>
          <p:cNvPr id="65653" name="Text Box 117"/>
          <p:cNvSpPr txBox="1">
            <a:spLocks noChangeArrowheads="1"/>
          </p:cNvSpPr>
          <p:nvPr/>
        </p:nvSpPr>
        <p:spPr bwMode="auto">
          <a:xfrm>
            <a:off x="7566992" y="3892986"/>
            <a:ext cx="53340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it-IT" sz="2000">
                <a:effectLst/>
                <a:latin typeface="Calibri" pitchFamily="34" charset="0"/>
                <a:cs typeface="Calibri" pitchFamily="34" charset="0"/>
              </a:rPr>
              <a:t>F</a:t>
            </a:r>
            <a:r>
              <a:rPr lang="it-IT" sz="2000" baseline="-25000">
                <a:effectLst/>
                <a:latin typeface="Calibri" pitchFamily="34" charset="0"/>
                <a:cs typeface="Calibri" pitchFamily="34" charset="0"/>
              </a:rPr>
              <a:t>1</a:t>
            </a:r>
            <a:endParaRPr lang="it-IT" sz="2000">
              <a:effectLst/>
              <a:latin typeface="Calibri" pitchFamily="34" charset="0"/>
              <a:cs typeface="Calibri" pitchFamily="34" charset="0"/>
            </a:endParaRPr>
          </a:p>
        </p:txBody>
      </p:sp>
      <p:sp>
        <p:nvSpPr>
          <p:cNvPr id="65654" name="AutoShape 118"/>
          <p:cNvSpPr>
            <a:spLocks noChangeArrowheads="1"/>
          </p:cNvSpPr>
          <p:nvPr/>
        </p:nvSpPr>
        <p:spPr bwMode="auto">
          <a:xfrm>
            <a:off x="4601716" y="3069928"/>
            <a:ext cx="647700" cy="215900"/>
          </a:xfrm>
          <a:prstGeom prst="rightArrow">
            <a:avLst>
              <a:gd name="adj1" fmla="val 50000"/>
              <a:gd name="adj2" fmla="val 75000"/>
            </a:avLst>
          </a:prstGeom>
          <a:solidFill>
            <a:srgbClr val="9A0000"/>
          </a:solidFill>
          <a:ln w="12700">
            <a:solidFill>
              <a:schemeClr val="tx1"/>
            </a:solidFill>
            <a:miter lim="800000"/>
            <a:headEnd/>
            <a:tailEnd/>
          </a:ln>
          <a:effectLst/>
          <a:extLst/>
        </p:spPr>
        <p:txBody>
          <a:bodyPr wrap="none" anchor="ctr"/>
          <a:lstStyle/>
          <a:p>
            <a:endParaRPr lang="it-IT"/>
          </a:p>
        </p:txBody>
      </p:sp>
      <p:sp>
        <p:nvSpPr>
          <p:cNvPr id="61" name="Rettangolo 60"/>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63" name="Segnaposto numero diapositiva 9"/>
          <p:cNvSpPr>
            <a:spLocks noGrp="1"/>
          </p:cNvSpPr>
          <p:nvPr>
            <p:ph type="sldNum" sz="quarter" idx="12"/>
          </p:nvPr>
        </p:nvSpPr>
        <p:spPr>
          <a:xfrm>
            <a:off x="80962" y="1000125"/>
            <a:ext cx="7083325"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21</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Una nuova rappresentazione: la mappa fattoriale</a:t>
            </a:r>
            <a:endParaRPr lang="it-IT" sz="2000" b="1" kern="0" dirty="0">
              <a:solidFill>
                <a:sysClr val="window" lastClr="FFFFFF"/>
              </a:solidFill>
              <a:latin typeface="Calibri" pitchFamily="34" charset="0"/>
              <a:cs typeface="Calibri" pitchFamily="34" charset="0"/>
            </a:endParaRPr>
          </a:p>
        </p:txBody>
      </p:sp>
      <p:sp>
        <p:nvSpPr>
          <p:cNvPr id="65" name="Text Box 84"/>
          <p:cNvSpPr txBox="1">
            <a:spLocks noChangeArrowheads="1"/>
          </p:cNvSpPr>
          <p:nvPr/>
        </p:nvSpPr>
        <p:spPr bwMode="auto">
          <a:xfrm>
            <a:off x="1187624" y="2871490"/>
            <a:ext cx="5334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it-IT" sz="2000" dirty="0" smtClean="0">
                <a:effectLst/>
                <a:latin typeface="Calibri" pitchFamily="34" charset="0"/>
                <a:cs typeface="Calibri" pitchFamily="34" charset="0"/>
              </a:rPr>
              <a:t>x</a:t>
            </a:r>
            <a:r>
              <a:rPr lang="it-IT" sz="2000" baseline="-25000" dirty="0" smtClean="0">
                <a:effectLst/>
                <a:latin typeface="Calibri" pitchFamily="34" charset="0"/>
                <a:cs typeface="Calibri" pitchFamily="34" charset="0"/>
              </a:rPr>
              <a:t>2</a:t>
            </a:r>
            <a:endParaRPr lang="it-IT" sz="2000" dirty="0">
              <a:effectLst/>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arrotondato 2"/>
          <p:cNvSpPr/>
          <p:nvPr/>
        </p:nvSpPr>
        <p:spPr bwMode="auto">
          <a:xfrm>
            <a:off x="755576" y="4077072"/>
            <a:ext cx="288032" cy="2376264"/>
          </a:xfrm>
          <a:prstGeom prst="roundRect">
            <a:avLst/>
          </a:prstGeom>
          <a:ln>
            <a:headEnd type="none" w="med" len="med"/>
            <a:tailEnd type="none" w="med" len="med"/>
          </a:ln>
          <a:extLst/>
        </p:spPr>
        <p:style>
          <a:lnRef idx="1">
            <a:schemeClr val="dk1"/>
          </a:lnRef>
          <a:fillRef idx="2">
            <a:schemeClr val="dk1"/>
          </a:fillRef>
          <a:effectRef idx="1">
            <a:schemeClr val="dk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1500" b="1" i="0" u="none" strike="noStrike" cap="none" normalizeH="0" baseline="0" smtClean="0">
              <a:ln>
                <a:noFill/>
              </a:ln>
              <a:solidFill>
                <a:schemeClr val="tx1"/>
              </a:solidFill>
              <a:effectLst>
                <a:outerShdw blurRad="38100" dist="38100" dir="2700000" algn="tl">
                  <a:srgbClr val="000000">
                    <a:alpha val="43137"/>
                  </a:srgbClr>
                </a:outerShdw>
              </a:effectLst>
              <a:latin typeface="Comic Sans MS" pitchFamily="66" charset="0"/>
              <a:cs typeface="Arial" charset="0"/>
            </a:endParaRPr>
          </a:p>
        </p:txBody>
      </p:sp>
      <p:graphicFrame>
        <p:nvGraphicFramePr>
          <p:cNvPr id="33370" name="Group 602"/>
          <p:cNvGraphicFramePr>
            <a:graphicFrameLocks noGrp="1"/>
          </p:cNvGraphicFramePr>
          <p:nvPr>
            <p:extLst>
              <p:ext uri="{D42A27DB-BD31-4B8C-83A1-F6EECF244321}">
                <p14:modId xmlns:p14="http://schemas.microsoft.com/office/powerpoint/2010/main" val="184804736"/>
              </p:ext>
            </p:extLst>
          </p:nvPr>
        </p:nvGraphicFramePr>
        <p:xfrm>
          <a:off x="395536" y="1916832"/>
          <a:ext cx="3124200" cy="1728153"/>
        </p:xfrm>
        <a:graphic>
          <a:graphicData uri="http://schemas.openxmlformats.org/drawingml/2006/table">
            <a:tbl>
              <a:tblPr/>
              <a:tblGrid>
                <a:gridCol w="354012"/>
                <a:gridCol w="481013"/>
                <a:gridCol w="481012"/>
                <a:gridCol w="449263"/>
                <a:gridCol w="449262"/>
                <a:gridCol w="481013"/>
                <a:gridCol w="428625"/>
              </a:tblGrid>
              <a:tr h="215900">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it-IT" sz="1000" b="1" i="0" u="none" strike="noStrike" cap="none" normalizeH="0" baseline="0" dirty="0" smtClean="0">
                          <a:ln>
                            <a:noFill/>
                          </a:ln>
                          <a:solidFill>
                            <a:schemeClr val="tx1"/>
                          </a:solidFill>
                          <a:effectLst/>
                          <a:latin typeface="Calibri" pitchFamily="34" charset="0"/>
                          <a:cs typeface="Calibri" pitchFamily="34" charset="0"/>
                        </a:rPr>
                        <a:t> </a:t>
                      </a:r>
                      <a:endParaRPr kumimoji="0" lang="it-IT" sz="1800" b="1" i="0"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it-IT" sz="1000" b="1" i="0" u="none" strike="noStrike" cap="none" normalizeH="0" baseline="0" dirty="0" smtClean="0">
                          <a:ln>
                            <a:noFill/>
                          </a:ln>
                          <a:solidFill>
                            <a:schemeClr val="tx1"/>
                          </a:solidFill>
                          <a:effectLst/>
                          <a:latin typeface="Calibri" pitchFamily="34" charset="0"/>
                          <a:cs typeface="Calibri" pitchFamily="34" charset="0"/>
                        </a:rPr>
                        <a:t>X</a:t>
                      </a:r>
                      <a:r>
                        <a:rPr kumimoji="0" lang="it-IT" sz="1000" b="1" i="0" u="none" strike="noStrike" cap="none" normalizeH="0" baseline="-25000" dirty="0" smtClean="0">
                          <a:ln>
                            <a:noFill/>
                          </a:ln>
                          <a:solidFill>
                            <a:schemeClr val="tx1"/>
                          </a:solidFill>
                          <a:effectLst/>
                          <a:latin typeface="Calibri" pitchFamily="34" charset="0"/>
                          <a:cs typeface="Calibri" pitchFamily="34" charset="0"/>
                        </a:rPr>
                        <a:t>1</a:t>
                      </a:r>
                      <a:endParaRPr kumimoji="0" lang="it-IT" sz="1800" b="1" i="0" u="none" strike="noStrike" cap="none" normalizeH="0" baseline="-2500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it-IT" sz="1000" b="1" i="0" u="none" strike="noStrike" cap="none" normalizeH="0" baseline="0" dirty="0" smtClean="0">
                          <a:ln>
                            <a:noFill/>
                          </a:ln>
                          <a:solidFill>
                            <a:schemeClr val="tx1"/>
                          </a:solidFill>
                          <a:effectLst/>
                          <a:latin typeface="Calibri" pitchFamily="34" charset="0"/>
                          <a:cs typeface="Calibri" pitchFamily="34" charset="0"/>
                        </a:rPr>
                        <a:t>X</a:t>
                      </a:r>
                      <a:r>
                        <a:rPr kumimoji="0" lang="it-IT" sz="1000" b="1" i="0" u="none" strike="noStrike" cap="none" normalizeH="0" baseline="-25000" dirty="0" smtClean="0">
                          <a:ln>
                            <a:noFill/>
                          </a:ln>
                          <a:solidFill>
                            <a:schemeClr val="tx1"/>
                          </a:solidFill>
                          <a:effectLst/>
                          <a:latin typeface="Calibri" pitchFamily="34" charset="0"/>
                          <a:cs typeface="Calibri" pitchFamily="34" charset="0"/>
                        </a:rPr>
                        <a:t>2</a:t>
                      </a:r>
                      <a:endParaRPr kumimoji="0" lang="it-IT" sz="1800" b="1" i="0" u="none" strike="noStrike" cap="none" normalizeH="0" baseline="-2500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it-IT" sz="1000" b="1" i="0" u="none" strike="noStrike" cap="none" normalizeH="0" baseline="0" dirty="0" smtClean="0">
                          <a:ln>
                            <a:noFill/>
                          </a:ln>
                          <a:solidFill>
                            <a:schemeClr val="tx1"/>
                          </a:solidFill>
                          <a:effectLst/>
                          <a:latin typeface="Calibri" pitchFamily="34" charset="0"/>
                          <a:cs typeface="Calibri" pitchFamily="34" charset="0"/>
                        </a:rPr>
                        <a:t>X</a:t>
                      </a:r>
                      <a:r>
                        <a:rPr kumimoji="0" lang="it-IT" sz="1000" b="1" i="0" u="none" strike="noStrike" cap="none" normalizeH="0" baseline="-25000" dirty="0" smtClean="0">
                          <a:ln>
                            <a:noFill/>
                          </a:ln>
                          <a:solidFill>
                            <a:schemeClr val="tx1"/>
                          </a:solidFill>
                          <a:effectLst/>
                          <a:latin typeface="Calibri" pitchFamily="34" charset="0"/>
                          <a:cs typeface="Calibri" pitchFamily="34" charset="0"/>
                        </a:rPr>
                        <a:t>3</a:t>
                      </a:r>
                      <a:endParaRPr kumimoji="0" lang="it-IT" sz="1800" b="1" i="0" u="none" strike="noStrike" cap="none" normalizeH="0" baseline="-2500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it-IT" sz="1000" b="1" i="0" u="none" strike="noStrike" cap="none" normalizeH="0" baseline="0" dirty="0" smtClean="0">
                          <a:ln>
                            <a:noFill/>
                          </a:ln>
                          <a:solidFill>
                            <a:schemeClr val="tx1"/>
                          </a:solidFill>
                          <a:effectLst/>
                          <a:latin typeface="Calibri" pitchFamily="34" charset="0"/>
                          <a:cs typeface="Calibri" pitchFamily="34" charset="0"/>
                        </a:rPr>
                        <a:t>X</a:t>
                      </a:r>
                      <a:r>
                        <a:rPr kumimoji="0" lang="it-IT" sz="1000" b="1" i="0" u="none" strike="noStrike" cap="none" normalizeH="0" baseline="-25000" dirty="0" smtClean="0">
                          <a:ln>
                            <a:noFill/>
                          </a:ln>
                          <a:solidFill>
                            <a:schemeClr val="tx1"/>
                          </a:solidFill>
                          <a:effectLst/>
                          <a:latin typeface="Calibri" pitchFamily="34" charset="0"/>
                          <a:cs typeface="Calibri" pitchFamily="34" charset="0"/>
                        </a:rPr>
                        <a:t>4</a:t>
                      </a:r>
                      <a:endParaRPr kumimoji="0" lang="it-IT" sz="1800" b="1" i="0" u="none" strike="noStrike" cap="none" normalizeH="0" baseline="-2500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it-IT" sz="1000" b="1" i="0" u="none" strike="noStrike" cap="none" normalizeH="0" baseline="0" dirty="0" smtClean="0">
                          <a:ln>
                            <a:noFill/>
                          </a:ln>
                          <a:solidFill>
                            <a:schemeClr val="tx1"/>
                          </a:solidFill>
                          <a:effectLst/>
                          <a:latin typeface="Calibri" pitchFamily="34" charset="0"/>
                          <a:cs typeface="Calibri" pitchFamily="34" charset="0"/>
                        </a:rPr>
                        <a:t>X</a:t>
                      </a:r>
                      <a:r>
                        <a:rPr kumimoji="0" lang="it-IT" sz="1000" b="1" i="0" u="none" strike="noStrike" cap="none" normalizeH="0" baseline="-25000" dirty="0" smtClean="0">
                          <a:ln>
                            <a:noFill/>
                          </a:ln>
                          <a:solidFill>
                            <a:schemeClr val="tx1"/>
                          </a:solidFill>
                          <a:effectLst/>
                          <a:latin typeface="Calibri" pitchFamily="34" charset="0"/>
                          <a:cs typeface="Calibri" pitchFamily="34" charset="0"/>
                        </a:rPr>
                        <a:t>5</a:t>
                      </a:r>
                      <a:endParaRPr kumimoji="0" lang="it-IT" sz="1800" b="1" i="0" u="none" strike="noStrike" cap="none" normalizeH="0" baseline="-2500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it-IT" sz="1000" b="1" i="0" u="none" strike="noStrike" cap="none" normalizeH="0" baseline="0" dirty="0" smtClean="0">
                          <a:ln>
                            <a:noFill/>
                          </a:ln>
                          <a:solidFill>
                            <a:schemeClr val="tx1"/>
                          </a:solidFill>
                          <a:effectLst/>
                          <a:latin typeface="Calibri" pitchFamily="34" charset="0"/>
                          <a:cs typeface="Calibri" pitchFamily="34" charset="0"/>
                        </a:rPr>
                        <a:t>X</a:t>
                      </a:r>
                      <a:r>
                        <a:rPr kumimoji="0" lang="it-IT" sz="1000" b="1" i="0" u="none" strike="noStrike" cap="none" normalizeH="0" baseline="-25000" dirty="0" smtClean="0">
                          <a:ln>
                            <a:noFill/>
                          </a:ln>
                          <a:solidFill>
                            <a:schemeClr val="tx1"/>
                          </a:solidFill>
                          <a:effectLst/>
                          <a:latin typeface="Calibri" pitchFamily="34" charset="0"/>
                          <a:cs typeface="Calibri" pitchFamily="34" charset="0"/>
                        </a:rPr>
                        <a:t>6</a:t>
                      </a:r>
                      <a:endParaRPr kumimoji="0" lang="it-IT" sz="1800" b="1" i="0" u="none" strike="noStrike" cap="none" normalizeH="0" baseline="-2500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it-IT" sz="1000" b="1" i="0" u="none" strike="noStrike" cap="none" normalizeH="0" baseline="0" dirty="0" smtClean="0">
                          <a:ln>
                            <a:noFill/>
                          </a:ln>
                          <a:solidFill>
                            <a:schemeClr val="tx1"/>
                          </a:solidFill>
                          <a:effectLst/>
                          <a:latin typeface="Calibri" pitchFamily="34" charset="0"/>
                          <a:cs typeface="Calibri" pitchFamily="34" charset="0"/>
                        </a:rPr>
                        <a:t>X</a:t>
                      </a:r>
                      <a:r>
                        <a:rPr kumimoji="0" lang="it-IT" sz="1000" b="1" i="0" u="none" strike="noStrike" cap="none" normalizeH="0" baseline="-25000" dirty="0" smtClean="0">
                          <a:ln>
                            <a:noFill/>
                          </a:ln>
                          <a:solidFill>
                            <a:schemeClr val="tx1"/>
                          </a:solidFill>
                          <a:effectLst/>
                          <a:latin typeface="Calibri" pitchFamily="34" charset="0"/>
                          <a:cs typeface="Calibri" pitchFamily="34" charset="0"/>
                        </a:rPr>
                        <a:t>1</a:t>
                      </a:r>
                      <a:endParaRPr kumimoji="0" lang="it-IT" sz="1800" b="1" i="0" u="none" strike="noStrike" cap="none" normalizeH="0" baseline="-25000" dirty="0" smtClean="0">
                        <a:ln>
                          <a:noFill/>
                        </a:ln>
                        <a:solidFill>
                          <a:schemeClr val="tx1"/>
                        </a:solidFill>
                        <a:effectLst/>
                        <a:latin typeface="Calibri" pitchFamily="34" charset="0"/>
                        <a:cs typeface="Calibri" pitchFamily="34"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it-IT" sz="1000" b="0" i="0" u="none" strike="noStrike" cap="none" normalizeH="0" baseline="0" dirty="0" smtClean="0">
                          <a:ln>
                            <a:noFill/>
                          </a:ln>
                          <a:solidFill>
                            <a:schemeClr val="tx1"/>
                          </a:solidFill>
                          <a:effectLst/>
                          <a:latin typeface="Calibri" pitchFamily="34" charset="0"/>
                          <a:cs typeface="Calibri" pitchFamily="34" charset="0"/>
                        </a:rPr>
                        <a:t>1.00</a:t>
                      </a:r>
                      <a:endParaRPr kumimoji="0" lang="it-IT" sz="1800" b="0" i="0"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it-IT" sz="1000" b="0" i="0" u="none" strike="noStrike" cap="none" normalizeH="0" baseline="0" dirty="0" smtClean="0">
                          <a:ln>
                            <a:noFill/>
                          </a:ln>
                          <a:solidFill>
                            <a:schemeClr val="tx1"/>
                          </a:solidFill>
                          <a:effectLst/>
                          <a:latin typeface="Calibri" pitchFamily="34" charset="0"/>
                          <a:cs typeface="Calibri" pitchFamily="34" charset="0"/>
                        </a:rPr>
                        <a:t> - </a:t>
                      </a:r>
                      <a:endParaRPr kumimoji="0" lang="it-IT" sz="1800" b="0" i="0"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it-IT" sz="1000" b="0" i="0" u="none" strike="noStrike" cap="none" normalizeH="0" baseline="0" dirty="0" smtClean="0">
                          <a:ln>
                            <a:noFill/>
                          </a:ln>
                          <a:solidFill>
                            <a:schemeClr val="tx1"/>
                          </a:solidFill>
                          <a:effectLst/>
                          <a:latin typeface="Calibri" pitchFamily="34" charset="0"/>
                          <a:cs typeface="Calibri" pitchFamily="34" charset="0"/>
                        </a:rPr>
                        <a:t> - </a:t>
                      </a:r>
                      <a:endParaRPr kumimoji="0" lang="it-IT" sz="1800" b="0" i="0"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it-IT" sz="1000" b="0" i="0" u="none" strike="noStrike" cap="none" normalizeH="0" baseline="0" dirty="0" smtClean="0">
                          <a:ln>
                            <a:noFill/>
                          </a:ln>
                          <a:solidFill>
                            <a:schemeClr val="tx1"/>
                          </a:solidFill>
                          <a:effectLst/>
                          <a:latin typeface="Calibri" pitchFamily="34" charset="0"/>
                          <a:cs typeface="Calibri" pitchFamily="34" charset="0"/>
                        </a:rPr>
                        <a:t> - </a:t>
                      </a:r>
                      <a:endParaRPr kumimoji="0" lang="it-IT" sz="1800" b="0" i="0"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it-IT" sz="1000" b="0" i="0" u="none" strike="noStrike" cap="none" normalizeH="0" baseline="0" dirty="0" smtClean="0">
                          <a:ln>
                            <a:noFill/>
                          </a:ln>
                          <a:solidFill>
                            <a:schemeClr val="tx1"/>
                          </a:solidFill>
                          <a:effectLst/>
                          <a:latin typeface="Calibri" pitchFamily="34" charset="0"/>
                          <a:cs typeface="Calibri" pitchFamily="34" charset="0"/>
                        </a:rPr>
                        <a:t> - </a:t>
                      </a:r>
                      <a:endParaRPr kumimoji="0" lang="it-IT" sz="1800" b="0" i="0"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it-IT" sz="1000" b="0" i="0" u="none" strike="noStrike" cap="none" normalizeH="0" baseline="0" dirty="0" smtClean="0">
                          <a:ln>
                            <a:noFill/>
                          </a:ln>
                          <a:solidFill>
                            <a:schemeClr val="tx1"/>
                          </a:solidFill>
                          <a:effectLst/>
                          <a:latin typeface="Calibri" pitchFamily="34" charset="0"/>
                          <a:cs typeface="Calibri" pitchFamily="34" charset="0"/>
                        </a:rPr>
                        <a:t>-  </a:t>
                      </a:r>
                      <a:endParaRPr kumimoji="0" lang="it-IT" sz="1800" b="0" i="0"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it-IT" sz="1000" b="1" i="0" u="none" strike="noStrike" cap="none" normalizeH="0" baseline="0" dirty="0" smtClean="0">
                          <a:ln>
                            <a:noFill/>
                          </a:ln>
                          <a:solidFill>
                            <a:schemeClr val="tx1"/>
                          </a:solidFill>
                          <a:effectLst/>
                          <a:latin typeface="Calibri" pitchFamily="34" charset="0"/>
                          <a:cs typeface="Calibri" pitchFamily="34" charset="0"/>
                        </a:rPr>
                        <a:t>X</a:t>
                      </a:r>
                      <a:r>
                        <a:rPr kumimoji="0" lang="it-IT" sz="1000" b="1" i="0" u="none" strike="noStrike" cap="none" normalizeH="0" baseline="-25000" dirty="0" smtClean="0">
                          <a:ln>
                            <a:noFill/>
                          </a:ln>
                          <a:solidFill>
                            <a:schemeClr val="tx1"/>
                          </a:solidFill>
                          <a:effectLst/>
                          <a:latin typeface="Calibri" pitchFamily="34" charset="0"/>
                          <a:cs typeface="Calibri" pitchFamily="34" charset="0"/>
                        </a:rPr>
                        <a:t>2</a:t>
                      </a:r>
                      <a:endParaRPr kumimoji="0" lang="it-IT" sz="1800" b="1" i="0" u="none" strike="noStrike" cap="none" normalizeH="0" baseline="-25000" dirty="0" smtClean="0">
                        <a:ln>
                          <a:noFill/>
                        </a:ln>
                        <a:solidFill>
                          <a:schemeClr val="tx1"/>
                        </a:solidFill>
                        <a:effectLst/>
                        <a:latin typeface="Calibri" pitchFamily="34" charset="0"/>
                        <a:cs typeface="Calibri" pitchFamily="34"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0.76</a:t>
                      </a:r>
                      <a:endParaRPr kumimoji="0" lang="it-IT" sz="1800" b="0" i="0"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1.00</a:t>
                      </a:r>
                      <a:endParaRPr kumimoji="0" lang="it-IT" sz="1800" b="0" i="0"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it-IT" sz="1000" b="0" i="0" u="none" strike="noStrike" cap="none" normalizeH="0" baseline="0" dirty="0" smtClean="0">
                          <a:ln>
                            <a:noFill/>
                          </a:ln>
                          <a:solidFill>
                            <a:schemeClr val="tx1"/>
                          </a:solidFill>
                          <a:effectLst/>
                          <a:latin typeface="Calibri" pitchFamily="34" charset="0"/>
                          <a:cs typeface="Calibri" pitchFamily="34" charset="0"/>
                        </a:rPr>
                        <a:t> - </a:t>
                      </a:r>
                      <a:endParaRPr kumimoji="0" lang="it-IT" sz="1800" b="0" i="0"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it-IT" sz="1000" b="0" i="0" u="none" strike="noStrike" cap="none" normalizeH="0" baseline="0" dirty="0" smtClean="0">
                          <a:ln>
                            <a:noFill/>
                          </a:ln>
                          <a:solidFill>
                            <a:schemeClr val="tx1"/>
                          </a:solidFill>
                          <a:effectLst/>
                          <a:latin typeface="Calibri" pitchFamily="34" charset="0"/>
                          <a:cs typeface="Calibri" pitchFamily="34" charset="0"/>
                        </a:rPr>
                        <a:t> - </a:t>
                      </a:r>
                      <a:endParaRPr kumimoji="0" lang="it-IT" sz="1800" b="0" i="0"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it-IT" sz="1000" b="0" i="0" u="none" strike="noStrike" cap="none" normalizeH="0" baseline="0" dirty="0" smtClean="0">
                          <a:ln>
                            <a:noFill/>
                          </a:ln>
                          <a:solidFill>
                            <a:schemeClr val="tx1"/>
                          </a:solidFill>
                          <a:effectLst/>
                          <a:latin typeface="Calibri" pitchFamily="34" charset="0"/>
                          <a:cs typeface="Calibri" pitchFamily="34" charset="0"/>
                        </a:rPr>
                        <a:t> - </a:t>
                      </a:r>
                      <a:endParaRPr kumimoji="0" lang="it-IT" sz="1800" b="0" i="0"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it-IT" sz="1000" b="0" i="0" u="none" strike="noStrike" cap="none" normalizeH="0" baseline="0" dirty="0" smtClean="0">
                          <a:ln>
                            <a:noFill/>
                          </a:ln>
                          <a:solidFill>
                            <a:schemeClr val="tx1"/>
                          </a:solidFill>
                          <a:effectLst/>
                          <a:latin typeface="Calibri" pitchFamily="34" charset="0"/>
                          <a:cs typeface="Calibri" pitchFamily="34" charset="0"/>
                        </a:rPr>
                        <a:t>-  </a:t>
                      </a:r>
                      <a:endParaRPr kumimoji="0" lang="it-IT" sz="1800" b="0" i="0"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it-IT" sz="1000" b="1" i="0" u="none" strike="noStrike" cap="none" normalizeH="0" baseline="0" dirty="0" smtClean="0">
                          <a:ln>
                            <a:noFill/>
                          </a:ln>
                          <a:solidFill>
                            <a:schemeClr val="tx1"/>
                          </a:solidFill>
                          <a:effectLst/>
                          <a:latin typeface="Calibri" pitchFamily="34" charset="0"/>
                          <a:cs typeface="Calibri" pitchFamily="34" charset="0"/>
                        </a:rPr>
                        <a:t>X</a:t>
                      </a:r>
                      <a:r>
                        <a:rPr kumimoji="0" lang="it-IT" sz="1000" b="1" i="0" u="none" strike="noStrike" cap="none" normalizeH="0" baseline="-25000" dirty="0" smtClean="0">
                          <a:ln>
                            <a:noFill/>
                          </a:ln>
                          <a:solidFill>
                            <a:schemeClr val="tx1"/>
                          </a:solidFill>
                          <a:effectLst/>
                          <a:latin typeface="Calibri" pitchFamily="34" charset="0"/>
                          <a:cs typeface="Calibri" pitchFamily="34" charset="0"/>
                        </a:rPr>
                        <a:t>3</a:t>
                      </a:r>
                      <a:endParaRPr kumimoji="0" lang="it-IT" sz="1800" b="1" i="0" u="none" strike="noStrike" cap="none" normalizeH="0" baseline="-25000" dirty="0" smtClean="0">
                        <a:ln>
                          <a:noFill/>
                        </a:ln>
                        <a:solidFill>
                          <a:schemeClr val="tx1"/>
                        </a:solidFill>
                        <a:effectLst/>
                        <a:latin typeface="Calibri" pitchFamily="34" charset="0"/>
                        <a:cs typeface="Calibri" pitchFamily="34"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0.36</a:t>
                      </a:r>
                      <a:endParaRPr kumimoji="0" lang="it-IT" sz="1800" b="0" i="0"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0.22</a:t>
                      </a:r>
                      <a:endParaRPr kumimoji="0" lang="it-IT" sz="1800" b="0" i="0"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1.00</a:t>
                      </a:r>
                      <a:endParaRPr kumimoji="0" lang="it-IT" sz="1800" b="0" i="0"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it-IT" sz="1000" b="0" i="0" u="none" strike="noStrike" cap="none" normalizeH="0" baseline="0" dirty="0" smtClean="0">
                          <a:ln>
                            <a:noFill/>
                          </a:ln>
                          <a:solidFill>
                            <a:schemeClr val="tx1"/>
                          </a:solidFill>
                          <a:effectLst/>
                          <a:latin typeface="Calibri" pitchFamily="34" charset="0"/>
                          <a:cs typeface="Calibri" pitchFamily="34" charset="0"/>
                        </a:rPr>
                        <a:t> - </a:t>
                      </a:r>
                      <a:endParaRPr kumimoji="0" lang="it-IT" sz="1800" b="0" i="0"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it-IT" sz="1000" b="0" i="0" u="none" strike="noStrike" cap="none" normalizeH="0" baseline="0" dirty="0" smtClean="0">
                          <a:ln>
                            <a:noFill/>
                          </a:ln>
                          <a:solidFill>
                            <a:schemeClr val="tx1"/>
                          </a:solidFill>
                          <a:effectLst/>
                          <a:latin typeface="Calibri" pitchFamily="34" charset="0"/>
                          <a:cs typeface="Calibri" pitchFamily="34" charset="0"/>
                        </a:rPr>
                        <a:t> - </a:t>
                      </a:r>
                      <a:endParaRPr kumimoji="0" lang="it-IT" sz="1800" b="0" i="0"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it-IT" sz="1000" b="0" i="0" u="none" strike="noStrike" cap="none" normalizeH="0" baseline="0" dirty="0" smtClean="0">
                          <a:ln>
                            <a:noFill/>
                          </a:ln>
                          <a:solidFill>
                            <a:schemeClr val="tx1"/>
                          </a:solidFill>
                          <a:effectLst/>
                          <a:latin typeface="Calibri" pitchFamily="34" charset="0"/>
                          <a:cs typeface="Calibri" pitchFamily="34" charset="0"/>
                        </a:rPr>
                        <a:t>-  </a:t>
                      </a:r>
                      <a:endParaRPr kumimoji="0" lang="it-IT" sz="1800" b="0" i="0"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it-IT" sz="1000" b="1" i="0" u="none" strike="noStrike" cap="none" normalizeH="0" baseline="0" dirty="0" smtClean="0">
                          <a:ln>
                            <a:noFill/>
                          </a:ln>
                          <a:solidFill>
                            <a:schemeClr val="tx1"/>
                          </a:solidFill>
                          <a:effectLst/>
                          <a:latin typeface="Calibri" pitchFamily="34" charset="0"/>
                          <a:cs typeface="Calibri" pitchFamily="34" charset="0"/>
                        </a:rPr>
                        <a:t>X</a:t>
                      </a:r>
                      <a:r>
                        <a:rPr kumimoji="0" lang="it-IT" sz="1000" b="1" i="0" u="none" strike="noStrike" cap="none" normalizeH="0" baseline="-25000" dirty="0" smtClean="0">
                          <a:ln>
                            <a:noFill/>
                          </a:ln>
                          <a:solidFill>
                            <a:schemeClr val="tx1"/>
                          </a:solidFill>
                          <a:effectLst/>
                          <a:latin typeface="Calibri" pitchFamily="34" charset="0"/>
                          <a:cs typeface="Calibri" pitchFamily="34" charset="0"/>
                        </a:rPr>
                        <a:t>4</a:t>
                      </a:r>
                      <a:endParaRPr kumimoji="0" lang="it-IT" sz="1800" b="1" i="0" u="none" strike="noStrike" cap="none" normalizeH="0" baseline="-25000" dirty="0" smtClean="0">
                        <a:ln>
                          <a:noFill/>
                        </a:ln>
                        <a:solidFill>
                          <a:schemeClr val="tx1"/>
                        </a:solidFill>
                        <a:effectLst/>
                        <a:latin typeface="Calibri" pitchFamily="34" charset="0"/>
                        <a:cs typeface="Calibri" pitchFamily="34"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0.26</a:t>
                      </a:r>
                      <a:endParaRPr kumimoji="0" lang="it-IT" sz="1800" b="0" i="0"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0.21</a:t>
                      </a:r>
                      <a:endParaRPr kumimoji="0" lang="it-IT" sz="1800" b="0" i="0"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it-IT" sz="1000" b="0" i="0" u="none" strike="noStrike" cap="none" normalizeH="0" baseline="0" dirty="0" smtClean="0">
                          <a:ln>
                            <a:noFill/>
                          </a:ln>
                          <a:solidFill>
                            <a:schemeClr val="tx1"/>
                          </a:solidFill>
                          <a:effectLst/>
                          <a:latin typeface="Calibri" pitchFamily="34" charset="0"/>
                          <a:cs typeface="Calibri" pitchFamily="34" charset="0"/>
                        </a:rPr>
                        <a:t>0.89</a:t>
                      </a:r>
                      <a:endParaRPr kumimoji="0" lang="it-IT" sz="1800" b="0" i="0"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1.00</a:t>
                      </a:r>
                      <a:endParaRPr kumimoji="0" lang="it-IT" sz="1800" b="0" i="0"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it-IT" sz="1000" b="0" i="0" u="none" strike="noStrike" cap="none" normalizeH="0" baseline="0" dirty="0" smtClean="0">
                          <a:ln>
                            <a:noFill/>
                          </a:ln>
                          <a:solidFill>
                            <a:schemeClr val="tx1"/>
                          </a:solidFill>
                          <a:effectLst/>
                          <a:latin typeface="Calibri" pitchFamily="34" charset="0"/>
                          <a:cs typeface="Calibri" pitchFamily="34" charset="0"/>
                        </a:rPr>
                        <a:t> - </a:t>
                      </a:r>
                      <a:endParaRPr kumimoji="0" lang="it-IT" sz="1800" b="0" i="0"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it-IT" sz="1000" b="0" i="0" u="none" strike="noStrike" cap="none" normalizeH="0" baseline="0" dirty="0" smtClean="0">
                          <a:ln>
                            <a:noFill/>
                          </a:ln>
                          <a:solidFill>
                            <a:schemeClr val="tx1"/>
                          </a:solidFill>
                          <a:effectLst/>
                          <a:latin typeface="Calibri" pitchFamily="34" charset="0"/>
                          <a:cs typeface="Calibri" pitchFamily="34" charset="0"/>
                        </a:rPr>
                        <a:t>-  </a:t>
                      </a:r>
                      <a:endParaRPr kumimoji="0" lang="it-IT" sz="1800" b="0" i="0"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4475">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it-IT" sz="1000" b="1" i="0" u="none" strike="noStrike" cap="none" normalizeH="0" baseline="0" dirty="0" smtClean="0">
                          <a:ln>
                            <a:noFill/>
                          </a:ln>
                          <a:solidFill>
                            <a:schemeClr val="tx1"/>
                          </a:solidFill>
                          <a:effectLst/>
                          <a:latin typeface="Calibri" pitchFamily="34" charset="0"/>
                          <a:cs typeface="Calibri" pitchFamily="34" charset="0"/>
                        </a:rPr>
                        <a:t>X</a:t>
                      </a:r>
                      <a:r>
                        <a:rPr kumimoji="0" lang="it-IT" sz="1000" b="1" i="0" u="none" strike="noStrike" cap="none" normalizeH="0" baseline="-25000" dirty="0" smtClean="0">
                          <a:ln>
                            <a:noFill/>
                          </a:ln>
                          <a:solidFill>
                            <a:schemeClr val="tx1"/>
                          </a:solidFill>
                          <a:effectLst/>
                          <a:latin typeface="Calibri" pitchFamily="34" charset="0"/>
                          <a:cs typeface="Calibri" pitchFamily="34" charset="0"/>
                        </a:rPr>
                        <a:t>5</a:t>
                      </a:r>
                      <a:endParaRPr kumimoji="0" lang="it-IT" sz="1800" b="1" i="0" u="none" strike="noStrike" cap="none" normalizeH="0" baseline="-25000" dirty="0" smtClean="0">
                        <a:ln>
                          <a:noFill/>
                        </a:ln>
                        <a:solidFill>
                          <a:schemeClr val="tx1"/>
                        </a:solidFill>
                        <a:effectLst/>
                        <a:latin typeface="Calibri" pitchFamily="34" charset="0"/>
                        <a:cs typeface="Calibri" pitchFamily="34"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-0.01</a:t>
                      </a:r>
                      <a:endParaRPr kumimoji="0" lang="it-IT" sz="1800" b="0" i="0"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-0.14</a:t>
                      </a:r>
                      <a:endParaRPr kumimoji="0" lang="it-IT" sz="1800" b="0" i="0"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0.69</a:t>
                      </a:r>
                      <a:endParaRPr kumimoji="0" lang="it-IT" sz="1800" b="0" i="0"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0.59</a:t>
                      </a:r>
                      <a:endParaRPr kumimoji="0" lang="it-IT" sz="1800" b="0" i="0"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1.00</a:t>
                      </a:r>
                      <a:endParaRPr kumimoji="0" lang="it-IT" sz="1800" b="0" i="0"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it-IT" sz="1000" b="0" i="0" u="none" strike="noStrike" cap="none" normalizeH="0" baseline="0" dirty="0" smtClean="0">
                          <a:ln>
                            <a:noFill/>
                          </a:ln>
                          <a:solidFill>
                            <a:schemeClr val="tx1"/>
                          </a:solidFill>
                          <a:effectLst/>
                          <a:latin typeface="Calibri" pitchFamily="34" charset="0"/>
                          <a:cs typeface="Calibri" pitchFamily="34" charset="0"/>
                        </a:rPr>
                        <a:t>-  </a:t>
                      </a:r>
                      <a:endParaRPr kumimoji="0" lang="it-IT" sz="1800" b="0" i="0"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1938">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it-IT" sz="1000" b="1" i="0" u="none" strike="noStrike" cap="none" normalizeH="0" baseline="0" dirty="0" smtClean="0">
                          <a:ln>
                            <a:noFill/>
                          </a:ln>
                          <a:solidFill>
                            <a:schemeClr val="tx1"/>
                          </a:solidFill>
                          <a:effectLst/>
                          <a:latin typeface="Calibri" pitchFamily="34" charset="0"/>
                          <a:cs typeface="Calibri" pitchFamily="34" charset="0"/>
                        </a:rPr>
                        <a:t>X</a:t>
                      </a:r>
                      <a:r>
                        <a:rPr kumimoji="0" lang="it-IT" sz="1000" b="1" i="0" u="none" strike="noStrike" cap="none" normalizeH="0" baseline="-25000" dirty="0" smtClean="0">
                          <a:ln>
                            <a:noFill/>
                          </a:ln>
                          <a:solidFill>
                            <a:schemeClr val="tx1"/>
                          </a:solidFill>
                          <a:effectLst/>
                          <a:latin typeface="Calibri" pitchFamily="34" charset="0"/>
                          <a:cs typeface="Calibri" pitchFamily="34" charset="0"/>
                        </a:rPr>
                        <a:t>6</a:t>
                      </a:r>
                      <a:endParaRPr kumimoji="0" lang="it-IT" sz="1800" b="1" i="0" u="none" strike="noStrike" cap="none" normalizeH="0" baseline="-25000" dirty="0" smtClean="0">
                        <a:ln>
                          <a:noFill/>
                        </a:ln>
                        <a:solidFill>
                          <a:schemeClr val="tx1"/>
                        </a:solidFill>
                        <a:effectLst/>
                        <a:latin typeface="Calibri" pitchFamily="34" charset="0"/>
                        <a:cs typeface="Calibri" pitchFamily="34"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it-IT" sz="1000" b="0" i="0" u="none" strike="noStrike" cap="none" normalizeH="0" baseline="0" dirty="0" smtClean="0">
                          <a:ln>
                            <a:noFill/>
                          </a:ln>
                          <a:solidFill>
                            <a:schemeClr val="tx1"/>
                          </a:solidFill>
                          <a:effectLst/>
                          <a:latin typeface="Calibri" pitchFamily="34" charset="0"/>
                          <a:cs typeface="Calibri" pitchFamily="34" charset="0"/>
                        </a:rPr>
                        <a:t>0.35</a:t>
                      </a:r>
                      <a:endParaRPr kumimoji="0" lang="it-IT" sz="1800" b="0" i="0"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0.50</a:t>
                      </a:r>
                      <a:endParaRPr kumimoji="0" lang="it-IT" sz="1800" b="0" i="0"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0.32</a:t>
                      </a:r>
                      <a:endParaRPr kumimoji="0" lang="it-IT" sz="1800" b="0" i="0"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0.48</a:t>
                      </a:r>
                      <a:endParaRPr kumimoji="0" lang="it-IT" sz="1800" b="0" i="0"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it-IT" sz="1000" b="0" i="0" u="none" strike="noStrike" cap="none" normalizeH="0" baseline="0" smtClean="0">
                          <a:ln>
                            <a:noFill/>
                          </a:ln>
                          <a:solidFill>
                            <a:schemeClr val="tx1"/>
                          </a:solidFill>
                          <a:effectLst/>
                          <a:latin typeface="Calibri" pitchFamily="34" charset="0"/>
                          <a:cs typeface="Calibri" pitchFamily="34" charset="0"/>
                        </a:rPr>
                        <a:t>-0.19</a:t>
                      </a:r>
                      <a:endParaRPr kumimoji="0" lang="it-IT" sz="1800" b="0" i="0"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it-IT" sz="1000" b="0" i="0" u="none" strike="noStrike" cap="none" normalizeH="0" baseline="0" dirty="0" smtClean="0">
                          <a:ln>
                            <a:noFill/>
                          </a:ln>
                          <a:solidFill>
                            <a:schemeClr val="tx1"/>
                          </a:solidFill>
                          <a:effectLst/>
                          <a:latin typeface="Calibri" pitchFamily="34" charset="0"/>
                          <a:cs typeface="Calibri" pitchFamily="34" charset="0"/>
                        </a:rPr>
                        <a:t>1.00</a:t>
                      </a:r>
                      <a:endParaRPr kumimoji="0" lang="it-IT" sz="1800" b="0" i="0"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33360" name="Group 592"/>
          <p:cNvGraphicFramePr>
            <a:graphicFrameLocks noGrp="1"/>
          </p:cNvGraphicFramePr>
          <p:nvPr>
            <p:extLst>
              <p:ext uri="{D42A27DB-BD31-4B8C-83A1-F6EECF244321}">
                <p14:modId xmlns:p14="http://schemas.microsoft.com/office/powerpoint/2010/main" val="3552146105"/>
              </p:ext>
            </p:extLst>
          </p:nvPr>
        </p:nvGraphicFramePr>
        <p:xfrm>
          <a:off x="711279" y="4075896"/>
          <a:ext cx="2708593" cy="2377440"/>
        </p:xfrm>
        <a:graphic>
          <a:graphicData uri="http://schemas.openxmlformats.org/drawingml/2006/table">
            <a:tbl>
              <a:tblPr/>
              <a:tblGrid>
                <a:gridCol w="387350"/>
                <a:gridCol w="2321243"/>
              </a:tblGrid>
              <a:tr h="0">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it-IT" sz="1200" b="1" i="0" u="none" strike="noStrike" cap="none" normalizeH="0" baseline="0" dirty="0" smtClean="0">
                          <a:ln>
                            <a:noFill/>
                          </a:ln>
                          <a:solidFill>
                            <a:schemeClr val="tx1"/>
                          </a:solidFill>
                          <a:effectLst/>
                          <a:latin typeface="Calibri" pitchFamily="34" charset="0"/>
                          <a:cs typeface="Calibri" pitchFamily="34" charset="0"/>
                        </a:rPr>
                        <a:t>X</a:t>
                      </a:r>
                      <a:r>
                        <a:rPr kumimoji="0" lang="it-IT" sz="1200" b="1" i="0" u="none" strike="noStrike" cap="none" normalizeH="0" baseline="-25000" dirty="0" smtClean="0">
                          <a:ln>
                            <a:noFill/>
                          </a:ln>
                          <a:solidFill>
                            <a:schemeClr val="tx1"/>
                          </a:solidFill>
                          <a:effectLst/>
                          <a:latin typeface="Calibri" pitchFamily="34" charset="0"/>
                          <a:cs typeface="Calibri" pitchFamily="34" charset="0"/>
                        </a:rPr>
                        <a:t>1</a:t>
                      </a:r>
                      <a:endParaRPr kumimoji="0" lang="it-IT" sz="1800" b="1" i="0" u="none" strike="noStrike" cap="none" normalizeH="0" baseline="-25000" dirty="0" smtClean="0">
                        <a:ln>
                          <a:noFill/>
                        </a:ln>
                        <a:solidFill>
                          <a:schemeClr val="tx1"/>
                        </a:solidFill>
                        <a:effectLst/>
                        <a:latin typeface="Calibri" pitchFamily="34" charset="0"/>
                        <a:cs typeface="Calibri" pitchFamily="34" charset="0"/>
                      </a:endParaRPr>
                    </a:p>
                  </a:txBody>
                  <a:tcPr marL="90000" marR="90000" marT="46800" marB="46800" anchor="ctr" horzOverflow="overflow">
                    <a:lnL cap="flat">
                      <a:noFill/>
                    </a:lnL>
                    <a:lnR>
                      <a:noFill/>
                    </a:lnR>
                    <a:lnT cap="fla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it-IT" sz="1000" b="1" i="0" u="none" strike="noStrike" cap="none" normalizeH="0" baseline="0" dirty="0" smtClean="0">
                          <a:ln>
                            <a:noFill/>
                          </a:ln>
                          <a:solidFill>
                            <a:schemeClr val="tx1"/>
                          </a:solidFill>
                          <a:effectLst/>
                          <a:latin typeface="Calibri" pitchFamily="34" charset="0"/>
                          <a:cs typeface="Calibri" pitchFamily="34" charset="0"/>
                        </a:rPr>
                        <a:t>Numero di visitatori degli istituti statali</a:t>
                      </a:r>
                    </a:p>
                    <a:p>
                      <a:pPr marL="0" marR="0" lvl="0" indent="0" algn="l" defTabSz="914400" rtl="0" eaLnBrk="1" fontAlgn="b" latinLnBrk="0" hangingPunct="1">
                        <a:lnSpc>
                          <a:spcPct val="100000"/>
                        </a:lnSpc>
                        <a:spcBef>
                          <a:spcPct val="0"/>
                        </a:spcBef>
                        <a:spcAft>
                          <a:spcPct val="0"/>
                        </a:spcAft>
                        <a:buClrTx/>
                        <a:buSzTx/>
                        <a:buFontTx/>
                        <a:buNone/>
                        <a:tabLst/>
                      </a:pPr>
                      <a:r>
                        <a:rPr kumimoji="0" lang="it-IT" sz="1000" b="1" i="0" u="none" strike="noStrike" cap="none" normalizeH="0" baseline="0" dirty="0" smtClean="0">
                          <a:ln>
                            <a:noFill/>
                          </a:ln>
                          <a:solidFill>
                            <a:schemeClr val="tx1"/>
                          </a:solidFill>
                          <a:effectLst/>
                          <a:latin typeface="Calibri" pitchFamily="34" charset="0"/>
                          <a:cs typeface="Calibri" pitchFamily="34" charset="0"/>
                        </a:rPr>
                        <a:t> di antichità e d'arte per istituto</a:t>
                      </a:r>
                    </a:p>
                  </a:txBody>
                  <a:tcPr anchor="b" horzOverflow="overflow">
                    <a:lnL>
                      <a:noFill/>
                    </a:lnL>
                    <a:lnR cap="flat">
                      <a:noFill/>
                    </a:lnR>
                    <a:lnT cap="flat">
                      <a:noFill/>
                    </a:lnT>
                    <a:lnB>
                      <a:noFill/>
                    </a:lnB>
                    <a:lnTlToBr>
                      <a:noFill/>
                    </a:lnTlToBr>
                    <a:lnBlToTr>
                      <a:noFill/>
                    </a:lnBlToTr>
                    <a:noFill/>
                  </a:tcPr>
                </a:tc>
              </a:tr>
              <a:tr h="0">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it-IT" sz="1200" b="1" i="0" u="none" strike="noStrike" cap="none" normalizeH="0" baseline="0" dirty="0" smtClean="0">
                          <a:ln>
                            <a:noFill/>
                          </a:ln>
                          <a:solidFill>
                            <a:schemeClr val="tx1"/>
                          </a:solidFill>
                          <a:effectLst/>
                          <a:latin typeface="Calibri" pitchFamily="34" charset="0"/>
                          <a:cs typeface="Calibri" pitchFamily="34" charset="0"/>
                        </a:rPr>
                        <a:t>X</a:t>
                      </a:r>
                      <a:r>
                        <a:rPr kumimoji="0" lang="it-IT" sz="1200" b="1" i="0" u="none" strike="noStrike" cap="none" normalizeH="0" baseline="-25000" dirty="0" smtClean="0">
                          <a:ln>
                            <a:noFill/>
                          </a:ln>
                          <a:solidFill>
                            <a:schemeClr val="tx1"/>
                          </a:solidFill>
                          <a:effectLst/>
                          <a:latin typeface="Calibri" pitchFamily="34" charset="0"/>
                          <a:cs typeface="Calibri" pitchFamily="34" charset="0"/>
                        </a:rPr>
                        <a:t>2</a:t>
                      </a:r>
                      <a:endParaRPr kumimoji="0" lang="it-IT" sz="1800" b="1" i="0" u="none" strike="noStrike" cap="none" normalizeH="0" baseline="-25000" dirty="0" smtClean="0">
                        <a:ln>
                          <a:noFill/>
                        </a:ln>
                        <a:solidFill>
                          <a:schemeClr val="tx1"/>
                        </a:solidFill>
                        <a:effectLst/>
                        <a:latin typeface="Calibri" pitchFamily="34" charset="0"/>
                        <a:cs typeface="Calibri" pitchFamily="34" charset="0"/>
                      </a:endParaRPr>
                    </a:p>
                  </a:txBody>
                  <a:tcPr marL="90000" marR="90000" marT="46800" marB="46800" anchor="ctr" horzOverflow="overflow">
                    <a:lnL cap="flat">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it-IT" sz="1000" b="1" i="0" u="none" strike="noStrike" cap="none" normalizeH="0" baseline="0" smtClean="0">
                          <a:ln>
                            <a:noFill/>
                          </a:ln>
                          <a:solidFill>
                            <a:schemeClr val="tx1"/>
                          </a:solidFill>
                          <a:effectLst/>
                          <a:latin typeface="Calibri" pitchFamily="34" charset="0"/>
                          <a:cs typeface="Calibri" pitchFamily="34" charset="0"/>
                        </a:rPr>
                        <a:t>Numero di visitatori degli istituti statali</a:t>
                      </a:r>
                    </a:p>
                    <a:p>
                      <a:pPr marL="0" marR="0" lvl="0" indent="0" algn="l" defTabSz="914400" rtl="0" eaLnBrk="1" fontAlgn="b" latinLnBrk="0" hangingPunct="1">
                        <a:lnSpc>
                          <a:spcPct val="100000"/>
                        </a:lnSpc>
                        <a:spcBef>
                          <a:spcPct val="0"/>
                        </a:spcBef>
                        <a:spcAft>
                          <a:spcPct val="0"/>
                        </a:spcAft>
                        <a:buClrTx/>
                        <a:buSzTx/>
                        <a:buFontTx/>
                        <a:buNone/>
                        <a:tabLst/>
                      </a:pPr>
                      <a:r>
                        <a:rPr kumimoji="0" lang="it-IT" sz="1000" b="1" i="0" u="none" strike="noStrike" cap="none" normalizeH="0" baseline="0" smtClean="0">
                          <a:ln>
                            <a:noFill/>
                          </a:ln>
                          <a:solidFill>
                            <a:schemeClr val="tx1"/>
                          </a:solidFill>
                          <a:effectLst/>
                          <a:latin typeface="Calibri" pitchFamily="34" charset="0"/>
                          <a:cs typeface="Calibri" pitchFamily="34" charset="0"/>
                        </a:rPr>
                        <a:t> di antichità e d'arte per kmq</a:t>
                      </a:r>
                    </a:p>
                  </a:txBody>
                  <a:tcPr anchor="b" horzOverflow="overflow">
                    <a:lnL>
                      <a:noFill/>
                    </a:lnL>
                    <a:lnR cap="flat">
                      <a:noFill/>
                    </a:lnR>
                    <a:lnT>
                      <a:noFill/>
                    </a:lnT>
                    <a:lnB>
                      <a:noFill/>
                    </a:lnB>
                    <a:lnTlToBr>
                      <a:noFill/>
                    </a:lnTlToBr>
                    <a:lnBlToTr>
                      <a:noFill/>
                    </a:lnBlToTr>
                    <a:noFill/>
                  </a:tcPr>
                </a:tc>
              </a:tr>
              <a:tr h="0">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it-IT" sz="1200" b="1" i="0" u="none" strike="noStrike" cap="none" normalizeH="0" baseline="0" dirty="0" smtClean="0">
                          <a:ln>
                            <a:noFill/>
                          </a:ln>
                          <a:solidFill>
                            <a:schemeClr val="tx1"/>
                          </a:solidFill>
                          <a:effectLst/>
                          <a:latin typeface="Calibri" pitchFamily="34" charset="0"/>
                          <a:cs typeface="Calibri" pitchFamily="34" charset="0"/>
                        </a:rPr>
                        <a:t>X</a:t>
                      </a:r>
                      <a:r>
                        <a:rPr kumimoji="0" lang="it-IT" sz="1200" b="1" i="0" u="none" strike="noStrike" cap="none" normalizeH="0" baseline="-25000" dirty="0" smtClean="0">
                          <a:ln>
                            <a:noFill/>
                          </a:ln>
                          <a:solidFill>
                            <a:schemeClr val="tx1"/>
                          </a:solidFill>
                          <a:effectLst/>
                          <a:latin typeface="Calibri" pitchFamily="34" charset="0"/>
                          <a:cs typeface="Calibri" pitchFamily="34" charset="0"/>
                        </a:rPr>
                        <a:t>3</a:t>
                      </a:r>
                      <a:endParaRPr kumimoji="0" lang="it-IT" sz="1800" b="1" i="0" u="none" strike="noStrike" cap="none" normalizeH="0" baseline="-25000" dirty="0" smtClean="0">
                        <a:ln>
                          <a:noFill/>
                        </a:ln>
                        <a:solidFill>
                          <a:schemeClr val="tx1"/>
                        </a:solidFill>
                        <a:effectLst/>
                        <a:latin typeface="Calibri" pitchFamily="34" charset="0"/>
                        <a:cs typeface="Calibri" pitchFamily="34" charset="0"/>
                      </a:endParaRPr>
                    </a:p>
                  </a:txBody>
                  <a:tcPr marL="90000" marR="90000" marT="46800" marB="46800" anchor="ctr" horzOverflow="overflow">
                    <a:lnL cap="flat">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it-IT" sz="1000" b="1" i="0" u="none" strike="noStrike" cap="none" normalizeH="0" baseline="0" smtClean="0">
                          <a:ln>
                            <a:noFill/>
                          </a:ln>
                          <a:solidFill>
                            <a:schemeClr val="tx1"/>
                          </a:solidFill>
                          <a:effectLst/>
                          <a:latin typeface="Calibri" pitchFamily="34" charset="0"/>
                          <a:cs typeface="Calibri" pitchFamily="34" charset="0"/>
                        </a:rPr>
                        <a:t>Spesa media pro-capite del pubblico</a:t>
                      </a:r>
                    </a:p>
                    <a:p>
                      <a:pPr marL="0" marR="0" lvl="0" indent="0" algn="l" defTabSz="914400" rtl="0" eaLnBrk="1" fontAlgn="b" latinLnBrk="0" hangingPunct="1">
                        <a:lnSpc>
                          <a:spcPct val="100000"/>
                        </a:lnSpc>
                        <a:spcBef>
                          <a:spcPct val="0"/>
                        </a:spcBef>
                        <a:spcAft>
                          <a:spcPct val="0"/>
                        </a:spcAft>
                        <a:buClrTx/>
                        <a:buSzTx/>
                        <a:buFontTx/>
                        <a:buNone/>
                        <a:tabLst/>
                      </a:pPr>
                      <a:r>
                        <a:rPr kumimoji="0" lang="it-IT" sz="1000" b="1" i="0" u="none" strike="noStrike" cap="none" normalizeH="0" baseline="0" smtClean="0">
                          <a:ln>
                            <a:noFill/>
                          </a:ln>
                          <a:solidFill>
                            <a:schemeClr val="tx1"/>
                          </a:solidFill>
                          <a:effectLst/>
                          <a:latin typeface="Calibri" pitchFamily="34" charset="0"/>
                          <a:cs typeface="Calibri" pitchFamily="34" charset="0"/>
                        </a:rPr>
                        <a:t> per attività teatrali e musicali</a:t>
                      </a:r>
                    </a:p>
                  </a:txBody>
                  <a:tcPr anchor="b" horzOverflow="overflow">
                    <a:lnL>
                      <a:noFill/>
                    </a:lnL>
                    <a:lnR cap="flat">
                      <a:noFill/>
                    </a:lnR>
                    <a:lnT>
                      <a:noFill/>
                    </a:lnT>
                    <a:lnB>
                      <a:noFill/>
                    </a:lnB>
                    <a:lnTlToBr>
                      <a:noFill/>
                    </a:lnTlToBr>
                    <a:lnBlToTr>
                      <a:noFill/>
                    </a:lnBlToTr>
                    <a:noFill/>
                  </a:tcPr>
                </a:tc>
              </a:tr>
              <a:tr h="0">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it-IT" sz="1200" b="1" i="0" u="none" strike="noStrike" cap="none" normalizeH="0" baseline="0" dirty="0" smtClean="0">
                          <a:ln>
                            <a:noFill/>
                          </a:ln>
                          <a:solidFill>
                            <a:schemeClr val="tx1"/>
                          </a:solidFill>
                          <a:effectLst/>
                          <a:latin typeface="Calibri" pitchFamily="34" charset="0"/>
                          <a:cs typeface="Calibri" pitchFamily="34" charset="0"/>
                        </a:rPr>
                        <a:t>X</a:t>
                      </a:r>
                      <a:r>
                        <a:rPr kumimoji="0" lang="it-IT" sz="1200" b="1" i="0" u="none" strike="noStrike" cap="none" normalizeH="0" baseline="-25000" dirty="0" smtClean="0">
                          <a:ln>
                            <a:noFill/>
                          </a:ln>
                          <a:solidFill>
                            <a:schemeClr val="tx1"/>
                          </a:solidFill>
                          <a:effectLst/>
                          <a:latin typeface="Calibri" pitchFamily="34" charset="0"/>
                          <a:cs typeface="Calibri" pitchFamily="34" charset="0"/>
                        </a:rPr>
                        <a:t>4</a:t>
                      </a:r>
                      <a:endParaRPr kumimoji="0" lang="it-IT" sz="1800" b="1" i="0" u="none" strike="noStrike" cap="none" normalizeH="0" baseline="-25000" dirty="0" smtClean="0">
                        <a:ln>
                          <a:noFill/>
                        </a:ln>
                        <a:solidFill>
                          <a:schemeClr val="tx1"/>
                        </a:solidFill>
                        <a:effectLst/>
                        <a:latin typeface="Calibri" pitchFamily="34" charset="0"/>
                        <a:cs typeface="Calibri" pitchFamily="34" charset="0"/>
                      </a:endParaRPr>
                    </a:p>
                  </a:txBody>
                  <a:tcPr marL="90000" marR="90000" marT="46800" marB="46800" anchor="ctr" horzOverflow="overflow">
                    <a:lnL cap="flat">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it-IT" sz="1000" b="1" i="0" u="none" strike="noStrike" cap="none" normalizeH="0" baseline="0" smtClean="0">
                          <a:ln>
                            <a:noFill/>
                          </a:ln>
                          <a:solidFill>
                            <a:schemeClr val="tx1"/>
                          </a:solidFill>
                          <a:effectLst/>
                          <a:latin typeface="Calibri" pitchFamily="34" charset="0"/>
                          <a:cs typeface="Calibri" pitchFamily="34" charset="0"/>
                        </a:rPr>
                        <a:t>Biglietti venduti per attività teatrali e</a:t>
                      </a:r>
                    </a:p>
                    <a:p>
                      <a:pPr marL="0" marR="0" lvl="0" indent="0" algn="l" defTabSz="914400" rtl="0" eaLnBrk="1" fontAlgn="b" latinLnBrk="0" hangingPunct="1">
                        <a:lnSpc>
                          <a:spcPct val="100000"/>
                        </a:lnSpc>
                        <a:spcBef>
                          <a:spcPct val="0"/>
                        </a:spcBef>
                        <a:spcAft>
                          <a:spcPct val="0"/>
                        </a:spcAft>
                        <a:buClrTx/>
                        <a:buSzTx/>
                        <a:buFontTx/>
                        <a:buNone/>
                        <a:tabLst/>
                      </a:pPr>
                      <a:r>
                        <a:rPr kumimoji="0" lang="it-IT" sz="1000" b="1" i="0" u="none" strike="noStrike" cap="none" normalizeH="0" baseline="0" smtClean="0">
                          <a:ln>
                            <a:noFill/>
                          </a:ln>
                          <a:solidFill>
                            <a:schemeClr val="tx1"/>
                          </a:solidFill>
                          <a:effectLst/>
                          <a:latin typeface="Calibri" pitchFamily="34" charset="0"/>
                          <a:cs typeface="Calibri" pitchFamily="34" charset="0"/>
                        </a:rPr>
                        <a:t> musicali per 100 abitanti </a:t>
                      </a:r>
                    </a:p>
                  </a:txBody>
                  <a:tcPr anchor="b" horzOverflow="overflow">
                    <a:lnL>
                      <a:noFill/>
                    </a:lnL>
                    <a:lnR cap="flat">
                      <a:noFill/>
                    </a:lnR>
                    <a:lnT>
                      <a:noFill/>
                    </a:lnT>
                    <a:lnB>
                      <a:noFill/>
                    </a:lnB>
                    <a:lnTlToBr>
                      <a:noFill/>
                    </a:lnTlToBr>
                    <a:lnBlToTr>
                      <a:noFill/>
                    </a:lnBlToTr>
                    <a:noFill/>
                  </a:tcPr>
                </a:tc>
              </a:tr>
              <a:tr h="0">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it-IT" sz="1200" b="1" i="0" u="none" strike="noStrike" cap="none" normalizeH="0" baseline="0" dirty="0" smtClean="0">
                          <a:ln>
                            <a:noFill/>
                          </a:ln>
                          <a:solidFill>
                            <a:schemeClr val="tx1"/>
                          </a:solidFill>
                          <a:effectLst/>
                          <a:latin typeface="Calibri" pitchFamily="34" charset="0"/>
                          <a:cs typeface="Calibri" pitchFamily="34" charset="0"/>
                        </a:rPr>
                        <a:t>X</a:t>
                      </a:r>
                      <a:r>
                        <a:rPr kumimoji="0" lang="it-IT" sz="1200" b="1" i="0" u="none" strike="noStrike" cap="none" normalizeH="0" baseline="-25000" dirty="0" smtClean="0">
                          <a:ln>
                            <a:noFill/>
                          </a:ln>
                          <a:solidFill>
                            <a:schemeClr val="tx1"/>
                          </a:solidFill>
                          <a:effectLst/>
                          <a:latin typeface="Calibri" pitchFamily="34" charset="0"/>
                          <a:cs typeface="Calibri" pitchFamily="34" charset="0"/>
                        </a:rPr>
                        <a:t>5</a:t>
                      </a:r>
                      <a:endParaRPr kumimoji="0" lang="it-IT" sz="1800" b="1" i="0" u="none" strike="noStrike" cap="none" normalizeH="0" baseline="-25000" dirty="0" smtClean="0">
                        <a:ln>
                          <a:noFill/>
                        </a:ln>
                        <a:solidFill>
                          <a:schemeClr val="tx1"/>
                        </a:solidFill>
                        <a:effectLst/>
                        <a:latin typeface="Calibri" pitchFamily="34" charset="0"/>
                        <a:cs typeface="Calibri" pitchFamily="34" charset="0"/>
                      </a:endParaRPr>
                    </a:p>
                  </a:txBody>
                  <a:tcPr marL="90000" marR="90000" marT="46800" marB="46800" anchor="ctr" horzOverflow="overflow">
                    <a:lnL cap="flat">
                      <a:noFill/>
                    </a:lnL>
                    <a:lnR>
                      <a:noFill/>
                    </a:lnR>
                    <a:lnT>
                      <a:noFill/>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it-IT" sz="1000" b="1" i="0" u="none" strike="noStrike" cap="none" normalizeH="0" baseline="0" smtClean="0">
                          <a:ln>
                            <a:noFill/>
                          </a:ln>
                          <a:solidFill>
                            <a:schemeClr val="tx1"/>
                          </a:solidFill>
                          <a:effectLst/>
                          <a:latin typeface="Calibri" pitchFamily="34" charset="0"/>
                          <a:cs typeface="Calibri" pitchFamily="34" charset="0"/>
                        </a:rPr>
                        <a:t>% di consumi per "ricreazione e cultura“</a:t>
                      </a:r>
                    </a:p>
                    <a:p>
                      <a:pPr marL="0" marR="0" lvl="0" indent="0" algn="l" defTabSz="914400" rtl="0" eaLnBrk="1" fontAlgn="b" latinLnBrk="0" hangingPunct="1">
                        <a:lnSpc>
                          <a:spcPct val="100000"/>
                        </a:lnSpc>
                        <a:spcBef>
                          <a:spcPct val="0"/>
                        </a:spcBef>
                        <a:spcAft>
                          <a:spcPct val="0"/>
                        </a:spcAft>
                        <a:buClrTx/>
                        <a:buSzTx/>
                        <a:buFontTx/>
                        <a:buNone/>
                        <a:tabLst/>
                      </a:pPr>
                      <a:r>
                        <a:rPr kumimoji="0" lang="it-IT" sz="1000" b="1" i="0" u="none" strike="noStrike" cap="none" normalizeH="0" baseline="0" smtClean="0">
                          <a:ln>
                            <a:noFill/>
                          </a:ln>
                          <a:solidFill>
                            <a:schemeClr val="tx1"/>
                          </a:solidFill>
                          <a:effectLst/>
                          <a:latin typeface="Calibri" pitchFamily="34" charset="0"/>
                          <a:cs typeface="Calibri" pitchFamily="34" charset="0"/>
                        </a:rPr>
                        <a:t> sul totale dei consumi</a:t>
                      </a:r>
                    </a:p>
                  </a:txBody>
                  <a:tcPr anchor="b" horzOverflow="overflow">
                    <a:lnL>
                      <a:noFill/>
                    </a:lnL>
                    <a:lnR cap="flat">
                      <a:noFill/>
                    </a:lnR>
                    <a:lnT>
                      <a:noFill/>
                    </a:lnT>
                    <a:lnB>
                      <a:noFill/>
                    </a:lnB>
                    <a:lnTlToBr>
                      <a:noFill/>
                    </a:lnTlToBr>
                    <a:lnBlToTr>
                      <a:noFill/>
                    </a:lnBlToTr>
                    <a:noFill/>
                  </a:tcPr>
                </a:tc>
              </a:tr>
              <a:tr h="0">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it-IT" sz="1200" b="1" i="0" u="none" strike="noStrike" cap="none" normalizeH="0" baseline="0" dirty="0" smtClean="0">
                          <a:ln>
                            <a:noFill/>
                          </a:ln>
                          <a:solidFill>
                            <a:schemeClr val="tx1"/>
                          </a:solidFill>
                          <a:effectLst/>
                          <a:latin typeface="Calibri" pitchFamily="34" charset="0"/>
                          <a:cs typeface="Calibri" pitchFamily="34" charset="0"/>
                        </a:rPr>
                        <a:t>X</a:t>
                      </a:r>
                      <a:r>
                        <a:rPr kumimoji="0" lang="it-IT" sz="1200" b="1" i="0" u="none" strike="noStrike" cap="none" normalizeH="0" baseline="-25000" dirty="0" smtClean="0">
                          <a:ln>
                            <a:noFill/>
                          </a:ln>
                          <a:solidFill>
                            <a:schemeClr val="tx1"/>
                          </a:solidFill>
                          <a:effectLst/>
                          <a:latin typeface="Calibri" pitchFamily="34" charset="0"/>
                          <a:cs typeface="Calibri" pitchFamily="34" charset="0"/>
                        </a:rPr>
                        <a:t>6</a:t>
                      </a:r>
                      <a:endParaRPr kumimoji="0" lang="it-IT" sz="1800" b="1" i="0" u="none" strike="noStrike" cap="none" normalizeH="0" baseline="-25000" dirty="0" smtClean="0">
                        <a:ln>
                          <a:noFill/>
                        </a:ln>
                        <a:solidFill>
                          <a:schemeClr val="tx1"/>
                        </a:solidFill>
                        <a:effectLst/>
                        <a:latin typeface="Calibri" pitchFamily="34" charset="0"/>
                        <a:cs typeface="Calibri" pitchFamily="34" charset="0"/>
                      </a:endParaRPr>
                    </a:p>
                  </a:txBody>
                  <a:tcPr marL="90000" marR="90000" marT="46800" marB="46800" anchor="ct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it-IT" sz="1000" b="1" i="0" u="none" strike="noStrike" cap="none" normalizeH="0" baseline="0" dirty="0" smtClean="0">
                          <a:ln>
                            <a:noFill/>
                          </a:ln>
                          <a:solidFill>
                            <a:schemeClr val="tx1"/>
                          </a:solidFill>
                          <a:effectLst/>
                          <a:latin typeface="Calibri" pitchFamily="34" charset="0"/>
                          <a:cs typeface="Calibri" pitchFamily="34" charset="0"/>
                        </a:rPr>
                        <a:t>Unità di lavoro (ULA) del settore</a:t>
                      </a:r>
                    </a:p>
                    <a:p>
                      <a:pPr marL="0" marR="0" lvl="0" indent="0" algn="l" defTabSz="914400" rtl="0" eaLnBrk="1" fontAlgn="b" latinLnBrk="0" hangingPunct="1">
                        <a:lnSpc>
                          <a:spcPct val="100000"/>
                        </a:lnSpc>
                        <a:spcBef>
                          <a:spcPct val="0"/>
                        </a:spcBef>
                        <a:spcAft>
                          <a:spcPct val="0"/>
                        </a:spcAft>
                        <a:buClrTx/>
                        <a:buSzTx/>
                        <a:buFontTx/>
                        <a:buNone/>
                        <a:tabLst/>
                      </a:pPr>
                      <a:r>
                        <a:rPr kumimoji="0" lang="it-IT" sz="1000" b="1" i="0" u="none" strike="noStrike" cap="none" normalizeH="0" baseline="0" dirty="0" smtClean="0">
                          <a:ln>
                            <a:noFill/>
                          </a:ln>
                          <a:solidFill>
                            <a:schemeClr val="tx1"/>
                          </a:solidFill>
                          <a:effectLst/>
                          <a:latin typeface="Calibri" pitchFamily="34" charset="0"/>
                          <a:cs typeface="Calibri" pitchFamily="34" charset="0"/>
                        </a:rPr>
                        <a:t> "ricreazione  e cultura"</a:t>
                      </a:r>
                    </a:p>
                  </a:txBody>
                  <a:tcPr anchor="b" horzOverflow="overflow">
                    <a:lnL>
                      <a:noFill/>
                    </a:lnL>
                    <a:lnR cap="flat">
                      <a:noFill/>
                    </a:lnR>
                    <a:lnT>
                      <a:noFill/>
                    </a:lnT>
                    <a:lnB cap="flat">
                      <a:noFill/>
                    </a:lnB>
                    <a:lnTlToBr>
                      <a:noFill/>
                    </a:lnTlToBr>
                    <a:lnBlToTr>
                      <a:noFill/>
                    </a:lnBlToTr>
                    <a:noFill/>
                  </a:tcPr>
                </a:tc>
              </a:tr>
            </a:tbl>
          </a:graphicData>
        </a:graphic>
      </p:graphicFrame>
      <p:sp>
        <p:nvSpPr>
          <p:cNvPr id="2" name="CasellaDiTesto 1"/>
          <p:cNvSpPr txBox="1"/>
          <p:nvPr/>
        </p:nvSpPr>
        <p:spPr>
          <a:xfrm>
            <a:off x="467544" y="1587461"/>
            <a:ext cx="3096344" cy="329371"/>
          </a:xfrm>
          <a:prstGeom prst="rect">
            <a:avLst/>
          </a:prstGeom>
          <a:noFill/>
        </p:spPr>
        <p:txBody>
          <a:bodyPr wrap="square" rtlCol="0">
            <a:spAutoFit/>
          </a:bodyPr>
          <a:lstStyle/>
          <a:p>
            <a:pPr algn="ctr"/>
            <a:r>
              <a:rPr lang="it-IT" dirty="0" smtClean="0">
                <a:ln>
                  <a:solidFill>
                    <a:srgbClr val="9A0000"/>
                  </a:solidFill>
                </a:ln>
                <a:solidFill>
                  <a:srgbClr val="9A0000"/>
                </a:solidFill>
                <a:effectLst/>
                <a:latin typeface="Calibri" pitchFamily="34" charset="0"/>
                <a:cs typeface="Calibri" pitchFamily="34" charset="0"/>
              </a:rPr>
              <a:t>matrice di correlazione</a:t>
            </a:r>
            <a:endParaRPr lang="it-IT" dirty="0">
              <a:ln>
                <a:solidFill>
                  <a:srgbClr val="9A0000"/>
                </a:solidFill>
              </a:ln>
              <a:solidFill>
                <a:srgbClr val="9A0000"/>
              </a:solidFill>
              <a:effectLst/>
              <a:latin typeface="Calibri" pitchFamily="34" charset="0"/>
              <a:cs typeface="Calibri" pitchFamily="34" charset="0"/>
            </a:endParaRPr>
          </a:p>
        </p:txBody>
      </p:sp>
      <p:grpSp>
        <p:nvGrpSpPr>
          <p:cNvPr id="7" name="Gruppo 6"/>
          <p:cNvGrpSpPr/>
          <p:nvPr/>
        </p:nvGrpSpPr>
        <p:grpSpPr>
          <a:xfrm>
            <a:off x="3779912" y="1340767"/>
            <a:ext cx="5186023" cy="5184577"/>
            <a:chOff x="3851920" y="1556791"/>
            <a:chExt cx="5186023" cy="5184577"/>
          </a:xfrm>
        </p:grpSpPr>
        <p:sp>
          <p:nvSpPr>
            <p:cNvPr id="33374" name="Rectangle 606"/>
            <p:cNvSpPr>
              <a:spLocks noChangeArrowheads="1"/>
            </p:cNvSpPr>
            <p:nvPr/>
          </p:nvSpPr>
          <p:spPr bwMode="auto">
            <a:xfrm>
              <a:off x="4358266" y="3455992"/>
              <a:ext cx="3023493" cy="1800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33376" name="Rectangle 608"/>
            <p:cNvSpPr>
              <a:spLocks noChangeArrowheads="1"/>
            </p:cNvSpPr>
            <p:nvPr/>
          </p:nvSpPr>
          <p:spPr bwMode="auto">
            <a:xfrm>
              <a:off x="5149512" y="5302792"/>
              <a:ext cx="2880320" cy="1800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33377" name="Rectangle 609"/>
            <p:cNvSpPr>
              <a:spLocks noChangeArrowheads="1"/>
            </p:cNvSpPr>
            <p:nvPr/>
          </p:nvSpPr>
          <p:spPr bwMode="auto">
            <a:xfrm>
              <a:off x="5293527" y="5615992"/>
              <a:ext cx="2736305" cy="1800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33378" name="Rectangle 610"/>
            <p:cNvSpPr>
              <a:spLocks noChangeArrowheads="1"/>
            </p:cNvSpPr>
            <p:nvPr/>
          </p:nvSpPr>
          <p:spPr bwMode="auto">
            <a:xfrm>
              <a:off x="4502282" y="3023992"/>
              <a:ext cx="2951485" cy="1800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33380" name="Rectangle 612"/>
            <p:cNvSpPr>
              <a:spLocks noChangeArrowheads="1"/>
            </p:cNvSpPr>
            <p:nvPr/>
          </p:nvSpPr>
          <p:spPr bwMode="auto">
            <a:xfrm>
              <a:off x="5294370" y="5085109"/>
              <a:ext cx="3023493" cy="1800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sp>
          <p:nvSpPr>
            <p:cNvPr id="33381" name="Rectangle 613"/>
            <p:cNvSpPr>
              <a:spLocks noChangeArrowheads="1"/>
            </p:cNvSpPr>
            <p:nvPr/>
          </p:nvSpPr>
          <p:spPr bwMode="auto">
            <a:xfrm>
              <a:off x="5438387" y="2159992"/>
              <a:ext cx="3023866" cy="180000"/>
            </a:xfrm>
            <a:prstGeom prst="rect">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endParaRPr lang="it-IT"/>
            </a:p>
          </p:txBody>
        </p:sp>
        <p:pic>
          <p:nvPicPr>
            <p:cNvPr id="32777" name="Picture 9"/>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5164" t="4431" r="26274" b="3271"/>
            <a:stretch>
              <a:fillRect/>
            </a:stretch>
          </p:blipFill>
          <p:spPr bwMode="auto">
            <a:xfrm>
              <a:off x="3851920" y="1556792"/>
              <a:ext cx="5186023" cy="5184576"/>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pic>
        <p:sp>
          <p:nvSpPr>
            <p:cNvPr id="33375" name="Text Box 607"/>
            <p:cNvSpPr txBox="1">
              <a:spLocks noChangeArrowheads="1"/>
            </p:cNvSpPr>
            <p:nvPr/>
          </p:nvSpPr>
          <p:spPr bwMode="auto">
            <a:xfrm>
              <a:off x="4789471" y="3212976"/>
              <a:ext cx="2736304" cy="276999"/>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wrap="square">
              <a:spAutoFit/>
            </a:bodyPr>
            <a:lstStyle/>
            <a:p>
              <a:pPr algn="ctr"/>
              <a:r>
                <a:rPr lang="it-IT" sz="1200" b="0" dirty="0">
                  <a:ln>
                    <a:solidFill>
                      <a:srgbClr val="9A0000"/>
                    </a:solidFill>
                  </a:ln>
                  <a:solidFill>
                    <a:srgbClr val="9A0000"/>
                  </a:solidFill>
                  <a:effectLst/>
                  <a:latin typeface="Calibri" pitchFamily="34" charset="0"/>
                  <a:cs typeface="Calibri" pitchFamily="34" charset="0"/>
                </a:rPr>
                <a:t>Grado di </a:t>
              </a:r>
              <a:r>
                <a:rPr lang="it-IT" sz="1200" b="0" dirty="0" smtClean="0">
                  <a:ln>
                    <a:solidFill>
                      <a:srgbClr val="9A0000"/>
                    </a:solidFill>
                  </a:ln>
                  <a:solidFill>
                    <a:srgbClr val="9A0000"/>
                  </a:solidFill>
                  <a:effectLst/>
                  <a:latin typeface="Calibri" pitchFamily="34" charset="0"/>
                  <a:cs typeface="Calibri" pitchFamily="34" charset="0"/>
                </a:rPr>
                <a:t>diffusione attività </a:t>
              </a:r>
              <a:r>
                <a:rPr lang="it-IT" sz="1200" b="0" dirty="0">
                  <a:ln>
                    <a:solidFill>
                      <a:srgbClr val="9A0000"/>
                    </a:solidFill>
                  </a:ln>
                  <a:solidFill>
                    <a:srgbClr val="9A0000"/>
                  </a:solidFill>
                  <a:effectLst/>
                  <a:latin typeface="Calibri" pitchFamily="34" charset="0"/>
                  <a:cs typeface="Calibri" pitchFamily="34" charset="0"/>
                </a:rPr>
                <a:t>culturali</a:t>
              </a:r>
            </a:p>
          </p:txBody>
        </p:sp>
        <p:sp>
          <p:nvSpPr>
            <p:cNvPr id="33379" name="Text Box 611"/>
            <p:cNvSpPr txBox="1">
              <a:spLocks noChangeArrowheads="1"/>
            </p:cNvSpPr>
            <p:nvPr/>
          </p:nvSpPr>
          <p:spPr bwMode="auto">
            <a:xfrm>
              <a:off x="4069391" y="2780928"/>
              <a:ext cx="3671962" cy="276999"/>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wrap="square">
              <a:spAutoFit/>
            </a:bodyPr>
            <a:lstStyle/>
            <a:p>
              <a:pPr algn="ctr"/>
              <a:r>
                <a:rPr lang="it-IT" sz="1200" b="0" dirty="0">
                  <a:ln>
                    <a:solidFill>
                      <a:srgbClr val="9A0000"/>
                    </a:solidFill>
                  </a:ln>
                  <a:solidFill>
                    <a:srgbClr val="9A0000"/>
                  </a:solidFill>
                  <a:effectLst/>
                  <a:latin typeface="Calibri" pitchFamily="34" charset="0"/>
                  <a:cs typeface="Calibri" pitchFamily="34" charset="0"/>
                </a:rPr>
                <a:t>Grado di </a:t>
              </a:r>
              <a:r>
                <a:rPr lang="it-IT" sz="1200" b="0" dirty="0" smtClean="0">
                  <a:ln>
                    <a:solidFill>
                      <a:srgbClr val="9A0000"/>
                    </a:solidFill>
                  </a:ln>
                  <a:solidFill>
                    <a:srgbClr val="9A0000"/>
                  </a:solidFill>
                  <a:effectLst/>
                  <a:latin typeface="Calibri" pitchFamily="34" charset="0"/>
                  <a:cs typeface="Calibri" pitchFamily="34" charset="0"/>
                </a:rPr>
                <a:t>partecipazione attività </a:t>
              </a:r>
              <a:r>
                <a:rPr lang="it-IT" sz="1200" b="0" dirty="0">
                  <a:ln>
                    <a:solidFill>
                      <a:srgbClr val="9A0000"/>
                    </a:solidFill>
                  </a:ln>
                  <a:solidFill>
                    <a:srgbClr val="9A0000"/>
                  </a:solidFill>
                  <a:effectLst/>
                  <a:latin typeface="Calibri" pitchFamily="34" charset="0"/>
                  <a:cs typeface="Calibri" pitchFamily="34" charset="0"/>
                </a:rPr>
                <a:t>culturali</a:t>
              </a:r>
            </a:p>
          </p:txBody>
        </p:sp>
        <p:sp>
          <p:nvSpPr>
            <p:cNvPr id="33382" name="Text Box 614"/>
            <p:cNvSpPr txBox="1">
              <a:spLocks noChangeArrowheads="1"/>
            </p:cNvSpPr>
            <p:nvPr/>
          </p:nvSpPr>
          <p:spPr bwMode="auto">
            <a:xfrm>
              <a:off x="5148064" y="1855857"/>
              <a:ext cx="2808312" cy="276999"/>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wrap="square">
              <a:spAutoFit/>
            </a:bodyPr>
            <a:lstStyle/>
            <a:p>
              <a:pPr algn="ctr"/>
              <a:r>
                <a:rPr lang="it-IT" sz="1200" b="0" dirty="0" smtClean="0">
                  <a:ln>
                    <a:solidFill>
                      <a:srgbClr val="9A0000"/>
                    </a:solidFill>
                  </a:ln>
                  <a:solidFill>
                    <a:srgbClr val="9A0000"/>
                  </a:solidFill>
                  <a:effectLst/>
                  <a:latin typeface="Calibri" pitchFamily="34" charset="0"/>
                  <a:cs typeface="Calibri" pitchFamily="34" charset="0"/>
                </a:rPr>
                <a:t>Domanda culturale</a:t>
              </a:r>
              <a:endParaRPr lang="it-IT" sz="1200" b="0" dirty="0">
                <a:ln>
                  <a:solidFill>
                    <a:srgbClr val="9A0000"/>
                  </a:solidFill>
                </a:ln>
                <a:solidFill>
                  <a:srgbClr val="9A0000"/>
                </a:solidFill>
                <a:effectLst/>
                <a:latin typeface="Calibri" pitchFamily="34" charset="0"/>
                <a:cs typeface="Calibri" pitchFamily="34" charset="0"/>
              </a:endParaRPr>
            </a:p>
          </p:txBody>
        </p:sp>
        <p:sp>
          <p:nvSpPr>
            <p:cNvPr id="33383" name="Text Box 615"/>
            <p:cNvSpPr txBox="1">
              <a:spLocks noChangeArrowheads="1"/>
            </p:cNvSpPr>
            <p:nvPr/>
          </p:nvSpPr>
          <p:spPr bwMode="auto">
            <a:xfrm>
              <a:off x="5435872" y="6093296"/>
              <a:ext cx="2376488" cy="274638"/>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68686"/>
                    </a:outerShdw>
                  </a:effectLst>
                </a14:hiddenEffects>
              </a:ext>
            </a:extLst>
          </p:spPr>
          <p:txBody>
            <a:bodyPr>
              <a:spAutoFit/>
            </a:bodyPr>
            <a:lstStyle/>
            <a:p>
              <a:pPr algn="ctr"/>
              <a:r>
                <a:rPr lang="it-IT" sz="1200" b="0" dirty="0">
                  <a:ln>
                    <a:solidFill>
                      <a:srgbClr val="9A0000"/>
                    </a:solidFill>
                  </a:ln>
                  <a:solidFill>
                    <a:srgbClr val="9A0000"/>
                  </a:solidFill>
                  <a:effectLst/>
                  <a:latin typeface="Calibri" pitchFamily="34" charset="0"/>
                  <a:cs typeface="Calibri" pitchFamily="34" charset="0"/>
                </a:rPr>
                <a:t>Offerta culturale</a:t>
              </a:r>
            </a:p>
          </p:txBody>
        </p:sp>
        <p:sp>
          <p:nvSpPr>
            <p:cNvPr id="5" name="Rettangolo 4"/>
            <p:cNvSpPr/>
            <p:nvPr/>
          </p:nvSpPr>
          <p:spPr bwMode="auto">
            <a:xfrm>
              <a:off x="4211960" y="1556791"/>
              <a:ext cx="1226427" cy="180000"/>
            </a:xfrm>
            <a:prstGeom prst="rect">
              <a:avLst/>
            </a:prstGeom>
            <a:solidFill>
              <a:schemeClr val="bg1"/>
            </a:solidFill>
            <a:ln w="12700" cap="flat" cmpd="sng" algn="ctr">
              <a:solidFill>
                <a:schemeClr val="bg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1500" b="1" i="0" u="none" strike="noStrike" cap="none" normalizeH="0" baseline="0" smtClean="0">
                <a:ln>
                  <a:noFill/>
                </a:ln>
                <a:solidFill>
                  <a:schemeClr val="tx1"/>
                </a:solidFill>
                <a:effectLst>
                  <a:outerShdw blurRad="38100" dist="38100" dir="2700000" algn="tl">
                    <a:srgbClr val="000000">
                      <a:alpha val="43137"/>
                    </a:srgbClr>
                  </a:outerShdw>
                </a:effectLst>
                <a:latin typeface="Comic Sans MS" pitchFamily="66" charset="0"/>
                <a:cs typeface="Arial" charset="0"/>
              </a:endParaRPr>
            </a:p>
          </p:txBody>
        </p:sp>
        <p:sp>
          <p:nvSpPr>
            <p:cNvPr id="4" name="CasellaDiTesto 3"/>
            <p:cNvSpPr txBox="1"/>
            <p:nvPr/>
          </p:nvSpPr>
          <p:spPr>
            <a:xfrm>
              <a:off x="4176000" y="1746000"/>
              <a:ext cx="2232248" cy="276999"/>
            </a:xfrm>
            <a:prstGeom prst="rect">
              <a:avLst/>
            </a:prstGeom>
            <a:noFill/>
          </p:spPr>
          <p:txBody>
            <a:bodyPr wrap="square" rtlCol="0">
              <a:spAutoFit/>
            </a:bodyPr>
            <a:lstStyle/>
            <a:p>
              <a:r>
                <a:rPr lang="it-IT" sz="1200" dirty="0" smtClean="0">
                  <a:effectLst/>
                  <a:latin typeface="Calibri" pitchFamily="34" charset="0"/>
                  <a:cs typeface="Calibri" pitchFamily="34" charset="0"/>
                </a:rPr>
                <a:t>Fattore 2 – 31,10%</a:t>
              </a:r>
              <a:r>
                <a:rPr lang="it-IT" sz="1200" dirty="0" smtClean="0"/>
                <a:t> </a:t>
              </a:r>
              <a:endParaRPr lang="it-IT" sz="1200" dirty="0"/>
            </a:p>
          </p:txBody>
        </p:sp>
        <p:sp>
          <p:nvSpPr>
            <p:cNvPr id="6" name="Rettangolo 5"/>
            <p:cNvSpPr/>
            <p:nvPr/>
          </p:nvSpPr>
          <p:spPr bwMode="auto">
            <a:xfrm>
              <a:off x="7596336" y="6237312"/>
              <a:ext cx="1260000" cy="144016"/>
            </a:xfrm>
            <a:prstGeom prst="rect">
              <a:avLst/>
            </a:prstGeom>
            <a:solidFill>
              <a:schemeClr val="bg1"/>
            </a:solidFill>
            <a:ln w="12700" cap="flat" cmpd="sng" algn="ctr">
              <a:solidFill>
                <a:schemeClr val="bg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1500" b="1" i="0" u="none" strike="noStrike" cap="none" normalizeH="0" baseline="0" smtClean="0">
                <a:ln>
                  <a:noFill/>
                </a:ln>
                <a:solidFill>
                  <a:schemeClr val="tx1"/>
                </a:solidFill>
                <a:effectLst>
                  <a:outerShdw blurRad="38100" dist="38100" dir="2700000" algn="tl">
                    <a:srgbClr val="000000">
                      <a:alpha val="43137"/>
                    </a:srgbClr>
                  </a:outerShdw>
                </a:effectLst>
                <a:latin typeface="Comic Sans MS" pitchFamily="66" charset="0"/>
                <a:cs typeface="Arial" charset="0"/>
              </a:endParaRPr>
            </a:p>
          </p:txBody>
        </p:sp>
        <p:sp>
          <p:nvSpPr>
            <p:cNvPr id="25" name="CasellaDiTesto 24"/>
            <p:cNvSpPr txBox="1"/>
            <p:nvPr/>
          </p:nvSpPr>
          <p:spPr>
            <a:xfrm>
              <a:off x="6696000" y="6192000"/>
              <a:ext cx="2232248" cy="276999"/>
            </a:xfrm>
            <a:prstGeom prst="rect">
              <a:avLst/>
            </a:prstGeom>
            <a:noFill/>
          </p:spPr>
          <p:txBody>
            <a:bodyPr wrap="square" rtlCol="0">
              <a:spAutoFit/>
            </a:bodyPr>
            <a:lstStyle/>
            <a:p>
              <a:pPr algn="r"/>
              <a:r>
                <a:rPr lang="it-IT" sz="1200" dirty="0" smtClean="0">
                  <a:effectLst/>
                  <a:latin typeface="Calibri" pitchFamily="34" charset="0"/>
                  <a:cs typeface="Calibri" pitchFamily="34" charset="0"/>
                </a:rPr>
                <a:t>Fattore 1 – 48,00%</a:t>
              </a:r>
              <a:r>
                <a:rPr lang="it-IT" sz="1200" dirty="0" smtClean="0"/>
                <a:t> </a:t>
              </a:r>
              <a:endParaRPr lang="it-IT" sz="1200" dirty="0"/>
            </a:p>
          </p:txBody>
        </p:sp>
      </p:grpSp>
      <p:sp>
        <p:nvSpPr>
          <p:cNvPr id="17" name="Rettangolo 16"/>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19"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22</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Rappresentazione delle variabili</a:t>
            </a:r>
            <a:endParaRPr lang="it-IT" sz="2000" b="1" kern="0" dirty="0">
              <a:solidFill>
                <a:sysClr val="window" lastClr="FFFFFF"/>
              </a:solidFill>
              <a:latin typeface="Calibri" pitchFamily="34" charset="0"/>
              <a:cs typeface="Calibri" pitchFamily="34" charset="0"/>
            </a:endParaRPr>
          </a:p>
        </p:txBody>
      </p:sp>
      <p:sp>
        <p:nvSpPr>
          <p:cNvPr id="8" name="CasellaDiTesto 7"/>
          <p:cNvSpPr txBox="1"/>
          <p:nvPr/>
        </p:nvSpPr>
        <p:spPr>
          <a:xfrm>
            <a:off x="4105332" y="6525344"/>
            <a:ext cx="4715140" cy="276999"/>
          </a:xfrm>
          <a:prstGeom prst="rect">
            <a:avLst/>
          </a:prstGeom>
          <a:noFill/>
        </p:spPr>
        <p:txBody>
          <a:bodyPr wrap="square" rtlCol="0">
            <a:spAutoFit/>
          </a:bodyPr>
          <a:lstStyle/>
          <a:p>
            <a:pPr algn="ctr"/>
            <a:r>
              <a:rPr lang="it-IT" sz="1200" dirty="0" smtClean="0">
                <a:effectLst/>
                <a:latin typeface="Calibri" pitchFamily="34" charset="0"/>
                <a:cs typeface="Calibri" pitchFamily="34" charset="0"/>
              </a:rPr>
              <a:t>questa mappa fattoriale spiega il 79% circa della variabilità totale</a:t>
            </a:r>
            <a:endParaRPr lang="it-IT" sz="1200" dirty="0">
              <a:effectLst/>
              <a:latin typeface="Calibri" pitchFamily="34" charset="0"/>
              <a:cs typeface="Calibri" pitchFamily="34" charset="0"/>
            </a:endParaRPr>
          </a:p>
        </p:txBody>
      </p:sp>
      <p:sp>
        <p:nvSpPr>
          <p:cNvPr id="29" name="CasellaDiTesto 28"/>
          <p:cNvSpPr txBox="1"/>
          <p:nvPr/>
        </p:nvSpPr>
        <p:spPr>
          <a:xfrm rot="5400000">
            <a:off x="7395646" y="3732367"/>
            <a:ext cx="3096344" cy="329371"/>
          </a:xfrm>
          <a:prstGeom prst="rect">
            <a:avLst/>
          </a:prstGeom>
          <a:noFill/>
        </p:spPr>
        <p:txBody>
          <a:bodyPr wrap="square" rtlCol="0">
            <a:spAutoFit/>
          </a:bodyPr>
          <a:lstStyle/>
          <a:p>
            <a:pPr algn="ctr"/>
            <a:r>
              <a:rPr lang="it-IT" dirty="0" smtClean="0">
                <a:ln>
                  <a:solidFill>
                    <a:srgbClr val="9A0000"/>
                  </a:solidFill>
                </a:ln>
                <a:solidFill>
                  <a:srgbClr val="9A0000"/>
                </a:solidFill>
                <a:effectLst/>
                <a:latin typeface="Calibri" pitchFamily="34" charset="0"/>
                <a:cs typeface="Calibri" pitchFamily="34" charset="0"/>
              </a:rPr>
              <a:t>cerchio delle correlazioni</a:t>
            </a:r>
            <a:endParaRPr lang="it-IT" dirty="0">
              <a:ln>
                <a:solidFill>
                  <a:srgbClr val="9A0000"/>
                </a:solidFill>
              </a:ln>
              <a:solidFill>
                <a:srgbClr val="9A0000"/>
              </a:solidFill>
              <a:effectLst/>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ttangolo arrotondato 12"/>
          <p:cNvSpPr/>
          <p:nvPr/>
        </p:nvSpPr>
        <p:spPr bwMode="auto">
          <a:xfrm>
            <a:off x="6804248" y="1916832"/>
            <a:ext cx="2177702" cy="1656184"/>
          </a:xfrm>
          <a:prstGeom prst="roundRect">
            <a:avLst/>
          </a:prstGeom>
          <a:ln>
            <a:headEnd type="none" w="med" len="med"/>
            <a:tailEnd type="none" w="med" len="med"/>
          </a:ln>
          <a:extLst/>
        </p:spPr>
        <p:style>
          <a:lnRef idx="1">
            <a:schemeClr val="dk1"/>
          </a:lnRef>
          <a:fillRef idx="2">
            <a:schemeClr val="dk1"/>
          </a:fillRef>
          <a:effectRef idx="1">
            <a:schemeClr val="dk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1500" b="1" i="0" u="none" strike="noStrike" cap="none" normalizeH="0" baseline="0" smtClean="0">
              <a:ln>
                <a:noFill/>
              </a:ln>
              <a:solidFill>
                <a:schemeClr val="tx1"/>
              </a:solidFill>
              <a:effectLst>
                <a:outerShdw blurRad="38100" dist="38100" dir="2700000" algn="tl">
                  <a:srgbClr val="000000">
                    <a:alpha val="43137"/>
                  </a:srgbClr>
                </a:outerShdw>
              </a:effectLst>
              <a:latin typeface="Comic Sans MS" pitchFamily="66" charset="0"/>
              <a:cs typeface="Arial" charset="0"/>
            </a:endParaRPr>
          </a:p>
        </p:txBody>
      </p:sp>
      <p:sp>
        <p:nvSpPr>
          <p:cNvPr id="16" name="Rettangolo arrotondato 15"/>
          <p:cNvSpPr/>
          <p:nvPr/>
        </p:nvSpPr>
        <p:spPr bwMode="auto">
          <a:xfrm>
            <a:off x="6821710" y="3861048"/>
            <a:ext cx="2177702" cy="1954674"/>
          </a:xfrm>
          <a:prstGeom prst="roundRect">
            <a:avLst/>
          </a:prstGeom>
          <a:ln>
            <a:headEnd type="none" w="med" len="med"/>
            <a:tailEnd type="none" w="med" len="med"/>
          </a:ln>
          <a:extLst/>
        </p:spPr>
        <p:style>
          <a:lnRef idx="1">
            <a:schemeClr val="dk1"/>
          </a:lnRef>
          <a:fillRef idx="2">
            <a:schemeClr val="dk1"/>
          </a:fillRef>
          <a:effectRef idx="1">
            <a:schemeClr val="dk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1500" b="1" i="0" u="none" strike="noStrike" cap="none" normalizeH="0" baseline="0" smtClean="0">
              <a:ln>
                <a:noFill/>
              </a:ln>
              <a:solidFill>
                <a:schemeClr val="tx1"/>
              </a:solidFill>
              <a:effectLst>
                <a:outerShdw blurRad="38100" dist="38100" dir="2700000" algn="tl">
                  <a:srgbClr val="000000">
                    <a:alpha val="43137"/>
                  </a:srgbClr>
                </a:outerShdw>
              </a:effectLst>
              <a:latin typeface="Comic Sans MS" pitchFamily="66" charset="0"/>
              <a:cs typeface="Arial" charset="0"/>
            </a:endParaRPr>
          </a:p>
        </p:txBody>
      </p:sp>
      <p:sp>
        <p:nvSpPr>
          <p:cNvPr id="4" name="Rettangolo 3"/>
          <p:cNvSpPr/>
          <p:nvPr/>
        </p:nvSpPr>
        <p:spPr>
          <a:xfrm>
            <a:off x="0" y="1000125"/>
            <a:ext cx="9144000" cy="428625"/>
          </a:xfrm>
          <a:prstGeom prst="rect">
            <a:avLst/>
          </a:prstGeom>
          <a:solidFill>
            <a:srgbClr val="9A0000"/>
          </a:solidFill>
          <a:ln w="25400" cap="flat" cmpd="sng" algn="ctr">
            <a:noFill/>
            <a:prstDash val="solid"/>
          </a:ln>
          <a:effectLst/>
        </p:spPr>
        <p:txBody>
          <a:bodyPr anchor="ctr"/>
          <a:lstStyle/>
          <a:p>
            <a:pPr algn="ctr" fontAlgn="auto">
              <a:spcBef>
                <a:spcPts val="0"/>
              </a:spcBef>
              <a:spcAft>
                <a:spcPts val="0"/>
              </a:spcAft>
              <a:defRPr/>
            </a:pPr>
            <a:endParaRPr lang="it-IT" sz="1800" b="0" kern="0">
              <a:solidFill>
                <a:sysClr val="window" lastClr="FFFFFF"/>
              </a:solidFill>
              <a:latin typeface="Calibri" pitchFamily="34" charset="0"/>
              <a:cs typeface="Calibri" pitchFamily="34" charset="0"/>
            </a:endParaRPr>
          </a:p>
        </p:txBody>
      </p:sp>
      <p:sp>
        <p:nvSpPr>
          <p:cNvPr id="6" name="Segnaposto numero diapositiva 9"/>
          <p:cNvSpPr>
            <a:spLocks noGrp="1"/>
          </p:cNvSpPr>
          <p:nvPr>
            <p:ph type="sldNum" sz="quarter" idx="12"/>
          </p:nvPr>
        </p:nvSpPr>
        <p:spPr>
          <a:xfrm>
            <a:off x="80963" y="1000125"/>
            <a:ext cx="5205412" cy="400050"/>
          </a:xfrm>
        </p:spPr>
        <p:txBody>
          <a:bodyPr/>
          <a:lstStyle/>
          <a:p>
            <a:pPr algn="l" fontAlgn="auto">
              <a:spcBef>
                <a:spcPts val="0"/>
              </a:spcBef>
              <a:spcAft>
                <a:spcPts val="0"/>
              </a:spcAft>
              <a:defRPr/>
            </a:pPr>
            <a:fld id="{42A59EDF-DF10-415C-BD0B-981325088B09}" type="slidenum">
              <a:rPr lang="it-IT" sz="2000" b="1" kern="0">
                <a:solidFill>
                  <a:sysClr val="window" lastClr="FFFFFF"/>
                </a:solidFill>
                <a:latin typeface="Calibri" pitchFamily="34" charset="0"/>
                <a:cs typeface="Calibri" pitchFamily="34" charset="0"/>
              </a:rPr>
              <a:pPr algn="l" fontAlgn="auto">
                <a:spcBef>
                  <a:spcPts val="0"/>
                </a:spcBef>
                <a:spcAft>
                  <a:spcPts val="0"/>
                </a:spcAft>
                <a:defRPr/>
              </a:pPr>
              <a:t>23</a:t>
            </a:fld>
            <a:r>
              <a:rPr lang="it-IT" sz="2000" b="1" kern="0" dirty="0">
                <a:solidFill>
                  <a:sysClr val="window" lastClr="FFFFFF"/>
                </a:solidFill>
                <a:latin typeface="Calibri" pitchFamily="34" charset="0"/>
                <a:cs typeface="Calibri" pitchFamily="34" charset="0"/>
              </a:rPr>
              <a:t> – </a:t>
            </a:r>
            <a:r>
              <a:rPr lang="it-IT" sz="2000" b="1" kern="0" dirty="0" smtClean="0">
                <a:solidFill>
                  <a:sysClr val="window" lastClr="FFFFFF"/>
                </a:solidFill>
                <a:latin typeface="Calibri" pitchFamily="34" charset="0"/>
                <a:cs typeface="Calibri" pitchFamily="34" charset="0"/>
              </a:rPr>
              <a:t>Rappresentazione delle unità</a:t>
            </a:r>
          </a:p>
        </p:txBody>
      </p:sp>
      <p:grpSp>
        <p:nvGrpSpPr>
          <p:cNvPr id="8" name="Gruppo 7"/>
          <p:cNvGrpSpPr/>
          <p:nvPr/>
        </p:nvGrpSpPr>
        <p:grpSpPr>
          <a:xfrm>
            <a:off x="252413" y="1613898"/>
            <a:ext cx="6119787" cy="4608512"/>
            <a:chOff x="252413" y="1556792"/>
            <a:chExt cx="6119787" cy="4608512"/>
          </a:xfrm>
        </p:grpSpPr>
        <p:sp>
          <p:nvSpPr>
            <p:cNvPr id="2" name="Rettangolo 1"/>
            <p:cNvSpPr/>
            <p:nvPr/>
          </p:nvSpPr>
          <p:spPr bwMode="auto">
            <a:xfrm>
              <a:off x="252413" y="1556792"/>
              <a:ext cx="1079227" cy="144016"/>
            </a:xfrm>
            <a:prstGeom prst="rect">
              <a:avLst/>
            </a:prstGeom>
            <a:solidFill>
              <a:schemeClr val="bg1"/>
            </a:solidFill>
            <a:ln w="12700" cap="flat" cmpd="sng" algn="ctr">
              <a:solidFill>
                <a:schemeClr val="bg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1500" b="1" i="0" u="none" strike="noStrike" cap="none" normalizeH="0" baseline="0" smtClean="0">
                <a:ln>
                  <a:noFill/>
                </a:ln>
                <a:solidFill>
                  <a:schemeClr val="tx1"/>
                </a:solidFill>
                <a:effectLst>
                  <a:outerShdw blurRad="38100" dist="38100" dir="2700000" algn="tl">
                    <a:srgbClr val="000000">
                      <a:alpha val="43137"/>
                    </a:srgbClr>
                  </a:outerShdw>
                </a:effectLst>
                <a:latin typeface="Comic Sans MS" pitchFamily="66" charset="0"/>
                <a:cs typeface="Arial" charset="0"/>
              </a:endParaRPr>
            </a:p>
          </p:txBody>
        </p:sp>
        <p:sp>
          <p:nvSpPr>
            <p:cNvPr id="9" name="Rettangolo 8"/>
            <p:cNvSpPr/>
            <p:nvPr/>
          </p:nvSpPr>
          <p:spPr bwMode="auto">
            <a:xfrm>
              <a:off x="5292973" y="6021288"/>
              <a:ext cx="1079227" cy="144016"/>
            </a:xfrm>
            <a:prstGeom prst="rect">
              <a:avLst/>
            </a:prstGeom>
            <a:solidFill>
              <a:schemeClr val="bg1"/>
            </a:solidFill>
            <a:ln w="12700" cap="flat" cmpd="sng" algn="ctr">
              <a:solidFill>
                <a:schemeClr val="bg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1500" b="1" i="0" u="none" strike="noStrike" cap="none" normalizeH="0" baseline="0" smtClean="0">
                <a:ln>
                  <a:noFill/>
                </a:ln>
                <a:solidFill>
                  <a:schemeClr val="tx1"/>
                </a:solidFill>
                <a:effectLst>
                  <a:outerShdw blurRad="38100" dist="38100" dir="2700000" algn="tl">
                    <a:srgbClr val="000000">
                      <a:alpha val="43137"/>
                    </a:srgbClr>
                  </a:outerShdw>
                </a:effectLst>
                <a:latin typeface="Comic Sans MS" pitchFamily="66" charset="0"/>
                <a:cs typeface="Arial" charset="0"/>
              </a:endParaRPr>
            </a:p>
          </p:txBody>
        </p:sp>
      </p:grpSp>
      <p:sp>
        <p:nvSpPr>
          <p:cNvPr id="11" name="CasellaDiTesto 10"/>
          <p:cNvSpPr txBox="1"/>
          <p:nvPr/>
        </p:nvSpPr>
        <p:spPr>
          <a:xfrm>
            <a:off x="251520" y="1550221"/>
            <a:ext cx="2232248" cy="276999"/>
          </a:xfrm>
          <a:prstGeom prst="rect">
            <a:avLst/>
          </a:prstGeom>
          <a:noFill/>
        </p:spPr>
        <p:txBody>
          <a:bodyPr wrap="square" rtlCol="0">
            <a:spAutoFit/>
          </a:bodyPr>
          <a:lstStyle/>
          <a:p>
            <a:r>
              <a:rPr lang="it-IT" sz="1200" dirty="0" smtClean="0">
                <a:effectLst/>
                <a:latin typeface="Calibri" pitchFamily="34" charset="0"/>
                <a:cs typeface="Calibri" pitchFamily="34" charset="0"/>
              </a:rPr>
              <a:t>Fattore 2 – 31,10%</a:t>
            </a:r>
            <a:r>
              <a:rPr lang="it-IT" sz="1200" dirty="0" smtClean="0"/>
              <a:t> </a:t>
            </a:r>
            <a:endParaRPr lang="it-IT" sz="1200" dirty="0"/>
          </a:p>
        </p:txBody>
      </p:sp>
      <p:pic>
        <p:nvPicPr>
          <p:cNvPr id="76802" name="Picture 2"/>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15036" t="5196" r="25657" b="6847"/>
          <a:stretch/>
        </p:blipFill>
        <p:spPr bwMode="auto">
          <a:xfrm>
            <a:off x="107504" y="1776148"/>
            <a:ext cx="6624736" cy="4965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CasellaDiTesto 11"/>
          <p:cNvSpPr txBox="1"/>
          <p:nvPr/>
        </p:nvSpPr>
        <p:spPr>
          <a:xfrm>
            <a:off x="4427984" y="6302749"/>
            <a:ext cx="2232248" cy="276999"/>
          </a:xfrm>
          <a:prstGeom prst="rect">
            <a:avLst/>
          </a:prstGeom>
          <a:noFill/>
        </p:spPr>
        <p:txBody>
          <a:bodyPr wrap="square" rtlCol="0">
            <a:spAutoFit/>
          </a:bodyPr>
          <a:lstStyle/>
          <a:p>
            <a:pPr algn="r"/>
            <a:r>
              <a:rPr lang="it-IT" sz="1200" dirty="0" smtClean="0">
                <a:effectLst/>
                <a:latin typeface="Calibri" pitchFamily="34" charset="0"/>
                <a:cs typeface="Calibri" pitchFamily="34" charset="0"/>
              </a:rPr>
              <a:t>Fattore 1 – 48,00%</a:t>
            </a:r>
            <a:r>
              <a:rPr lang="it-IT" sz="1200" dirty="0" smtClean="0"/>
              <a:t> </a:t>
            </a:r>
            <a:endParaRPr lang="it-IT" sz="1200" dirty="0"/>
          </a:p>
        </p:txBody>
      </p:sp>
      <p:sp>
        <p:nvSpPr>
          <p:cNvPr id="10" name="CasellaDiTesto 9"/>
          <p:cNvSpPr txBox="1"/>
          <p:nvPr/>
        </p:nvSpPr>
        <p:spPr>
          <a:xfrm>
            <a:off x="6858794" y="2060848"/>
            <a:ext cx="2177702" cy="3754874"/>
          </a:xfrm>
          <a:prstGeom prst="rect">
            <a:avLst/>
          </a:prstGeom>
          <a:noFill/>
        </p:spPr>
        <p:txBody>
          <a:bodyPr wrap="square" rtlCol="0">
            <a:spAutoFit/>
          </a:bodyPr>
          <a:lstStyle/>
          <a:p>
            <a:r>
              <a:rPr lang="it-IT" sz="1400" b="0" dirty="0" smtClean="0">
                <a:effectLst/>
                <a:latin typeface="Calibri" pitchFamily="34" charset="0"/>
                <a:cs typeface="Calibri" pitchFamily="34" charset="0"/>
              </a:rPr>
              <a:t>il 1° fattore può essere interpretato in termini</a:t>
            </a:r>
          </a:p>
          <a:p>
            <a:r>
              <a:rPr lang="it-IT" sz="1400" b="0" dirty="0" smtClean="0">
                <a:effectLst/>
                <a:latin typeface="Calibri" pitchFamily="34" charset="0"/>
                <a:cs typeface="Calibri" pitchFamily="34" charset="0"/>
              </a:rPr>
              <a:t>di </a:t>
            </a:r>
            <a:r>
              <a:rPr lang="it-IT" sz="1400" dirty="0" smtClean="0">
                <a:solidFill>
                  <a:srgbClr val="9A0000"/>
                </a:solidFill>
                <a:effectLst/>
                <a:latin typeface="Calibri" pitchFamily="34" charset="0"/>
                <a:cs typeface="Calibri" pitchFamily="34" charset="0"/>
              </a:rPr>
              <a:t>consumo culturale</a:t>
            </a:r>
            <a:r>
              <a:rPr lang="it-IT" sz="1400" b="0" dirty="0" smtClean="0">
                <a:effectLst/>
                <a:latin typeface="Calibri" pitchFamily="34" charset="0"/>
                <a:cs typeface="Calibri" pitchFamily="34" charset="0"/>
              </a:rPr>
              <a:t>:</a:t>
            </a:r>
          </a:p>
          <a:p>
            <a:r>
              <a:rPr lang="it-IT" sz="1400" b="0" dirty="0" smtClean="0">
                <a:effectLst/>
                <a:latin typeface="Calibri" pitchFamily="34" charset="0"/>
                <a:cs typeface="Calibri" pitchFamily="34" charset="0"/>
              </a:rPr>
              <a:t>da sinistra verso destra si contrappone una maggior o minor richiesta di cultura</a:t>
            </a:r>
          </a:p>
          <a:p>
            <a:endParaRPr lang="it-IT" sz="1400" b="0" dirty="0" smtClean="0">
              <a:effectLst/>
              <a:latin typeface="Calibri" pitchFamily="34" charset="0"/>
              <a:cs typeface="Calibri" pitchFamily="34" charset="0"/>
            </a:endParaRPr>
          </a:p>
          <a:p>
            <a:endParaRPr lang="it-IT" sz="1400" b="0" dirty="0">
              <a:effectLst/>
              <a:latin typeface="Calibri" pitchFamily="34" charset="0"/>
              <a:cs typeface="Calibri" pitchFamily="34" charset="0"/>
            </a:endParaRPr>
          </a:p>
          <a:p>
            <a:endParaRPr lang="it-IT" sz="1400" b="0" dirty="0">
              <a:effectLst/>
              <a:latin typeface="Calibri" pitchFamily="34" charset="0"/>
              <a:cs typeface="Calibri" pitchFamily="34" charset="0"/>
            </a:endParaRPr>
          </a:p>
          <a:p>
            <a:r>
              <a:rPr lang="it-IT" sz="1400" b="0" dirty="0" smtClean="0">
                <a:effectLst/>
                <a:latin typeface="Calibri" pitchFamily="34" charset="0"/>
                <a:cs typeface="Calibri" pitchFamily="34" charset="0"/>
              </a:rPr>
              <a:t>il 2° fattore può essere invece letto in termini</a:t>
            </a:r>
          </a:p>
          <a:p>
            <a:r>
              <a:rPr lang="it-IT" sz="1400" b="0" dirty="0" smtClean="0">
                <a:effectLst/>
                <a:latin typeface="Calibri" pitchFamily="34" charset="0"/>
                <a:cs typeface="Calibri" pitchFamily="34" charset="0"/>
              </a:rPr>
              <a:t>di </a:t>
            </a:r>
            <a:r>
              <a:rPr lang="it-IT" sz="1400" dirty="0" smtClean="0">
                <a:solidFill>
                  <a:srgbClr val="9A0000"/>
                </a:solidFill>
                <a:effectLst/>
                <a:latin typeface="Calibri" pitchFamily="34" charset="0"/>
                <a:cs typeface="Calibri" pitchFamily="34" charset="0"/>
              </a:rPr>
              <a:t>domanda/offerta di cultura</a:t>
            </a:r>
            <a:r>
              <a:rPr lang="it-IT" sz="1400" b="0" dirty="0" smtClean="0">
                <a:effectLst/>
                <a:latin typeface="Calibri" pitchFamily="34" charset="0"/>
                <a:cs typeface="Calibri" pitchFamily="34" charset="0"/>
              </a:rPr>
              <a:t>: in basso e in alto</a:t>
            </a:r>
          </a:p>
          <a:p>
            <a:r>
              <a:rPr lang="it-IT" sz="1400" b="0" dirty="0" smtClean="0">
                <a:effectLst/>
                <a:latin typeface="Calibri" pitchFamily="34" charset="0"/>
                <a:cs typeface="Calibri" pitchFamily="34" charset="0"/>
              </a:rPr>
              <a:t>troviamo contrapposte le Regioni che più accolgono rispetto a quelle che più</a:t>
            </a:r>
          </a:p>
          <a:p>
            <a:r>
              <a:rPr lang="it-IT" sz="1400" b="0" dirty="0" smtClean="0">
                <a:effectLst/>
                <a:latin typeface="Calibri" pitchFamily="34" charset="0"/>
                <a:cs typeface="Calibri" pitchFamily="34" charset="0"/>
              </a:rPr>
              <a:t>spendono</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truttura predefinita">
  <a:themeElements>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truttura predefinita">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FF0000"/>
        </a:solidFill>
        <a:ln w="127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68686"/>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it-IT" sz="1500" b="1" i="0" u="none" strike="noStrike" cap="none" normalizeH="0" baseline="0" smtClean="0">
            <a:ln>
              <a:noFill/>
            </a:ln>
            <a:solidFill>
              <a:schemeClr val="tx1"/>
            </a:solidFill>
            <a:effectLst>
              <a:outerShdw blurRad="38100" dist="38100" dir="2700000" algn="tl">
                <a:srgbClr val="000000">
                  <a:alpha val="43137"/>
                </a:srgbClr>
              </a:outerShdw>
            </a:effectLst>
            <a:latin typeface="Comic Sans MS" pitchFamily="66" charset="0"/>
            <a:cs typeface="Arial" charset="0"/>
          </a:defRPr>
        </a:defPPr>
      </a:lstStyle>
    </a:spDef>
    <a:lnDef>
      <a:spPr bwMode="auto">
        <a:xfrm>
          <a:off x="0" y="0"/>
          <a:ext cx="1" cy="1"/>
        </a:xfrm>
        <a:custGeom>
          <a:avLst/>
          <a:gdLst/>
          <a:ahLst/>
          <a:cxnLst/>
          <a:rect l="0" t="0" r="0" b="0"/>
          <a:pathLst/>
        </a:custGeom>
        <a:solidFill>
          <a:srgbClr val="FF0000"/>
        </a:solidFill>
        <a:ln w="127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68686"/>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it-IT" sz="1500" b="1" i="0" u="none" strike="noStrike" cap="none" normalizeH="0" baseline="0" smtClean="0">
            <a:ln>
              <a:noFill/>
            </a:ln>
            <a:solidFill>
              <a:schemeClr val="tx1"/>
            </a:solidFill>
            <a:effectLst>
              <a:outerShdw blurRad="38100" dist="38100" dir="2700000" algn="tl">
                <a:srgbClr val="000000">
                  <a:alpha val="43137"/>
                </a:srgbClr>
              </a:outerShdw>
            </a:effectLst>
            <a:latin typeface="Comic Sans MS" pitchFamily="66" charset="0"/>
            <a:cs typeface="Arial" charset="0"/>
          </a:defRPr>
        </a:defPPr>
      </a:lstStyle>
    </a:lnDef>
  </a:objectDefaults>
  <a:extraClrSchemeLst>
    <a:extraClrScheme>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ruttura predefinit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ruttura predefinit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ruttura predefinit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ruttura predefinit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ruttura predefinit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ruttura predefinit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ruttura predefinit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ruttura predefinit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ruttura predefinit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ruttura predefinit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ruttura predefinit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i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3126</TotalTime>
  <Words>4243</Words>
  <Application>Microsoft Office PowerPoint</Application>
  <PresentationFormat>Presentazione su schermo (4:3)</PresentationFormat>
  <Paragraphs>1614</Paragraphs>
  <Slides>23</Slides>
  <Notes>8</Notes>
  <HiddenSlides>0</HiddenSlides>
  <MMClips>0</MMClips>
  <ScaleCrop>false</ScaleCrop>
  <HeadingPairs>
    <vt:vector size="8" baseType="variant">
      <vt:variant>
        <vt:lpstr>Caratteri utilizzati</vt:lpstr>
      </vt:variant>
      <vt:variant>
        <vt:i4>7</vt:i4>
      </vt:variant>
      <vt:variant>
        <vt:lpstr>Tema</vt:lpstr>
      </vt:variant>
      <vt:variant>
        <vt:i4>2</vt:i4>
      </vt:variant>
      <vt:variant>
        <vt:lpstr>Server OLE incorporati</vt:lpstr>
      </vt:variant>
      <vt:variant>
        <vt:i4>1</vt:i4>
      </vt:variant>
      <vt:variant>
        <vt:lpstr>Titoli diapositive</vt:lpstr>
      </vt:variant>
      <vt:variant>
        <vt:i4>23</vt:i4>
      </vt:variant>
    </vt:vector>
  </HeadingPairs>
  <TitlesOfParts>
    <vt:vector size="33" baseType="lpstr">
      <vt:lpstr>Arial</vt:lpstr>
      <vt:lpstr>Calibri</vt:lpstr>
      <vt:lpstr>Cambria Math</vt:lpstr>
      <vt:lpstr>Comic Sans MS</vt:lpstr>
      <vt:lpstr>Harlow Solid Italic</vt:lpstr>
      <vt:lpstr>Times New Roman</vt:lpstr>
      <vt:lpstr>Wingdings</vt:lpstr>
      <vt:lpstr>Struttura predefinita</vt:lpstr>
      <vt:lpstr>Tema di Office</vt:lpstr>
      <vt:lpstr>Equation</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RedWolves</dc:creator>
  <cp:lastModifiedBy>scepi</cp:lastModifiedBy>
  <cp:revision>139</cp:revision>
  <dcterms:created xsi:type="dcterms:W3CDTF">2006-03-18T03:38:38Z</dcterms:created>
  <dcterms:modified xsi:type="dcterms:W3CDTF">2018-05-21T11:24:21Z</dcterms:modified>
</cp:coreProperties>
</file>