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8"/>
  </p:notesMasterIdLst>
  <p:sldIdLst>
    <p:sldId id="256" r:id="rId2"/>
    <p:sldId id="258" r:id="rId3"/>
    <p:sldId id="259" r:id="rId4"/>
    <p:sldId id="261" r:id="rId5"/>
    <p:sldId id="267" r:id="rId6"/>
    <p:sldId id="262" r:id="rId7"/>
    <p:sldId id="266" r:id="rId8"/>
    <p:sldId id="264" r:id="rId9"/>
    <p:sldId id="265" r:id="rId10"/>
    <p:sldId id="268" r:id="rId11"/>
    <p:sldId id="269" r:id="rId12"/>
    <p:sldId id="272" r:id="rId13"/>
    <p:sldId id="257" r:id="rId14"/>
    <p:sldId id="273" r:id="rId15"/>
    <p:sldId id="271" r:id="rId16"/>
    <p:sldId id="260" r:id="rId17"/>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24" autoAdjust="0"/>
  </p:normalViewPr>
  <p:slideViewPr>
    <p:cSldViewPr>
      <p:cViewPr varScale="1">
        <p:scale>
          <a:sx n="69" d="100"/>
          <a:sy n="69" d="100"/>
        </p:scale>
        <p:origin x="-141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BC63980-6E35-4B2A-8593-60738A9ABE3F}" type="datetimeFigureOut">
              <a:rPr lang="it-IT" smtClean="0"/>
              <a:pPr/>
              <a:t>17/12/2014</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6E09BAA-5266-4659-9A05-31C4DB9833D6}" type="slidenum">
              <a:rPr lang="it-IT" smtClean="0"/>
              <a:pPr/>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E6E09BAA-5266-4659-9A05-31C4DB9833D6}" type="slidenum">
              <a:rPr lang="it-IT" smtClean="0"/>
              <a:pPr/>
              <a:t>1</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0B462757-7B59-43F4-8A24-2B825E8843EE}" type="datetime1">
              <a:rPr lang="it-IT" smtClean="0"/>
              <a:pPr/>
              <a:t>17/12/2014</a:t>
            </a:fld>
            <a:endParaRPr lang="it-IT"/>
          </a:p>
        </p:txBody>
      </p:sp>
      <p:sp>
        <p:nvSpPr>
          <p:cNvPr id="5" name="Segnaposto piè di pagina 4"/>
          <p:cNvSpPr>
            <a:spLocks noGrp="1"/>
          </p:cNvSpPr>
          <p:nvPr>
            <p:ph type="ftr" sz="quarter" idx="11"/>
          </p:nvPr>
        </p:nvSpPr>
        <p:spPr/>
        <p:txBody>
          <a:bodyPr/>
          <a:lstStyle/>
          <a:p>
            <a:r>
              <a:rPr lang="it-IT" smtClean="0"/>
              <a:t>Renato Briganti</a:t>
            </a:r>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3DA2E679-64E1-4129-B899-ABFEE932365E}" type="datetime1">
              <a:rPr lang="it-IT" smtClean="0"/>
              <a:pPr/>
              <a:t>17/12/2014</a:t>
            </a:fld>
            <a:endParaRPr lang="it-IT"/>
          </a:p>
        </p:txBody>
      </p:sp>
      <p:sp>
        <p:nvSpPr>
          <p:cNvPr id="5" name="Segnaposto piè di pagina 4"/>
          <p:cNvSpPr>
            <a:spLocks noGrp="1"/>
          </p:cNvSpPr>
          <p:nvPr>
            <p:ph type="ftr" sz="quarter" idx="11"/>
          </p:nvPr>
        </p:nvSpPr>
        <p:spPr/>
        <p:txBody>
          <a:bodyPr/>
          <a:lstStyle/>
          <a:p>
            <a:r>
              <a:rPr lang="it-IT" smtClean="0"/>
              <a:t>Renato Briganti</a:t>
            </a:r>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554FB5BC-71AF-4376-9111-793388DA330A}" type="datetime1">
              <a:rPr lang="it-IT" smtClean="0"/>
              <a:pPr/>
              <a:t>17/12/2014</a:t>
            </a:fld>
            <a:endParaRPr lang="it-IT"/>
          </a:p>
        </p:txBody>
      </p:sp>
      <p:sp>
        <p:nvSpPr>
          <p:cNvPr id="5" name="Segnaposto piè di pagina 4"/>
          <p:cNvSpPr>
            <a:spLocks noGrp="1"/>
          </p:cNvSpPr>
          <p:nvPr>
            <p:ph type="ftr" sz="quarter" idx="11"/>
          </p:nvPr>
        </p:nvSpPr>
        <p:spPr/>
        <p:txBody>
          <a:bodyPr/>
          <a:lstStyle/>
          <a:p>
            <a:r>
              <a:rPr lang="it-IT" smtClean="0"/>
              <a:t>Renato Briganti</a:t>
            </a:r>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F03FFF1F-452F-4A41-B2B1-A39108D929CC}" type="datetime1">
              <a:rPr lang="it-IT" smtClean="0"/>
              <a:pPr/>
              <a:t>17/12/2014</a:t>
            </a:fld>
            <a:endParaRPr lang="it-IT"/>
          </a:p>
        </p:txBody>
      </p:sp>
      <p:sp>
        <p:nvSpPr>
          <p:cNvPr id="6" name="Segnaposto piè di pagina 5"/>
          <p:cNvSpPr>
            <a:spLocks noGrp="1"/>
          </p:cNvSpPr>
          <p:nvPr>
            <p:ph type="ftr" sz="quarter" idx="11"/>
          </p:nvPr>
        </p:nvSpPr>
        <p:spPr/>
        <p:txBody>
          <a:bodyPr/>
          <a:lstStyle/>
          <a:p>
            <a:r>
              <a:rPr lang="it-IT" smtClean="0"/>
              <a:t>Renato Briganti</a:t>
            </a:r>
            <a:endParaRPr lang="it-IT"/>
          </a:p>
        </p:txBody>
      </p:sp>
      <p:sp>
        <p:nvSpPr>
          <p:cNvPr id="7" name="Segnaposto numero diapositiva 6"/>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F20C1151-6475-4210-A746-9ACB7F0C323B}" type="datetime1">
              <a:rPr lang="it-IT" smtClean="0"/>
              <a:pPr/>
              <a:t>17/12/2014</a:t>
            </a:fld>
            <a:endParaRPr lang="it-IT"/>
          </a:p>
        </p:txBody>
      </p:sp>
      <p:sp>
        <p:nvSpPr>
          <p:cNvPr id="8" name="Segnaposto piè di pagina 7"/>
          <p:cNvSpPr>
            <a:spLocks noGrp="1"/>
          </p:cNvSpPr>
          <p:nvPr>
            <p:ph type="ftr" sz="quarter" idx="11"/>
          </p:nvPr>
        </p:nvSpPr>
        <p:spPr/>
        <p:txBody>
          <a:bodyPr/>
          <a:lstStyle/>
          <a:p>
            <a:r>
              <a:rPr lang="it-IT" smtClean="0"/>
              <a:t>Renato Briganti</a:t>
            </a:r>
            <a:endParaRPr lang="it-IT"/>
          </a:p>
        </p:txBody>
      </p:sp>
      <p:sp>
        <p:nvSpPr>
          <p:cNvPr id="9" name="Segnaposto numero diapositiva 8"/>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C93A6C6C-3246-4E22-8E92-DD405A755869}" type="datetime1">
              <a:rPr lang="it-IT" smtClean="0"/>
              <a:pPr/>
              <a:t>17/12/2014</a:t>
            </a:fld>
            <a:endParaRPr lang="it-IT"/>
          </a:p>
        </p:txBody>
      </p:sp>
      <p:sp>
        <p:nvSpPr>
          <p:cNvPr id="4" name="Segnaposto piè di pagina 3"/>
          <p:cNvSpPr>
            <a:spLocks noGrp="1"/>
          </p:cNvSpPr>
          <p:nvPr>
            <p:ph type="ftr" sz="quarter" idx="11"/>
          </p:nvPr>
        </p:nvSpPr>
        <p:spPr/>
        <p:txBody>
          <a:bodyPr/>
          <a:lstStyle/>
          <a:p>
            <a:r>
              <a:rPr lang="it-IT" smtClean="0"/>
              <a:t>Renato Briganti</a:t>
            </a:r>
            <a:endParaRPr lang="it-IT"/>
          </a:p>
        </p:txBody>
      </p:sp>
      <p:sp>
        <p:nvSpPr>
          <p:cNvPr id="5" name="Segnaposto numero diapositiva 4"/>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388EA81E-F9E9-489F-A61C-93BF26624E51}" type="datetime1">
              <a:rPr lang="it-IT" smtClean="0"/>
              <a:pPr/>
              <a:t>17/12/2014</a:t>
            </a:fld>
            <a:endParaRPr lang="it-IT"/>
          </a:p>
        </p:txBody>
      </p:sp>
      <p:sp>
        <p:nvSpPr>
          <p:cNvPr id="3" name="Segnaposto piè di pagina 2"/>
          <p:cNvSpPr>
            <a:spLocks noGrp="1"/>
          </p:cNvSpPr>
          <p:nvPr>
            <p:ph type="ftr" sz="quarter" idx="11"/>
          </p:nvPr>
        </p:nvSpPr>
        <p:spPr/>
        <p:txBody>
          <a:bodyPr/>
          <a:lstStyle/>
          <a:p>
            <a:r>
              <a:rPr lang="it-IT" smtClean="0"/>
              <a:t>Renato Briganti</a:t>
            </a:r>
            <a:endParaRPr lang="it-IT"/>
          </a:p>
        </p:txBody>
      </p:sp>
      <p:sp>
        <p:nvSpPr>
          <p:cNvPr id="4" name="Segnaposto numero diapositiva 3"/>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54D72AFC-64F3-4D6A-B5FF-647101E51BC7}" type="datetime1">
              <a:rPr lang="it-IT" smtClean="0"/>
              <a:pPr/>
              <a:t>17/12/2014</a:t>
            </a:fld>
            <a:endParaRPr lang="it-IT"/>
          </a:p>
        </p:txBody>
      </p:sp>
      <p:sp>
        <p:nvSpPr>
          <p:cNvPr id="6" name="Segnaposto piè di pagina 5"/>
          <p:cNvSpPr>
            <a:spLocks noGrp="1"/>
          </p:cNvSpPr>
          <p:nvPr>
            <p:ph type="ftr" sz="quarter" idx="11"/>
          </p:nvPr>
        </p:nvSpPr>
        <p:spPr/>
        <p:txBody>
          <a:bodyPr/>
          <a:lstStyle/>
          <a:p>
            <a:r>
              <a:rPr lang="it-IT" smtClean="0"/>
              <a:t>Renato Briganti</a:t>
            </a:r>
            <a:endParaRPr lang="it-IT"/>
          </a:p>
        </p:txBody>
      </p:sp>
      <p:sp>
        <p:nvSpPr>
          <p:cNvPr id="7" name="Segnaposto numero diapositiva 6"/>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9589FCD4-3AB8-4A0A-8C83-DDC92CCFE754}" type="datetime1">
              <a:rPr lang="it-IT" smtClean="0"/>
              <a:pPr/>
              <a:t>17/12/2014</a:t>
            </a:fld>
            <a:endParaRPr lang="it-IT"/>
          </a:p>
        </p:txBody>
      </p:sp>
      <p:sp>
        <p:nvSpPr>
          <p:cNvPr id="6" name="Segnaposto piè di pagina 5"/>
          <p:cNvSpPr>
            <a:spLocks noGrp="1"/>
          </p:cNvSpPr>
          <p:nvPr>
            <p:ph type="ftr" sz="quarter" idx="11"/>
          </p:nvPr>
        </p:nvSpPr>
        <p:spPr/>
        <p:txBody>
          <a:bodyPr/>
          <a:lstStyle/>
          <a:p>
            <a:r>
              <a:rPr lang="it-IT" smtClean="0"/>
              <a:t>Renato Briganti</a:t>
            </a:r>
            <a:endParaRPr lang="it-IT"/>
          </a:p>
        </p:txBody>
      </p:sp>
      <p:sp>
        <p:nvSpPr>
          <p:cNvPr id="7" name="Segnaposto numero diapositiva 6"/>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DD79DAB3-7270-41A2-91C2-3DB03F1350A4}" type="datetime1">
              <a:rPr lang="it-IT" smtClean="0"/>
              <a:pPr/>
              <a:t>17/12/2014</a:t>
            </a:fld>
            <a:endParaRPr lang="it-IT"/>
          </a:p>
        </p:txBody>
      </p:sp>
      <p:sp>
        <p:nvSpPr>
          <p:cNvPr id="5" name="Segnaposto piè di pagina 4"/>
          <p:cNvSpPr>
            <a:spLocks noGrp="1"/>
          </p:cNvSpPr>
          <p:nvPr>
            <p:ph type="ftr" sz="quarter" idx="11"/>
          </p:nvPr>
        </p:nvSpPr>
        <p:spPr/>
        <p:txBody>
          <a:bodyPr/>
          <a:lstStyle/>
          <a:p>
            <a:r>
              <a:rPr lang="it-IT" smtClean="0"/>
              <a:t>Renato Briganti</a:t>
            </a:r>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4D4990CD-78D8-45BF-86FA-AB65CDAD3C1A}" type="datetime1">
              <a:rPr lang="it-IT" smtClean="0"/>
              <a:pPr/>
              <a:t>17/12/2014</a:t>
            </a:fld>
            <a:endParaRPr lang="it-IT"/>
          </a:p>
        </p:txBody>
      </p:sp>
      <p:sp>
        <p:nvSpPr>
          <p:cNvPr id="5" name="Segnaposto piè di pagina 4"/>
          <p:cNvSpPr>
            <a:spLocks noGrp="1"/>
          </p:cNvSpPr>
          <p:nvPr>
            <p:ph type="ftr" sz="quarter" idx="11"/>
          </p:nvPr>
        </p:nvSpPr>
        <p:spPr/>
        <p:txBody>
          <a:bodyPr/>
          <a:lstStyle/>
          <a:p>
            <a:r>
              <a:rPr lang="it-IT" smtClean="0"/>
              <a:t>Renato Briganti</a:t>
            </a:r>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12FF7B-8565-4EE0-ABF7-5E90E2D0B144}" type="datetime1">
              <a:rPr lang="it-IT" smtClean="0"/>
              <a:pPr/>
              <a:t>17/12/2014</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it-IT" smtClean="0"/>
              <a:t>Renato Briganti</a:t>
            </a:r>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07B441-5312-499D-93C3-6E37886527FA}"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1643051"/>
            <a:ext cx="7772400" cy="1957400"/>
          </a:xfrm>
        </p:spPr>
        <p:txBody>
          <a:bodyPr>
            <a:normAutofit fontScale="90000"/>
          </a:bodyPr>
          <a:lstStyle/>
          <a:p>
            <a:r>
              <a:rPr lang="it-IT" b="1" dirty="0" smtClean="0"/>
              <a:t>Il diritto all’acqua</a:t>
            </a:r>
            <a:br>
              <a:rPr lang="it-IT" b="1" dirty="0" smtClean="0"/>
            </a:br>
            <a:r>
              <a:rPr lang="it-IT" b="1" dirty="0" smtClean="0"/>
              <a:t>tra beni comuni e servizi pubblici</a:t>
            </a:r>
            <a:r>
              <a:rPr lang="it-IT" dirty="0" smtClean="0"/>
              <a:t/>
            </a:r>
            <a:br>
              <a:rPr lang="it-IT" dirty="0" smtClean="0"/>
            </a:br>
            <a:endParaRPr lang="it-IT" sz="4000" i="1" dirty="0"/>
          </a:p>
        </p:txBody>
      </p:sp>
      <p:sp>
        <p:nvSpPr>
          <p:cNvPr id="3" name="Sottotitolo 2"/>
          <p:cNvSpPr>
            <a:spLocks noGrp="1"/>
          </p:cNvSpPr>
          <p:nvPr>
            <p:ph type="subTitle" idx="1"/>
          </p:nvPr>
        </p:nvSpPr>
        <p:spPr/>
        <p:txBody>
          <a:bodyPr/>
          <a:lstStyle/>
          <a:p>
            <a:r>
              <a:rPr lang="it-IT" u="sng" dirty="0" smtClean="0"/>
              <a:t>Renato Briganti</a:t>
            </a:r>
          </a:p>
          <a:p>
            <a:r>
              <a:rPr lang="it-IT" dirty="0" smtClean="0"/>
              <a:t>Università degli studi di Napoli Federico II</a:t>
            </a:r>
            <a:endParaRPr lang="it-IT"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Indice della presentazione</a:t>
            </a:r>
            <a:endParaRPr lang="it-IT" dirty="0"/>
          </a:p>
        </p:txBody>
      </p:sp>
      <p:sp>
        <p:nvSpPr>
          <p:cNvPr id="3" name="Segnaposto contenuto 2"/>
          <p:cNvSpPr>
            <a:spLocks noGrp="1"/>
          </p:cNvSpPr>
          <p:nvPr>
            <p:ph idx="1"/>
          </p:nvPr>
        </p:nvSpPr>
        <p:spPr/>
        <p:txBody>
          <a:bodyPr/>
          <a:lstStyle/>
          <a:p>
            <a:pPr marL="514350" indent="-514350">
              <a:buFont typeface="+mj-lt"/>
              <a:buAutoNum type="arabicPeriod"/>
            </a:pPr>
            <a:r>
              <a:rPr lang="it-IT" dirty="0" smtClean="0"/>
              <a:t>Perché occuparsi di acqua?</a:t>
            </a:r>
          </a:p>
          <a:p>
            <a:pPr marL="514350" indent="-514350">
              <a:buFont typeface="+mj-lt"/>
              <a:buAutoNum type="arabicPeriod"/>
            </a:pPr>
            <a:r>
              <a:rPr lang="it-IT" dirty="0" smtClean="0"/>
              <a:t>Acqua come diritto fondamentale</a:t>
            </a:r>
          </a:p>
          <a:p>
            <a:pPr marL="514350" indent="-514350">
              <a:buFont typeface="+mj-lt"/>
              <a:buAutoNum type="arabicPeriod"/>
            </a:pPr>
            <a:r>
              <a:rPr lang="it-IT" dirty="0" smtClean="0"/>
              <a:t>Acqua come bene comune</a:t>
            </a:r>
          </a:p>
          <a:p>
            <a:pPr marL="514350" indent="-514350">
              <a:buFont typeface="+mj-lt"/>
              <a:buAutoNum type="arabicPeriod"/>
            </a:pPr>
            <a:r>
              <a:rPr lang="it-IT" dirty="0" smtClean="0"/>
              <a:t>Acqua come servizio pubblico</a:t>
            </a:r>
          </a:p>
          <a:p>
            <a:pPr marL="514350" indent="-514350">
              <a:buFont typeface="+mj-lt"/>
              <a:buAutoNum type="arabicPeriod"/>
            </a:pPr>
            <a:r>
              <a:rPr lang="it-IT" dirty="0" smtClean="0"/>
              <a:t>Il livello europeo</a:t>
            </a:r>
          </a:p>
          <a:p>
            <a:pPr marL="514350" indent="-514350">
              <a:buFont typeface="+mj-lt"/>
              <a:buAutoNum type="arabicPeriod"/>
            </a:pPr>
            <a:r>
              <a:rPr lang="it-IT" dirty="0" smtClean="0"/>
              <a:t>Il livello italiano</a:t>
            </a:r>
          </a:p>
          <a:p>
            <a:pPr marL="514350" indent="-514350">
              <a:buFont typeface="+mj-lt"/>
              <a:buAutoNum type="arabicPeriod"/>
            </a:pPr>
            <a:r>
              <a:rPr lang="it-IT" dirty="0" smtClean="0"/>
              <a:t>Il caso di Napoli</a:t>
            </a:r>
          </a:p>
        </p:txBody>
      </p:sp>
      <p:sp>
        <p:nvSpPr>
          <p:cNvPr id="4" name="Segnaposto numero diapositiva 3"/>
          <p:cNvSpPr>
            <a:spLocks noGrp="1"/>
          </p:cNvSpPr>
          <p:nvPr>
            <p:ph type="sldNum" sz="quarter" idx="12"/>
          </p:nvPr>
        </p:nvSpPr>
        <p:spPr/>
        <p:txBody>
          <a:bodyPr/>
          <a:lstStyle/>
          <a:p>
            <a:fld id="{B007B441-5312-499D-93C3-6E37886527FA}" type="slidenum">
              <a:rPr lang="it-IT" smtClean="0"/>
              <a:pPr/>
              <a:t>2</a:t>
            </a:fld>
            <a:endParaRPr lang="it-IT"/>
          </a:p>
        </p:txBody>
      </p:sp>
      <p:sp>
        <p:nvSpPr>
          <p:cNvPr id="5" name="Segnaposto piè di pagina 4"/>
          <p:cNvSpPr>
            <a:spLocks noGrp="1"/>
          </p:cNvSpPr>
          <p:nvPr>
            <p:ph type="ftr" sz="quarter" idx="11"/>
          </p:nvPr>
        </p:nvSpPr>
        <p:spPr/>
        <p:txBody>
          <a:bodyPr/>
          <a:lstStyle/>
          <a:p>
            <a:r>
              <a:rPr lang="it-IT" smtClean="0"/>
              <a:t>Renato Briganti</a:t>
            </a:r>
            <a:endParaRPr lang="it-IT"/>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1. Perché occuparsi di acqua?</a:t>
            </a:r>
            <a:endParaRPr lang="it-IT" dirty="0"/>
          </a:p>
        </p:txBody>
      </p:sp>
      <p:sp>
        <p:nvSpPr>
          <p:cNvPr id="3" name="Segnaposto contenuto 2"/>
          <p:cNvSpPr>
            <a:spLocks noGrp="1"/>
          </p:cNvSpPr>
          <p:nvPr>
            <p:ph idx="1"/>
          </p:nvPr>
        </p:nvSpPr>
        <p:spPr/>
        <p:txBody>
          <a:bodyPr>
            <a:normAutofit/>
          </a:bodyPr>
          <a:lstStyle/>
          <a:p>
            <a:r>
              <a:rPr lang="it-IT" dirty="0" smtClean="0"/>
              <a:t>Segni del tempo/segni dei tempi.</a:t>
            </a:r>
          </a:p>
          <a:p>
            <a:r>
              <a:rPr lang="it-IT" dirty="0" smtClean="0"/>
              <a:t>Dobbiamo occuparcene perché l’acqua è limitata, non illimitata come si pensava prima.</a:t>
            </a:r>
          </a:p>
          <a:p>
            <a:r>
              <a:rPr lang="it-IT" dirty="0" smtClean="0"/>
              <a:t>La madre di tutte le forme di vita non può essere trattata come le merci o come gli altri beni commerciali “orientati al mercato”.</a:t>
            </a:r>
          </a:p>
          <a:p>
            <a:r>
              <a:rPr lang="it-IT" dirty="0" smtClean="0"/>
              <a:t>Acqua come paradigma di giustizia sociale e ambientale.</a:t>
            </a:r>
            <a:endParaRPr lang="it-IT" dirty="0"/>
          </a:p>
        </p:txBody>
      </p:sp>
      <p:sp>
        <p:nvSpPr>
          <p:cNvPr id="4" name="Segnaposto numero diapositiva 3"/>
          <p:cNvSpPr>
            <a:spLocks noGrp="1"/>
          </p:cNvSpPr>
          <p:nvPr>
            <p:ph type="sldNum" sz="quarter" idx="12"/>
          </p:nvPr>
        </p:nvSpPr>
        <p:spPr/>
        <p:txBody>
          <a:bodyPr/>
          <a:lstStyle/>
          <a:p>
            <a:fld id="{B007B441-5312-499D-93C3-6E37886527FA}" type="slidenum">
              <a:rPr lang="it-IT" smtClean="0"/>
              <a:pPr/>
              <a:t>3</a:t>
            </a:fld>
            <a:endParaRPr lang="it-IT"/>
          </a:p>
        </p:txBody>
      </p:sp>
      <p:sp>
        <p:nvSpPr>
          <p:cNvPr id="5" name="Segnaposto piè di pagina 4"/>
          <p:cNvSpPr>
            <a:spLocks noGrp="1"/>
          </p:cNvSpPr>
          <p:nvPr>
            <p:ph type="ftr" sz="quarter" idx="11"/>
          </p:nvPr>
        </p:nvSpPr>
        <p:spPr/>
        <p:txBody>
          <a:bodyPr/>
          <a:lstStyle/>
          <a:p>
            <a:r>
              <a:rPr lang="it-IT" smtClean="0"/>
              <a:t>Renato Briganti</a:t>
            </a:r>
            <a:endParaRPr lang="it-IT"/>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1. Perché occuparsi di acqua?</a:t>
            </a:r>
            <a:endParaRPr lang="it-IT" dirty="0"/>
          </a:p>
        </p:txBody>
      </p:sp>
      <p:sp>
        <p:nvSpPr>
          <p:cNvPr id="3" name="Segnaposto contenuto 2"/>
          <p:cNvSpPr>
            <a:spLocks noGrp="1"/>
          </p:cNvSpPr>
          <p:nvPr>
            <p:ph idx="1"/>
          </p:nvPr>
        </p:nvSpPr>
        <p:spPr/>
        <p:txBody>
          <a:bodyPr/>
          <a:lstStyle/>
          <a:p>
            <a:r>
              <a:rPr lang="it-IT" dirty="0" smtClean="0"/>
              <a:t>Simbolo politico e giuridico di elemento necessario per tutte e tutti.</a:t>
            </a:r>
          </a:p>
          <a:p>
            <a:r>
              <a:rPr lang="it-IT" dirty="0" smtClean="0"/>
              <a:t>Carattere trans-generazionale: da garantire per le future generazioni.</a:t>
            </a:r>
          </a:p>
          <a:p>
            <a:r>
              <a:rPr lang="it-IT" dirty="0" smtClean="0"/>
              <a:t>Non c’è pace senza acqua: le guerre per l’accesso alle risorse idriche.</a:t>
            </a:r>
          </a:p>
          <a:p>
            <a:r>
              <a:rPr lang="it-IT" dirty="0" smtClean="0"/>
              <a:t>In due parole: dignità e sostenibilità.</a:t>
            </a:r>
          </a:p>
          <a:p>
            <a:endParaRPr lang="it-IT" dirty="0" smtClean="0"/>
          </a:p>
        </p:txBody>
      </p:sp>
      <p:sp>
        <p:nvSpPr>
          <p:cNvPr id="4" name="Segnaposto numero diapositiva 3"/>
          <p:cNvSpPr>
            <a:spLocks noGrp="1"/>
          </p:cNvSpPr>
          <p:nvPr>
            <p:ph type="sldNum" sz="quarter" idx="12"/>
          </p:nvPr>
        </p:nvSpPr>
        <p:spPr/>
        <p:txBody>
          <a:bodyPr/>
          <a:lstStyle/>
          <a:p>
            <a:fld id="{B007B441-5312-499D-93C3-6E37886527FA}" type="slidenum">
              <a:rPr lang="it-IT" smtClean="0"/>
              <a:pPr/>
              <a:t>4</a:t>
            </a:fld>
            <a:endParaRPr lang="it-IT"/>
          </a:p>
        </p:txBody>
      </p:sp>
      <p:sp>
        <p:nvSpPr>
          <p:cNvPr id="5" name="Segnaposto piè di pagina 4"/>
          <p:cNvSpPr>
            <a:spLocks noGrp="1"/>
          </p:cNvSpPr>
          <p:nvPr>
            <p:ph type="ftr" sz="quarter" idx="11"/>
          </p:nvPr>
        </p:nvSpPr>
        <p:spPr/>
        <p:txBody>
          <a:bodyPr/>
          <a:lstStyle/>
          <a:p>
            <a:r>
              <a:rPr lang="it-IT" smtClean="0"/>
              <a:t>Renato Briganti</a:t>
            </a:r>
            <a:endParaRPr lang="it-IT"/>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2. Acqua come diritto fondamentale</a:t>
            </a:r>
            <a:endParaRPr lang="it-IT" dirty="0"/>
          </a:p>
        </p:txBody>
      </p:sp>
      <p:sp>
        <p:nvSpPr>
          <p:cNvPr id="3" name="Segnaposto contenuto 2"/>
          <p:cNvSpPr>
            <a:spLocks noGrp="1"/>
          </p:cNvSpPr>
          <p:nvPr>
            <p:ph idx="1"/>
          </p:nvPr>
        </p:nvSpPr>
        <p:spPr/>
        <p:txBody>
          <a:bodyPr/>
          <a:lstStyle/>
          <a:p>
            <a:r>
              <a:rPr lang="it-IT" dirty="0" smtClean="0"/>
              <a:t>Per anni l’acqua non è stata riconosciuta come diritto, ma come “bisogno”.</a:t>
            </a:r>
          </a:p>
          <a:p>
            <a:r>
              <a:rPr lang="it-IT" dirty="0" smtClean="0"/>
              <a:t>C’è una grande differenza, perché:</a:t>
            </a:r>
          </a:p>
          <a:p>
            <a:pPr>
              <a:buNone/>
            </a:pPr>
            <a:r>
              <a:rPr lang="it-IT" dirty="0" smtClean="0"/>
              <a:t>-un bisogno lo puoi soddisfare nel mercato, e c’è chi lo può pagare e chi no;</a:t>
            </a:r>
          </a:p>
          <a:p>
            <a:pPr>
              <a:buNone/>
            </a:pPr>
            <a:r>
              <a:rPr lang="it-IT" dirty="0" smtClean="0"/>
              <a:t>-un diritto fondamentale spetta a tutti e a ciascuno, è inalienabile e imprescrittibile.</a:t>
            </a:r>
            <a:endParaRPr lang="it-IT" dirty="0"/>
          </a:p>
        </p:txBody>
      </p:sp>
      <p:sp>
        <p:nvSpPr>
          <p:cNvPr id="4" name="Segnaposto numero diapositiva 3"/>
          <p:cNvSpPr>
            <a:spLocks noGrp="1"/>
          </p:cNvSpPr>
          <p:nvPr>
            <p:ph type="sldNum" sz="quarter" idx="12"/>
          </p:nvPr>
        </p:nvSpPr>
        <p:spPr/>
        <p:txBody>
          <a:bodyPr/>
          <a:lstStyle/>
          <a:p>
            <a:fld id="{B007B441-5312-499D-93C3-6E37886527FA}" type="slidenum">
              <a:rPr lang="it-IT" smtClean="0"/>
              <a:pPr/>
              <a:t>5</a:t>
            </a:fld>
            <a:endParaRPr lang="it-IT"/>
          </a:p>
        </p:txBody>
      </p:sp>
      <p:sp>
        <p:nvSpPr>
          <p:cNvPr id="5" name="Segnaposto piè di pagina 4"/>
          <p:cNvSpPr>
            <a:spLocks noGrp="1"/>
          </p:cNvSpPr>
          <p:nvPr>
            <p:ph type="ftr" sz="quarter" idx="11"/>
          </p:nvPr>
        </p:nvSpPr>
        <p:spPr/>
        <p:txBody>
          <a:bodyPr/>
          <a:lstStyle/>
          <a:p>
            <a:r>
              <a:rPr lang="it-IT" smtClean="0"/>
              <a:t>Renato Briganti</a:t>
            </a:r>
            <a:endParaRPr lang="it-IT"/>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2. Acqua come diritto fondamentale</a:t>
            </a:r>
            <a:endParaRPr lang="it-IT" dirty="0"/>
          </a:p>
        </p:txBody>
      </p:sp>
      <p:sp>
        <p:nvSpPr>
          <p:cNvPr id="3" name="Segnaposto contenuto 2"/>
          <p:cNvSpPr>
            <a:spLocks noGrp="1"/>
          </p:cNvSpPr>
          <p:nvPr>
            <p:ph idx="1"/>
          </p:nvPr>
        </p:nvSpPr>
        <p:spPr>
          <a:xfrm>
            <a:off x="457200" y="1428736"/>
            <a:ext cx="8229600" cy="4697427"/>
          </a:xfrm>
        </p:spPr>
        <p:txBody>
          <a:bodyPr>
            <a:noAutofit/>
          </a:bodyPr>
          <a:lstStyle/>
          <a:p>
            <a:r>
              <a:rPr lang="it-IT" sz="1400" u="sng" dirty="0" smtClean="0"/>
              <a:t>La Risoluzione delle Nazioni Unite n. 64/92 del 28 luglio 2008</a:t>
            </a:r>
          </a:p>
          <a:p>
            <a:r>
              <a:rPr lang="it-IT" sz="1400" dirty="0" smtClean="0"/>
              <a:t>Nell’ottobre del 2006 al Forum mondiale sull' acqua in Messico, diversi Paesi hanno chiesto una risoluzione all’Alto Commissariato delle Nazioni Unite per i Diritti dell'Uomo, per l’applicazione giuridica in materia di accesso all'acqua negli accordi internazionali sui diritti umani. I Paesi che hanno proposto questa risoluzione sono i seguenti:  Belgio, Bolivia, Camerun, Cipro, Costa </a:t>
            </a:r>
            <a:r>
              <a:rPr lang="it-IT" sz="1400" dirty="0" err="1" smtClean="0"/>
              <a:t>Rica</a:t>
            </a:r>
            <a:r>
              <a:rPr lang="it-IT" sz="1400" dirty="0" smtClean="0"/>
              <a:t>, Cuba, Ecuador, Estonia, Francia, Germania, Grecia, Guatemala, Italia, Lussemburgo, Malta, Nigeria, Panama, Perù, Portogallo, Romania, Slovenia, Spagna e Svizzera.</a:t>
            </a:r>
          </a:p>
          <a:p>
            <a:r>
              <a:rPr lang="it-IT" sz="1400" dirty="0" smtClean="0"/>
              <a:t>Inoltre, l’ONU sempre nel 2006 ha presentato un consuntivo dei fallimenti dei processi di privatizzazione sperimentati nel mondo ed ha fatto appello ai Governi membri chiedendo di assumersi la responsabilità dei servizi idrici. </a:t>
            </a:r>
          </a:p>
          <a:p>
            <a:r>
              <a:rPr lang="it-IT" sz="1400" dirty="0" smtClean="0"/>
              <a:t>In seguito, Evo </a:t>
            </a:r>
            <a:r>
              <a:rPr lang="it-IT" sz="1400" dirty="0" err="1" smtClean="0"/>
              <a:t>Morales</a:t>
            </a:r>
            <a:r>
              <a:rPr lang="it-IT" sz="1400" dirty="0" smtClean="0"/>
              <a:t>, il presidente della Bolivia, ha lanciato un appello per il diritto all'acqua rivolto a tutta la comunità sud-americana. Almeno 12 Paesi hanno reagito favorevolmente a questo proposito, lo hanno fatto proprio e lo hanno sottoposto alla comunità internazionale.</a:t>
            </a:r>
          </a:p>
          <a:p>
            <a:r>
              <a:rPr lang="it-IT" sz="1400" dirty="0" smtClean="0"/>
              <a:t>Nel mese di luglio 2010, finalmente, dopo quasi 20 anni di discussioni, l'Assemblea Generale delle Nazioni Unite ha approvato, con 122 voti a favore e 41 astensioni, la Risoluzione che recepiva il documento proposto dal Governo Boliviano che dichiara "L'accesso all'acqua come diritto umano ".  Però questo diritto è stato proclamato solo come principio, senza riuscire a conferire forza coercitiva e normativa.</a:t>
            </a:r>
            <a:br>
              <a:rPr lang="it-IT" sz="1400" dirty="0" smtClean="0"/>
            </a:br>
            <a:r>
              <a:rPr lang="it-IT" sz="1400" dirty="0" smtClean="0"/>
              <a:t>Dopo che l'Assemblea Generale delle Nazioni Unite ha riconosciuto il diritto umano di accesso all'acqua si è ad un punto di partenza, non di arrivo, perché da questo cambiamento di rotta si deve iniziare a lavorare perché tutti i Governi ratifichino di questa Risoluzione, la n. 64/92 del 28 luglio 2010. In assenza della ratifica questo riconoscimento non produrrà nessun effetto obbligatorio per i singoli Stati.</a:t>
            </a:r>
          </a:p>
        </p:txBody>
      </p:sp>
      <p:sp>
        <p:nvSpPr>
          <p:cNvPr id="4" name="Segnaposto numero diapositiva 3"/>
          <p:cNvSpPr>
            <a:spLocks noGrp="1"/>
          </p:cNvSpPr>
          <p:nvPr>
            <p:ph type="sldNum" sz="quarter" idx="12"/>
          </p:nvPr>
        </p:nvSpPr>
        <p:spPr/>
        <p:txBody>
          <a:bodyPr/>
          <a:lstStyle/>
          <a:p>
            <a:fld id="{B007B441-5312-499D-93C3-6E37886527FA}" type="slidenum">
              <a:rPr lang="it-IT" smtClean="0"/>
              <a:pPr/>
              <a:t>6</a:t>
            </a:fld>
            <a:endParaRPr lang="it-IT"/>
          </a:p>
        </p:txBody>
      </p:sp>
      <p:sp>
        <p:nvSpPr>
          <p:cNvPr id="5" name="Segnaposto piè di pagina 4"/>
          <p:cNvSpPr>
            <a:spLocks noGrp="1"/>
          </p:cNvSpPr>
          <p:nvPr>
            <p:ph type="ftr" sz="quarter" idx="11"/>
          </p:nvPr>
        </p:nvSpPr>
        <p:spPr/>
        <p:txBody>
          <a:bodyPr/>
          <a:lstStyle/>
          <a:p>
            <a:r>
              <a:rPr lang="it-IT" smtClean="0"/>
              <a:t>Renato Briganti</a:t>
            </a:r>
            <a:endParaRPr lang="it-IT"/>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3. Acqua come bene comune</a:t>
            </a:r>
            <a:endParaRPr lang="it-IT" dirty="0"/>
          </a:p>
        </p:txBody>
      </p:sp>
      <p:sp>
        <p:nvSpPr>
          <p:cNvPr id="3" name="Segnaposto contenuto 2"/>
          <p:cNvSpPr>
            <a:spLocks noGrp="1"/>
          </p:cNvSpPr>
          <p:nvPr>
            <p:ph idx="1"/>
          </p:nvPr>
        </p:nvSpPr>
        <p:spPr/>
        <p:txBody>
          <a:bodyPr/>
          <a:lstStyle/>
          <a:p>
            <a:r>
              <a:rPr lang="it-IT" dirty="0" smtClean="0"/>
              <a:t>Caratteristica unica dell’acqua: è sia un diritto sia un bene.</a:t>
            </a:r>
          </a:p>
          <a:p>
            <a:r>
              <a:rPr lang="it-IT" dirty="0" smtClean="0"/>
              <a:t>Precisamente è un bene NECESSARIO per garantire un diritto. Questo lo rende diverso dagli altri beni commerciali.</a:t>
            </a:r>
          </a:p>
          <a:p>
            <a:r>
              <a:rPr lang="it-IT" dirty="0" smtClean="0"/>
              <a:t>Inoltre è bene comune perché di APPARTENENZA COLLETTIVA, quindi non controllabile da parte di un singolo privato.</a:t>
            </a:r>
            <a:endParaRPr lang="it-IT" dirty="0"/>
          </a:p>
        </p:txBody>
      </p:sp>
      <p:sp>
        <p:nvSpPr>
          <p:cNvPr id="4" name="Segnaposto numero diapositiva 3"/>
          <p:cNvSpPr>
            <a:spLocks noGrp="1"/>
          </p:cNvSpPr>
          <p:nvPr>
            <p:ph type="sldNum" sz="quarter" idx="12"/>
          </p:nvPr>
        </p:nvSpPr>
        <p:spPr/>
        <p:txBody>
          <a:bodyPr/>
          <a:lstStyle/>
          <a:p>
            <a:fld id="{B007B441-5312-499D-93C3-6E37886527FA}" type="slidenum">
              <a:rPr lang="it-IT" smtClean="0"/>
              <a:pPr/>
              <a:t>7</a:t>
            </a:fld>
            <a:endParaRPr lang="it-IT"/>
          </a:p>
        </p:txBody>
      </p:sp>
      <p:sp>
        <p:nvSpPr>
          <p:cNvPr id="5" name="Segnaposto piè di pagina 4"/>
          <p:cNvSpPr>
            <a:spLocks noGrp="1"/>
          </p:cNvSpPr>
          <p:nvPr>
            <p:ph type="ftr" sz="quarter" idx="11"/>
          </p:nvPr>
        </p:nvSpPr>
        <p:spPr/>
        <p:txBody>
          <a:bodyPr/>
          <a:lstStyle/>
          <a:p>
            <a:r>
              <a:rPr lang="it-IT" smtClean="0"/>
              <a:t>Renato Briganti</a:t>
            </a:r>
            <a:endParaRPr lang="it-IT"/>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3. Acqua come </a:t>
            </a:r>
            <a:r>
              <a:rPr lang="it-IT" smtClean="0"/>
              <a:t>bene comune</a:t>
            </a:r>
            <a:endParaRPr lang="it-IT"/>
          </a:p>
        </p:txBody>
      </p:sp>
      <p:sp>
        <p:nvSpPr>
          <p:cNvPr id="3" name="Segnaposto contenuto 2"/>
          <p:cNvSpPr>
            <a:spLocks noGrp="1"/>
          </p:cNvSpPr>
          <p:nvPr>
            <p:ph idx="1"/>
          </p:nvPr>
        </p:nvSpPr>
        <p:spPr/>
        <p:txBody>
          <a:bodyPr>
            <a:normAutofit lnSpcReduction="10000"/>
          </a:bodyPr>
          <a:lstStyle/>
          <a:p>
            <a:r>
              <a:rPr lang="it-IT" dirty="0" smtClean="0"/>
              <a:t>Infine è un bene ESAURIBILE.</a:t>
            </a:r>
          </a:p>
          <a:p>
            <a:r>
              <a:rPr lang="it-IT" dirty="0" smtClean="0"/>
              <a:t>Di tutta l’acqua esistente nel pianeta circa il 3% è dolce. Solo il 2,70% è potabile.</a:t>
            </a:r>
          </a:p>
          <a:p>
            <a:r>
              <a:rPr lang="it-IT" dirty="0" smtClean="0"/>
              <a:t>Il 2,40% però è usato per l’irrigazione in agricoltura o per le produzioni industriali (ci vogliono 10 litri d’acqua per 1 litro di </a:t>
            </a:r>
            <a:r>
              <a:rPr lang="it-IT" dirty="0" err="1" smtClean="0"/>
              <a:t>cocacola</a:t>
            </a:r>
            <a:r>
              <a:rPr lang="it-IT" dirty="0" smtClean="0"/>
              <a:t>)</a:t>
            </a:r>
          </a:p>
          <a:p>
            <a:r>
              <a:rPr lang="it-IT" dirty="0" smtClean="0"/>
              <a:t>Lo 0,30% è usato a fini umani, ma è gestito da poche persone ed è sempre più contaminato.</a:t>
            </a:r>
          </a:p>
          <a:p>
            <a:r>
              <a:rPr lang="it-IT" dirty="0" smtClean="0"/>
              <a:t>Quindi va tutelato e conservato per il futuro.</a:t>
            </a:r>
          </a:p>
          <a:p>
            <a:endParaRPr lang="it-IT" dirty="0"/>
          </a:p>
        </p:txBody>
      </p:sp>
      <p:sp>
        <p:nvSpPr>
          <p:cNvPr id="4" name="Segnaposto numero diapositiva 3"/>
          <p:cNvSpPr>
            <a:spLocks noGrp="1"/>
          </p:cNvSpPr>
          <p:nvPr>
            <p:ph type="sldNum" sz="quarter" idx="12"/>
          </p:nvPr>
        </p:nvSpPr>
        <p:spPr/>
        <p:txBody>
          <a:bodyPr/>
          <a:lstStyle/>
          <a:p>
            <a:fld id="{B007B441-5312-499D-93C3-6E37886527FA}" type="slidenum">
              <a:rPr lang="it-IT" smtClean="0"/>
              <a:pPr/>
              <a:t>8</a:t>
            </a:fld>
            <a:endParaRPr lang="it-IT"/>
          </a:p>
        </p:txBody>
      </p:sp>
      <p:sp>
        <p:nvSpPr>
          <p:cNvPr id="5" name="Segnaposto piè di pagina 4"/>
          <p:cNvSpPr>
            <a:spLocks noGrp="1"/>
          </p:cNvSpPr>
          <p:nvPr>
            <p:ph type="ftr" sz="quarter" idx="11"/>
          </p:nvPr>
        </p:nvSpPr>
        <p:spPr/>
        <p:txBody>
          <a:bodyPr/>
          <a:lstStyle/>
          <a:p>
            <a:r>
              <a:rPr lang="it-IT" smtClean="0"/>
              <a:t>Renato Briganti</a:t>
            </a:r>
            <a:endParaRPr lang="it-IT"/>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4. Acqua come servizio pubblico</a:t>
            </a:r>
            <a:endParaRPr lang="it-IT" dirty="0"/>
          </a:p>
        </p:txBody>
      </p:sp>
      <p:sp>
        <p:nvSpPr>
          <p:cNvPr id="3" name="Segnaposto contenuto 2"/>
          <p:cNvSpPr>
            <a:spLocks noGrp="1"/>
          </p:cNvSpPr>
          <p:nvPr>
            <p:ph idx="1"/>
          </p:nvPr>
        </p:nvSpPr>
        <p:spPr/>
        <p:txBody>
          <a:bodyPr>
            <a:normAutofit lnSpcReduction="10000"/>
          </a:bodyPr>
          <a:lstStyle/>
          <a:p>
            <a:r>
              <a:rPr lang="it-IT" dirty="0" smtClean="0"/>
              <a:t>Per garantire il diritto all’acqua è necessario un servizio pubblico locale.</a:t>
            </a:r>
          </a:p>
          <a:p>
            <a:r>
              <a:rPr lang="it-IT" dirty="0" smtClean="0"/>
              <a:t>Quello che porta l’acqua dalla fonte al rubinetto si chiama </a:t>
            </a:r>
            <a:r>
              <a:rPr lang="it-IT" u="sng" dirty="0" smtClean="0"/>
              <a:t>Servizio Idrico Integrato</a:t>
            </a:r>
            <a:r>
              <a:rPr lang="it-IT" dirty="0" smtClean="0"/>
              <a:t> (estrazione, depurazione, distribuzione).</a:t>
            </a:r>
            <a:endParaRPr lang="it-IT" u="sng" dirty="0" smtClean="0"/>
          </a:p>
          <a:p>
            <a:r>
              <a:rPr lang="it-IT" dirty="0" smtClean="0"/>
              <a:t>Siccome l’acqua è un diritto </a:t>
            </a:r>
            <a:r>
              <a:rPr lang="it-IT" u="sng" dirty="0" smtClean="0"/>
              <a:t>mediante lo Stato</a:t>
            </a:r>
            <a:r>
              <a:rPr lang="it-IT" dirty="0" smtClean="0"/>
              <a:t>, allora il </a:t>
            </a:r>
            <a:r>
              <a:rPr lang="it-IT" dirty="0" err="1" smtClean="0"/>
              <a:t>S.I.I.</a:t>
            </a:r>
            <a:r>
              <a:rPr lang="it-IT" dirty="0" smtClean="0"/>
              <a:t> è un servizio PUBBLICO che deve essere garantito a tutte e tutti, e non può essere privatizzato.</a:t>
            </a:r>
            <a:endParaRPr lang="it-IT" dirty="0"/>
          </a:p>
        </p:txBody>
      </p:sp>
      <p:sp>
        <p:nvSpPr>
          <p:cNvPr id="4" name="Segnaposto numero diapositiva 3"/>
          <p:cNvSpPr>
            <a:spLocks noGrp="1"/>
          </p:cNvSpPr>
          <p:nvPr>
            <p:ph type="sldNum" sz="quarter" idx="12"/>
          </p:nvPr>
        </p:nvSpPr>
        <p:spPr/>
        <p:txBody>
          <a:bodyPr/>
          <a:lstStyle/>
          <a:p>
            <a:fld id="{B007B441-5312-499D-93C3-6E37886527FA}" type="slidenum">
              <a:rPr lang="it-IT" smtClean="0"/>
              <a:pPr/>
              <a:t>9</a:t>
            </a:fld>
            <a:endParaRPr lang="it-IT"/>
          </a:p>
        </p:txBody>
      </p:sp>
      <p:sp>
        <p:nvSpPr>
          <p:cNvPr id="5" name="Segnaposto piè di pagina 4"/>
          <p:cNvSpPr>
            <a:spLocks noGrp="1"/>
          </p:cNvSpPr>
          <p:nvPr>
            <p:ph type="ftr" sz="quarter" idx="11"/>
          </p:nvPr>
        </p:nvSpPr>
        <p:spPr/>
        <p:txBody>
          <a:bodyPr/>
          <a:lstStyle/>
          <a:p>
            <a:r>
              <a:rPr lang="it-IT" smtClean="0"/>
              <a:t>Renato Briganti</a:t>
            </a:r>
            <a:endParaRPr lang="it-IT"/>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4. Acqua come servizio pubblico</a:t>
            </a:r>
            <a:endParaRPr lang="it-IT" dirty="0"/>
          </a:p>
        </p:txBody>
      </p:sp>
      <p:sp>
        <p:nvSpPr>
          <p:cNvPr id="3" name="Segnaposto contenuto 2"/>
          <p:cNvSpPr>
            <a:spLocks noGrp="1"/>
          </p:cNvSpPr>
          <p:nvPr>
            <p:ph idx="1"/>
          </p:nvPr>
        </p:nvSpPr>
        <p:spPr/>
        <p:txBody>
          <a:bodyPr>
            <a:normAutofit lnSpcReduction="10000"/>
          </a:bodyPr>
          <a:lstStyle/>
          <a:p>
            <a:r>
              <a:rPr lang="it-IT" dirty="0" smtClean="0"/>
              <a:t>Inoltre, questo servizio non può avere regime di piena concorrenza, perché abbiamo un solo rubinetto a casa e quindi si configura come MONOPOLIO NATURALE.</a:t>
            </a:r>
          </a:p>
          <a:p>
            <a:r>
              <a:rPr lang="it-IT" dirty="0" smtClean="0"/>
              <a:t>Non può esserci concorrenza NEL mercato, ma solo concorrenza PER il mercato. Perciò chi vince la gara diventa </a:t>
            </a:r>
            <a:r>
              <a:rPr lang="it-IT" u="sng" dirty="0" smtClean="0"/>
              <a:t>monopolista</a:t>
            </a:r>
            <a:r>
              <a:rPr lang="it-IT" dirty="0" smtClean="0"/>
              <a:t>. E non può mai esserci monopolio privato, perché non farebbe gli interessi pubblici.</a:t>
            </a:r>
            <a:endParaRPr lang="it-IT" u="sng" dirty="0"/>
          </a:p>
        </p:txBody>
      </p:sp>
      <p:sp>
        <p:nvSpPr>
          <p:cNvPr id="4" name="Segnaposto piè di pagina 3"/>
          <p:cNvSpPr>
            <a:spLocks noGrp="1"/>
          </p:cNvSpPr>
          <p:nvPr>
            <p:ph type="ftr" sz="quarter" idx="11"/>
          </p:nvPr>
        </p:nvSpPr>
        <p:spPr/>
        <p:txBody>
          <a:bodyPr/>
          <a:lstStyle/>
          <a:p>
            <a:r>
              <a:rPr lang="it-IT" smtClean="0"/>
              <a:t>Renato Briganti</a:t>
            </a:r>
            <a:endParaRPr lang="it-IT"/>
          </a:p>
        </p:txBody>
      </p:sp>
      <p:sp>
        <p:nvSpPr>
          <p:cNvPr id="5" name="Segnaposto numero diapositiva 4"/>
          <p:cNvSpPr>
            <a:spLocks noGrp="1"/>
          </p:cNvSpPr>
          <p:nvPr>
            <p:ph type="sldNum" sz="quarter" idx="12"/>
          </p:nvPr>
        </p:nvSpPr>
        <p:spPr/>
        <p:txBody>
          <a:bodyPr/>
          <a:lstStyle/>
          <a:p>
            <a:fld id="{B007B441-5312-499D-93C3-6E37886527FA}" type="slidenum">
              <a:rPr lang="it-IT" smtClean="0"/>
              <a:pPr/>
              <a:t>10</a:t>
            </a:fld>
            <a:endParaRPr lang="it-IT"/>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5. Il livello europeo</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t>Carta Europea dell'Acqua (Strasburgo, 1968);</a:t>
            </a:r>
          </a:p>
          <a:p>
            <a:r>
              <a:rPr lang="it-IT" dirty="0" smtClean="0"/>
              <a:t>Risoluzione del Parlamento Europeo del 15 marzo 2006 sul IV Forum mondiale dell'Acqua (sulla gestione partecipata); </a:t>
            </a:r>
          </a:p>
          <a:p>
            <a:r>
              <a:rPr lang="it-IT" dirty="0" smtClean="0"/>
              <a:t>Artt. 14 e 106, par. 2 TFUE, art. 36 Carta dei diritti fondamentali UE.; art. 345 TFUE (principio di neutralità); </a:t>
            </a:r>
          </a:p>
          <a:p>
            <a:r>
              <a:rPr lang="it-IT" dirty="0" smtClean="0"/>
              <a:t>Principio di autonomia istituzionale degli enti pubblici (art. 5 TUE e protocollo n. 26 del Trattato di Lisbona); </a:t>
            </a:r>
          </a:p>
          <a:p>
            <a:r>
              <a:rPr lang="it-IT" dirty="0" smtClean="0"/>
              <a:t>Libro verde sui servizi di interesse generale [COM (2003) 270-2003/2152 (INI)]”, al punto 35 (auto-organizzazione); </a:t>
            </a:r>
          </a:p>
          <a:p>
            <a:r>
              <a:rPr lang="it-IT" dirty="0" smtClean="0"/>
              <a:t>Direttiva 2000/60/CE (natura del bene acqua); </a:t>
            </a:r>
          </a:p>
          <a:p>
            <a:r>
              <a:rPr lang="it-IT" dirty="0" smtClean="0"/>
              <a:t>Giurisprudenza CGCE (Sentenze </a:t>
            </a:r>
            <a:r>
              <a:rPr lang="it-IT" dirty="0" err="1" smtClean="0"/>
              <a:t>Teckal</a:t>
            </a:r>
            <a:r>
              <a:rPr lang="it-IT" dirty="0" smtClean="0"/>
              <a:t>, </a:t>
            </a:r>
            <a:r>
              <a:rPr lang="it-IT" dirty="0" err="1" smtClean="0"/>
              <a:t>Stadt</a:t>
            </a:r>
            <a:r>
              <a:rPr lang="it-IT" dirty="0" smtClean="0"/>
              <a:t> Halle, ecc.); </a:t>
            </a:r>
          </a:p>
          <a:p>
            <a:r>
              <a:rPr lang="it-IT" dirty="0" smtClean="0"/>
              <a:t>Convenzione di </a:t>
            </a:r>
            <a:r>
              <a:rPr lang="it-IT" dirty="0" err="1" smtClean="0"/>
              <a:t>Aarhus</a:t>
            </a:r>
            <a:r>
              <a:rPr lang="it-IT" dirty="0" smtClean="0"/>
              <a:t> (Principio di partecipazione).</a:t>
            </a:r>
          </a:p>
          <a:p>
            <a:endParaRPr lang="it-IT" dirty="0"/>
          </a:p>
        </p:txBody>
      </p:sp>
      <p:sp>
        <p:nvSpPr>
          <p:cNvPr id="4" name="Segnaposto piè di pagina 3"/>
          <p:cNvSpPr>
            <a:spLocks noGrp="1"/>
          </p:cNvSpPr>
          <p:nvPr>
            <p:ph type="ftr" sz="quarter" idx="11"/>
          </p:nvPr>
        </p:nvSpPr>
        <p:spPr/>
        <p:txBody>
          <a:bodyPr/>
          <a:lstStyle/>
          <a:p>
            <a:r>
              <a:rPr lang="it-IT" smtClean="0"/>
              <a:t>Renato Briganti</a:t>
            </a:r>
            <a:endParaRPr lang="it-IT"/>
          </a:p>
        </p:txBody>
      </p:sp>
      <p:sp>
        <p:nvSpPr>
          <p:cNvPr id="5" name="Segnaposto numero diapositiva 4"/>
          <p:cNvSpPr>
            <a:spLocks noGrp="1"/>
          </p:cNvSpPr>
          <p:nvPr>
            <p:ph type="sldNum" sz="quarter" idx="12"/>
          </p:nvPr>
        </p:nvSpPr>
        <p:spPr/>
        <p:txBody>
          <a:bodyPr/>
          <a:lstStyle/>
          <a:p>
            <a:fld id="{B007B441-5312-499D-93C3-6E37886527FA}" type="slidenum">
              <a:rPr lang="it-IT" smtClean="0"/>
              <a:pPr/>
              <a:t>11</a:t>
            </a:fld>
            <a:endParaRPr lang="it-IT"/>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5. Il livello europeo</a:t>
            </a:r>
            <a:endParaRPr lang="it-IT" dirty="0"/>
          </a:p>
        </p:txBody>
      </p:sp>
      <p:sp>
        <p:nvSpPr>
          <p:cNvPr id="3" name="Segnaposto contenuto 2"/>
          <p:cNvSpPr>
            <a:spLocks noGrp="1"/>
          </p:cNvSpPr>
          <p:nvPr>
            <p:ph idx="1"/>
          </p:nvPr>
        </p:nvSpPr>
        <p:spPr/>
        <p:txBody>
          <a:bodyPr>
            <a:normAutofit/>
          </a:bodyPr>
          <a:lstStyle/>
          <a:p>
            <a:pPr>
              <a:buNone/>
            </a:pPr>
            <a:r>
              <a:rPr lang="fr-FR" b="1" dirty="0" smtClean="0"/>
              <a:t>EPIC (établissement public à caractère industriel et commercial): </a:t>
            </a:r>
          </a:p>
          <a:p>
            <a:r>
              <a:rPr lang="it-IT" dirty="0" smtClean="0"/>
              <a:t>-personalità giuridica pubblica; </a:t>
            </a:r>
          </a:p>
          <a:p>
            <a:r>
              <a:rPr lang="it-IT" dirty="0" smtClean="0"/>
              <a:t>-autonomia finanziaria;</a:t>
            </a:r>
          </a:p>
          <a:p>
            <a:r>
              <a:rPr lang="it-IT" dirty="0" err="1" smtClean="0"/>
              <a:t>-</a:t>
            </a:r>
            <a:r>
              <a:rPr lang="it-IT" i="1" dirty="0" err="1" smtClean="0"/>
              <a:t>governance</a:t>
            </a:r>
            <a:r>
              <a:rPr lang="it-IT" i="1" dirty="0" smtClean="0"/>
              <a:t> partecipata (lavoratori, utenti, associazioni); </a:t>
            </a:r>
          </a:p>
          <a:p>
            <a:r>
              <a:rPr lang="it-IT" dirty="0" smtClean="0"/>
              <a:t>-soggetto al controllo della </a:t>
            </a:r>
            <a:r>
              <a:rPr lang="it-IT" i="1" dirty="0" smtClean="0"/>
              <a:t>Ville de </a:t>
            </a:r>
            <a:r>
              <a:rPr lang="it-IT" i="1" dirty="0" err="1" smtClean="0"/>
              <a:t>Paris</a:t>
            </a:r>
            <a:r>
              <a:rPr lang="it-IT" i="1" dirty="0" smtClean="0"/>
              <a:t> (con un </a:t>
            </a:r>
            <a:r>
              <a:rPr lang="it-IT" i="1" dirty="0" err="1" smtClean="0"/>
              <a:t>Observatoire</a:t>
            </a:r>
            <a:r>
              <a:rPr lang="it-IT" i="1" dirty="0" smtClean="0"/>
              <a:t> </a:t>
            </a:r>
            <a:r>
              <a:rPr lang="it-IT" i="1" dirty="0" err="1" smtClean="0"/>
              <a:t>Muncipal</a:t>
            </a:r>
            <a:r>
              <a:rPr lang="it-IT" i="1" dirty="0" smtClean="0"/>
              <a:t> de l’Eau).</a:t>
            </a:r>
          </a:p>
        </p:txBody>
      </p:sp>
      <p:sp>
        <p:nvSpPr>
          <p:cNvPr id="4" name="Segnaposto piè di pagina 3"/>
          <p:cNvSpPr>
            <a:spLocks noGrp="1"/>
          </p:cNvSpPr>
          <p:nvPr>
            <p:ph type="ftr" sz="quarter" idx="11"/>
          </p:nvPr>
        </p:nvSpPr>
        <p:spPr/>
        <p:txBody>
          <a:bodyPr/>
          <a:lstStyle/>
          <a:p>
            <a:r>
              <a:rPr lang="it-IT" smtClean="0"/>
              <a:t>Renato Briganti</a:t>
            </a:r>
            <a:endParaRPr lang="it-IT"/>
          </a:p>
        </p:txBody>
      </p:sp>
      <p:sp>
        <p:nvSpPr>
          <p:cNvPr id="5" name="Segnaposto numero diapositiva 4"/>
          <p:cNvSpPr>
            <a:spLocks noGrp="1"/>
          </p:cNvSpPr>
          <p:nvPr>
            <p:ph type="sldNum" sz="quarter" idx="12"/>
          </p:nvPr>
        </p:nvSpPr>
        <p:spPr/>
        <p:txBody>
          <a:bodyPr/>
          <a:lstStyle/>
          <a:p>
            <a:fld id="{B007B441-5312-499D-93C3-6E37886527FA}" type="slidenum">
              <a:rPr lang="it-IT" smtClean="0"/>
              <a:pPr/>
              <a:t>12</a:t>
            </a:fld>
            <a:endParaRPr lang="it-IT"/>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6. Il livello italiano</a:t>
            </a:r>
            <a:endParaRPr lang="it-IT" dirty="0"/>
          </a:p>
        </p:txBody>
      </p:sp>
      <p:sp>
        <p:nvSpPr>
          <p:cNvPr id="3" name="Segnaposto contenuto 2"/>
          <p:cNvSpPr>
            <a:spLocks noGrp="1"/>
          </p:cNvSpPr>
          <p:nvPr>
            <p:ph idx="1"/>
          </p:nvPr>
        </p:nvSpPr>
        <p:spPr>
          <a:xfrm>
            <a:off x="457200" y="1571612"/>
            <a:ext cx="8229600" cy="4525963"/>
          </a:xfrm>
        </p:spPr>
        <p:txBody>
          <a:bodyPr>
            <a:normAutofit fontScale="55000" lnSpcReduction="20000"/>
          </a:bodyPr>
          <a:lstStyle/>
          <a:p>
            <a:pPr>
              <a:buNone/>
            </a:pPr>
            <a:r>
              <a:rPr lang="it-IT" dirty="0" smtClean="0"/>
              <a:t>- </a:t>
            </a:r>
            <a:r>
              <a:rPr lang="it-IT" b="1" u="sng" dirty="0" err="1" smtClean="0"/>
              <a:t>Artt.</a:t>
            </a:r>
            <a:r>
              <a:rPr lang="it-IT" b="1" u="sng" dirty="0" smtClean="0"/>
              <a:t> 2, 3 e 43 Cost.</a:t>
            </a:r>
            <a:r>
              <a:rPr lang="it-IT" dirty="0" smtClean="0"/>
              <a:t> (diritti sociali e servizi pubblici essenziali).</a:t>
            </a:r>
          </a:p>
          <a:p>
            <a:pPr>
              <a:buNone/>
            </a:pPr>
            <a:endParaRPr lang="it-IT" dirty="0" smtClean="0"/>
          </a:p>
          <a:p>
            <a:pPr>
              <a:buNone/>
            </a:pPr>
            <a:r>
              <a:rPr lang="it-IT" dirty="0" smtClean="0"/>
              <a:t>- </a:t>
            </a:r>
            <a:r>
              <a:rPr lang="it-IT" b="1" u="sng" dirty="0" smtClean="0"/>
              <a:t>Riforma dei Servizi Pubblici Locali</a:t>
            </a:r>
            <a:r>
              <a:rPr lang="it-IT" dirty="0" smtClean="0"/>
              <a:t>, con a</a:t>
            </a:r>
            <a:r>
              <a:rPr lang="de-DE" dirty="0" err="1" smtClean="0"/>
              <a:t>rt</a:t>
            </a:r>
            <a:r>
              <a:rPr lang="de-DE" dirty="0" smtClean="0"/>
              <a:t>. 23-bis </a:t>
            </a:r>
            <a:r>
              <a:rPr lang="de-DE" dirty="0" err="1" smtClean="0"/>
              <a:t>d.l</a:t>
            </a:r>
            <a:r>
              <a:rPr lang="de-DE" dirty="0" smtClean="0"/>
              <a:t>. 25/6/08, n. 112</a:t>
            </a:r>
          </a:p>
          <a:p>
            <a:r>
              <a:rPr lang="it-IT" dirty="0" smtClean="0"/>
              <a:t>Nozione di “servizi pubblici Interesse Economico Generale” (SIEG);</a:t>
            </a:r>
          </a:p>
          <a:p>
            <a:r>
              <a:rPr lang="it-IT" dirty="0" smtClean="0"/>
              <a:t>Richiamo ai principi comunitari di concorrenza, libertà di stabilimento e libera prestazione di servizi [</a:t>
            </a:r>
            <a:r>
              <a:rPr lang="it-IT" dirty="0" err="1" smtClean="0"/>
              <a:t>artt</a:t>
            </a:r>
            <a:r>
              <a:rPr lang="it-IT" dirty="0" smtClean="0"/>
              <a:t>. 14 e 106 TFUE, art. 43 Cost. </a:t>
            </a:r>
            <a:r>
              <a:rPr lang="it-IT" dirty="0" err="1" smtClean="0"/>
              <a:t>ital</a:t>
            </a:r>
            <a:r>
              <a:rPr lang="it-IT" dirty="0" smtClean="0"/>
              <a:t>.]; </a:t>
            </a:r>
          </a:p>
          <a:p>
            <a:r>
              <a:rPr lang="it-IT" dirty="0" smtClean="0"/>
              <a:t>“livelli essenziali delle prestazioni” e non “servizi essenziali”. </a:t>
            </a:r>
          </a:p>
          <a:p>
            <a:pPr>
              <a:buNone/>
            </a:pPr>
            <a:r>
              <a:rPr lang="it-IT" dirty="0" smtClean="0"/>
              <a:t>- Modelli di gestione dell’art. 23-bis:</a:t>
            </a:r>
          </a:p>
          <a:p>
            <a:pPr marL="514350" indent="-514350">
              <a:buFont typeface="+mj-lt"/>
              <a:buAutoNum type="arabicPeriod"/>
            </a:pPr>
            <a:r>
              <a:rPr lang="it-IT" dirty="0" smtClean="0"/>
              <a:t>Operatori privati (imprenditori singoli o società) individuati secondo procedure ad evidenza pubblica (</a:t>
            </a:r>
            <a:r>
              <a:rPr lang="it-IT" dirty="0" err="1" smtClean="0"/>
              <a:t>co</a:t>
            </a:r>
            <a:r>
              <a:rPr lang="it-IT" dirty="0" smtClean="0"/>
              <a:t>. 2);</a:t>
            </a:r>
          </a:p>
          <a:p>
            <a:pPr marL="514350" indent="-514350">
              <a:buFont typeface="+mj-lt"/>
              <a:buAutoNum type="arabicPeriod"/>
            </a:pPr>
            <a:r>
              <a:rPr lang="it-IT" dirty="0" smtClean="0"/>
              <a:t>Società miste (</a:t>
            </a:r>
            <a:r>
              <a:rPr lang="it-IT" dirty="0" err="1" smtClean="0"/>
              <a:t>co</a:t>
            </a:r>
            <a:r>
              <a:rPr lang="it-IT" dirty="0" smtClean="0"/>
              <a:t>. 2);</a:t>
            </a:r>
          </a:p>
          <a:p>
            <a:pPr marL="514350" indent="-514350">
              <a:buFont typeface="+mj-lt"/>
              <a:buAutoNum type="arabicPeriod"/>
            </a:pPr>
            <a:r>
              <a:rPr lang="it-IT" dirty="0" smtClean="0"/>
              <a:t>Affidamento “</a:t>
            </a:r>
            <a:r>
              <a:rPr lang="it-IT" i="1" dirty="0" smtClean="0"/>
              <a:t>in house” (</a:t>
            </a:r>
            <a:r>
              <a:rPr lang="it-IT" i="1" dirty="0" err="1" smtClean="0"/>
              <a:t>co</a:t>
            </a:r>
            <a:r>
              <a:rPr lang="it-IT" i="1" dirty="0" smtClean="0"/>
              <a:t>. 3) – società a capitale interamente pubblico.</a:t>
            </a:r>
          </a:p>
          <a:p>
            <a:pPr>
              <a:buNone/>
            </a:pPr>
            <a:r>
              <a:rPr lang="it-IT" dirty="0" smtClean="0"/>
              <a:t>- </a:t>
            </a:r>
            <a:r>
              <a:rPr lang="it-IT" dirty="0" err="1" smtClean="0"/>
              <a:t>art.</a:t>
            </a:r>
            <a:r>
              <a:rPr lang="it-IT" dirty="0" smtClean="0"/>
              <a:t> 23-bis, </a:t>
            </a:r>
            <a:r>
              <a:rPr lang="it-IT" dirty="0" err="1" smtClean="0"/>
              <a:t>co</a:t>
            </a:r>
            <a:r>
              <a:rPr lang="it-IT" dirty="0" smtClean="0"/>
              <a:t>. 5 : “Ferma restando la proprietà pubblica delle reti, la loro gestione può essere affidata a soggetti privati”. </a:t>
            </a:r>
          </a:p>
          <a:p>
            <a:pPr>
              <a:buNone/>
            </a:pPr>
            <a:r>
              <a:rPr lang="it-IT" dirty="0" smtClean="0"/>
              <a:t>Dicotomia proprietà-gestione: privatizzazione.</a:t>
            </a:r>
          </a:p>
          <a:p>
            <a:pPr>
              <a:buNone/>
            </a:pPr>
            <a:r>
              <a:rPr lang="it-IT" dirty="0" smtClean="0"/>
              <a:t>Rischio di un’espropriazione di fatto di beni comuni (quali l’acqua) in danno della collettività.</a:t>
            </a:r>
            <a:endParaRPr lang="it-IT" i="1" dirty="0" smtClean="0"/>
          </a:p>
          <a:p>
            <a:endParaRPr lang="it-IT" dirty="0"/>
          </a:p>
        </p:txBody>
      </p:sp>
      <p:sp>
        <p:nvSpPr>
          <p:cNvPr id="4" name="Segnaposto numero diapositiva 3"/>
          <p:cNvSpPr>
            <a:spLocks noGrp="1"/>
          </p:cNvSpPr>
          <p:nvPr>
            <p:ph type="sldNum" sz="quarter" idx="12"/>
          </p:nvPr>
        </p:nvSpPr>
        <p:spPr/>
        <p:txBody>
          <a:bodyPr/>
          <a:lstStyle/>
          <a:p>
            <a:fld id="{B007B441-5312-499D-93C3-6E37886527FA}" type="slidenum">
              <a:rPr lang="it-IT" smtClean="0"/>
              <a:pPr/>
              <a:t>13</a:t>
            </a:fld>
            <a:endParaRPr lang="it-IT"/>
          </a:p>
        </p:txBody>
      </p:sp>
      <p:sp>
        <p:nvSpPr>
          <p:cNvPr id="5" name="Segnaposto piè di pagina 4"/>
          <p:cNvSpPr>
            <a:spLocks noGrp="1"/>
          </p:cNvSpPr>
          <p:nvPr>
            <p:ph type="ftr" sz="quarter" idx="11"/>
          </p:nvPr>
        </p:nvSpPr>
        <p:spPr/>
        <p:txBody>
          <a:bodyPr/>
          <a:lstStyle/>
          <a:p>
            <a:r>
              <a:rPr lang="it-IT" smtClean="0"/>
              <a:t>Renato Briganti</a:t>
            </a:r>
            <a:endParaRPr lang="it-IT"/>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6. Il livello italiano</a:t>
            </a:r>
            <a:endParaRPr lang="it-IT" dirty="0"/>
          </a:p>
        </p:txBody>
      </p:sp>
      <p:sp>
        <p:nvSpPr>
          <p:cNvPr id="3" name="Segnaposto contenuto 2"/>
          <p:cNvSpPr>
            <a:spLocks noGrp="1"/>
          </p:cNvSpPr>
          <p:nvPr>
            <p:ph idx="1"/>
          </p:nvPr>
        </p:nvSpPr>
        <p:spPr>
          <a:xfrm>
            <a:off x="457200" y="1428736"/>
            <a:ext cx="8229600" cy="4857784"/>
          </a:xfrm>
        </p:spPr>
        <p:txBody>
          <a:bodyPr>
            <a:noAutofit/>
          </a:bodyPr>
          <a:lstStyle/>
          <a:p>
            <a:r>
              <a:rPr lang="it-IT" sz="2000" b="1" u="sng" dirty="0" smtClean="0"/>
              <a:t>Corte Costituzionale, sentenza n. 325/2010</a:t>
            </a:r>
            <a:r>
              <a:rPr lang="it-IT" sz="2000" dirty="0" smtClean="0"/>
              <a:t>:</a:t>
            </a:r>
          </a:p>
          <a:p>
            <a:pPr>
              <a:buNone/>
            </a:pPr>
            <a:r>
              <a:rPr lang="it-IT" sz="2000" dirty="0" smtClean="0"/>
              <a:t>a) identità tra categorie di SIEG e </a:t>
            </a:r>
            <a:r>
              <a:rPr lang="it-IT" sz="2000" dirty="0" err="1" smtClean="0"/>
              <a:t>serv</a:t>
            </a:r>
            <a:r>
              <a:rPr lang="it-IT" sz="2000" dirty="0" smtClean="0"/>
              <a:t>. pubblici di rilevanza economica; </a:t>
            </a:r>
          </a:p>
          <a:p>
            <a:pPr>
              <a:buNone/>
            </a:pPr>
            <a:r>
              <a:rPr lang="it-IT" sz="2000" dirty="0" smtClean="0"/>
              <a:t>b) il diritto comunitario consente, ai </a:t>
            </a:r>
            <a:r>
              <a:rPr lang="it-IT" sz="2000" dirty="0" err="1" smtClean="0"/>
              <a:t>serv</a:t>
            </a:r>
            <a:r>
              <a:rPr lang="it-IT" sz="2000" dirty="0" smtClean="0"/>
              <a:t>. di interesse economico generale, l’affidamento della gestione a soggetti di diritto pubblico (art. 345 TFUE);</a:t>
            </a:r>
          </a:p>
          <a:p>
            <a:pPr>
              <a:buNone/>
            </a:pPr>
            <a:r>
              <a:rPr lang="it-IT" sz="2000" dirty="0" smtClean="0"/>
              <a:t>c) </a:t>
            </a:r>
            <a:r>
              <a:rPr lang="it-IT" sz="2000" dirty="0" smtClean="0"/>
              <a:t>l’Italia con l’art</a:t>
            </a:r>
            <a:r>
              <a:rPr lang="it-IT" sz="2000" dirty="0" smtClean="0"/>
              <a:t>. 23-bis ha scelto con autonoma decisione il modello di gestione, escludendo appunto il ricorso ad un ente di diritto pubblico; </a:t>
            </a:r>
          </a:p>
          <a:p>
            <a:pPr>
              <a:buNone/>
            </a:pPr>
            <a:r>
              <a:rPr lang="it-IT" sz="2000" dirty="0" smtClean="0"/>
              <a:t>d) i SIEG, in quanto rientranti nella materia della tutela della concorrenza, sarebbero di individuazione e competenza legislativa esclusiva dello Stato. </a:t>
            </a:r>
          </a:p>
          <a:p>
            <a:r>
              <a:rPr lang="it-IT" sz="2000" b="1" u="sng" dirty="0" smtClean="0"/>
              <a:t>I quesiti referendari del 12 e 13 giugno 2011:</a:t>
            </a:r>
          </a:p>
          <a:p>
            <a:pPr marL="514350" indent="-514350">
              <a:buFont typeface="+mj-lt"/>
              <a:buAutoNum type="arabicPeriod"/>
            </a:pPr>
            <a:r>
              <a:rPr lang="it-IT" sz="2000" i="1" dirty="0" smtClean="0"/>
              <a:t>Propone l’abrogazione dell’art. 23-bis, relativo alla privatizzazione dei servizi pubblici di rilevanza economica. </a:t>
            </a:r>
          </a:p>
          <a:p>
            <a:pPr marL="514350" indent="-514350">
              <a:buFont typeface="+mj-lt"/>
              <a:buAutoNum type="arabicPeriod"/>
            </a:pPr>
            <a:r>
              <a:rPr lang="it-IT" sz="2000" i="1" dirty="0" smtClean="0"/>
              <a:t>Propone l’abrogazione dell’’art. 154 del D. L. n. 152/2006 (c.d. Codice dell’Ambiente), che prevede tariffa determinata tenendo conto dell’ “adeguatezza della remunerazione del capitale investito” (7%). </a:t>
            </a:r>
            <a:endParaRPr lang="it-IT" sz="2000" dirty="0" smtClean="0"/>
          </a:p>
        </p:txBody>
      </p:sp>
      <p:sp>
        <p:nvSpPr>
          <p:cNvPr id="4" name="Segnaposto piè di pagina 3"/>
          <p:cNvSpPr>
            <a:spLocks noGrp="1"/>
          </p:cNvSpPr>
          <p:nvPr>
            <p:ph type="ftr" sz="quarter" idx="11"/>
          </p:nvPr>
        </p:nvSpPr>
        <p:spPr/>
        <p:txBody>
          <a:bodyPr/>
          <a:lstStyle/>
          <a:p>
            <a:r>
              <a:rPr lang="it-IT" smtClean="0"/>
              <a:t>Renato Briganti</a:t>
            </a:r>
            <a:endParaRPr lang="it-IT"/>
          </a:p>
        </p:txBody>
      </p:sp>
      <p:sp>
        <p:nvSpPr>
          <p:cNvPr id="5" name="Segnaposto numero diapositiva 4"/>
          <p:cNvSpPr>
            <a:spLocks noGrp="1"/>
          </p:cNvSpPr>
          <p:nvPr>
            <p:ph type="sldNum" sz="quarter" idx="12"/>
          </p:nvPr>
        </p:nvSpPr>
        <p:spPr/>
        <p:txBody>
          <a:bodyPr/>
          <a:lstStyle/>
          <a:p>
            <a:fld id="{B007B441-5312-499D-93C3-6E37886527FA}" type="slidenum">
              <a:rPr lang="it-IT" smtClean="0"/>
              <a:pPr/>
              <a:t>14</a:t>
            </a:fld>
            <a:endParaRPr lang="it-IT"/>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7. Il caso di Napoli</a:t>
            </a:r>
            <a:endParaRPr lang="it-IT" dirty="0"/>
          </a:p>
        </p:txBody>
      </p:sp>
      <p:sp>
        <p:nvSpPr>
          <p:cNvPr id="3" name="Segnaposto contenuto 2"/>
          <p:cNvSpPr>
            <a:spLocks noGrp="1"/>
          </p:cNvSpPr>
          <p:nvPr>
            <p:ph idx="1"/>
          </p:nvPr>
        </p:nvSpPr>
        <p:spPr>
          <a:xfrm>
            <a:off x="457200" y="1428736"/>
            <a:ext cx="8229600" cy="4786346"/>
          </a:xfrm>
        </p:spPr>
        <p:txBody>
          <a:bodyPr>
            <a:normAutofit fontScale="55000" lnSpcReduction="20000"/>
          </a:bodyPr>
          <a:lstStyle/>
          <a:p>
            <a:pPr>
              <a:buNone/>
            </a:pPr>
            <a:r>
              <a:rPr lang="it-IT" sz="4400" b="1" i="1" u="sng" dirty="0" smtClean="0"/>
              <a:t>SPA “in house” vs. azienda speciale</a:t>
            </a:r>
          </a:p>
          <a:p>
            <a:endParaRPr lang="it-IT" i="1" u="sng" dirty="0" smtClean="0"/>
          </a:p>
          <a:p>
            <a:r>
              <a:rPr lang="it-IT" i="1" u="sng" dirty="0" smtClean="0"/>
              <a:t>SPA “in house”</a:t>
            </a:r>
            <a:r>
              <a:rPr lang="it-IT" i="1" dirty="0" smtClean="0"/>
              <a:t>: </a:t>
            </a:r>
            <a:endParaRPr lang="it-IT" dirty="0" smtClean="0"/>
          </a:p>
          <a:p>
            <a:pPr>
              <a:buNone/>
            </a:pPr>
            <a:r>
              <a:rPr lang="it-IT" dirty="0" smtClean="0"/>
              <a:t>- società a capitale interamente pubblico, ma soggette al diritto privato; </a:t>
            </a:r>
          </a:p>
          <a:p>
            <a:pPr>
              <a:buNone/>
            </a:pPr>
            <a:r>
              <a:rPr lang="it-IT" dirty="0" smtClean="0"/>
              <a:t>- controllo “analogo” esercitato dall’ente pubblico responsabile del servizio; </a:t>
            </a:r>
          </a:p>
          <a:p>
            <a:pPr>
              <a:buNone/>
            </a:pPr>
            <a:r>
              <a:rPr lang="it-IT" dirty="0" smtClean="0"/>
              <a:t>- indirizzo amministrativo sulle decisioni fondamentali della società; </a:t>
            </a:r>
          </a:p>
          <a:p>
            <a:pPr>
              <a:buNone/>
            </a:pPr>
            <a:r>
              <a:rPr lang="it-IT" dirty="0" smtClean="0"/>
              <a:t>- attività teoricamente dedicata, ma poi sempre diversificata.</a:t>
            </a:r>
          </a:p>
          <a:p>
            <a:pPr>
              <a:buNone/>
            </a:pPr>
            <a:r>
              <a:rPr lang="it-IT" b="1" dirty="0" smtClean="0"/>
              <a:t>Contro: dicotomia tra dimensione societaria e interesse pubblico (cfr., soprattutto in tema dei controlli della Corte dei Conti), sicuro clientelismo.</a:t>
            </a:r>
          </a:p>
          <a:p>
            <a:endParaRPr lang="it-IT" dirty="0" smtClean="0"/>
          </a:p>
          <a:p>
            <a:r>
              <a:rPr lang="it-IT" u="sng" dirty="0" smtClean="0"/>
              <a:t>Azienda speciale</a:t>
            </a:r>
            <a:r>
              <a:rPr lang="it-IT" dirty="0" smtClean="0"/>
              <a:t>, art. 114 Testo Unico Enti Locali (</a:t>
            </a:r>
            <a:r>
              <a:rPr lang="it-IT" dirty="0" err="1" smtClean="0"/>
              <a:t>Tuel</a:t>
            </a:r>
            <a:r>
              <a:rPr lang="it-IT" dirty="0" smtClean="0"/>
              <a:t>): </a:t>
            </a:r>
          </a:p>
          <a:p>
            <a:pPr>
              <a:buNone/>
            </a:pPr>
            <a:r>
              <a:rPr lang="it-IT" dirty="0" smtClean="0"/>
              <a:t>- ente pubblico strumentale dell’ente locale (diritto pubblico); </a:t>
            </a:r>
          </a:p>
          <a:p>
            <a:pPr>
              <a:buNone/>
            </a:pPr>
            <a:r>
              <a:rPr lang="it-IT" dirty="0" smtClean="0"/>
              <a:t>- personalità giuridica (a differenza delle municipalizzate di cui al tu n. 2578/1925); </a:t>
            </a:r>
          </a:p>
          <a:p>
            <a:pPr>
              <a:buNone/>
            </a:pPr>
            <a:r>
              <a:rPr lang="it-IT" dirty="0" smtClean="0"/>
              <a:t>- autonomia imprenditoriale, ma soggetto a controllo diretto (rotta/timone); </a:t>
            </a:r>
          </a:p>
          <a:p>
            <a:pPr>
              <a:buNone/>
            </a:pPr>
            <a:r>
              <a:rPr lang="it-IT" dirty="0" smtClean="0"/>
              <a:t>- proprio statuto, ma approvato dal consiglio comunale.</a:t>
            </a:r>
          </a:p>
          <a:p>
            <a:pPr>
              <a:buNone/>
            </a:pPr>
            <a:r>
              <a:rPr lang="it-IT" b="1" dirty="0" smtClean="0"/>
              <a:t>Pro: controllo “autentico”, anziché controllo analogo .</a:t>
            </a:r>
          </a:p>
          <a:p>
            <a:pPr>
              <a:buNone/>
            </a:pPr>
            <a:r>
              <a:rPr lang="it-IT" b="1" dirty="0" smtClean="0"/>
              <a:t>Contro: possibili derive clientelari.</a:t>
            </a:r>
            <a:endParaRPr lang="it-IT" dirty="0" smtClean="0"/>
          </a:p>
        </p:txBody>
      </p:sp>
      <p:sp>
        <p:nvSpPr>
          <p:cNvPr id="4" name="Segnaposto piè di pagina 3"/>
          <p:cNvSpPr>
            <a:spLocks noGrp="1"/>
          </p:cNvSpPr>
          <p:nvPr>
            <p:ph type="ftr" sz="quarter" idx="11"/>
          </p:nvPr>
        </p:nvSpPr>
        <p:spPr/>
        <p:txBody>
          <a:bodyPr/>
          <a:lstStyle/>
          <a:p>
            <a:r>
              <a:rPr lang="it-IT" smtClean="0"/>
              <a:t>Renato Briganti</a:t>
            </a:r>
            <a:endParaRPr lang="it-IT"/>
          </a:p>
        </p:txBody>
      </p:sp>
      <p:sp>
        <p:nvSpPr>
          <p:cNvPr id="5" name="Segnaposto numero diapositiva 4"/>
          <p:cNvSpPr>
            <a:spLocks noGrp="1"/>
          </p:cNvSpPr>
          <p:nvPr>
            <p:ph type="sldNum" sz="quarter" idx="12"/>
          </p:nvPr>
        </p:nvSpPr>
        <p:spPr/>
        <p:txBody>
          <a:bodyPr/>
          <a:lstStyle/>
          <a:p>
            <a:fld id="{B007B441-5312-499D-93C3-6E37886527FA}" type="slidenum">
              <a:rPr lang="it-IT" smtClean="0"/>
              <a:pPr/>
              <a:t>15</a:t>
            </a:fld>
            <a:endParaRPr lang="it-IT"/>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7. Il caso di Napoli</a:t>
            </a:r>
            <a:endParaRPr lang="it-IT" dirty="0"/>
          </a:p>
        </p:txBody>
      </p:sp>
      <p:sp>
        <p:nvSpPr>
          <p:cNvPr id="3" name="Segnaposto contenuto 2"/>
          <p:cNvSpPr>
            <a:spLocks noGrp="1"/>
          </p:cNvSpPr>
          <p:nvPr>
            <p:ph idx="1"/>
          </p:nvPr>
        </p:nvSpPr>
        <p:spPr/>
        <p:txBody>
          <a:bodyPr>
            <a:normAutofit fontScale="92500" lnSpcReduction="20000"/>
          </a:bodyPr>
          <a:lstStyle/>
          <a:p>
            <a:pPr>
              <a:buNone/>
            </a:pPr>
            <a:r>
              <a:rPr lang="it-IT" dirty="0" smtClean="0"/>
              <a:t>Primo comune d’Italia ad </a:t>
            </a:r>
            <a:r>
              <a:rPr lang="it-IT" dirty="0" smtClean="0"/>
              <a:t>applicare il </a:t>
            </a:r>
            <a:r>
              <a:rPr lang="it-IT" dirty="0" smtClean="0"/>
              <a:t>Referendum.</a:t>
            </a:r>
          </a:p>
          <a:p>
            <a:r>
              <a:rPr lang="it-IT" dirty="0" smtClean="0"/>
              <a:t>Trasformazione ARIN spa in ABC azienda speciale:</a:t>
            </a:r>
          </a:p>
          <a:p>
            <a:pPr>
              <a:buNone/>
            </a:pPr>
            <a:r>
              <a:rPr lang="it-IT" dirty="0" smtClean="0"/>
              <a:t>-Delibera di Giunta di indirizzo n. 740 del 16 giugno 2011 (tre giorni dopo referendum)</a:t>
            </a:r>
          </a:p>
          <a:p>
            <a:pPr>
              <a:buNone/>
            </a:pPr>
            <a:r>
              <a:rPr lang="it-IT" dirty="0" smtClean="0"/>
              <a:t>-Consultazioni popolari (democrazia partecipativa)</a:t>
            </a:r>
          </a:p>
          <a:p>
            <a:r>
              <a:rPr lang="it-IT" dirty="0" smtClean="0"/>
              <a:t>Delibera del Consiglio comunale del 26 ottobre 2011 con cui: </a:t>
            </a:r>
          </a:p>
          <a:p>
            <a:pPr>
              <a:buNone/>
            </a:pPr>
            <a:r>
              <a:rPr lang="it-IT" dirty="0" smtClean="0"/>
              <a:t>-si trasforma la spa in azienda speciale; </a:t>
            </a:r>
          </a:p>
          <a:p>
            <a:pPr>
              <a:buNone/>
            </a:pPr>
            <a:r>
              <a:rPr lang="it-IT" dirty="0" smtClean="0"/>
              <a:t>-si approva lo statuto di ABC (Acqua Bene Comune Napoli).</a:t>
            </a:r>
          </a:p>
        </p:txBody>
      </p:sp>
      <p:sp>
        <p:nvSpPr>
          <p:cNvPr id="4" name="Segnaposto numero diapositiva 3"/>
          <p:cNvSpPr>
            <a:spLocks noGrp="1"/>
          </p:cNvSpPr>
          <p:nvPr>
            <p:ph type="sldNum" sz="quarter" idx="12"/>
          </p:nvPr>
        </p:nvSpPr>
        <p:spPr/>
        <p:txBody>
          <a:bodyPr/>
          <a:lstStyle/>
          <a:p>
            <a:fld id="{B007B441-5312-499D-93C3-6E37886527FA}" type="slidenum">
              <a:rPr lang="it-IT" smtClean="0"/>
              <a:pPr/>
              <a:t>16</a:t>
            </a:fld>
            <a:endParaRPr lang="it-IT"/>
          </a:p>
        </p:txBody>
      </p:sp>
      <p:sp>
        <p:nvSpPr>
          <p:cNvPr id="5" name="Segnaposto piè di pagina 4"/>
          <p:cNvSpPr>
            <a:spLocks noGrp="1"/>
          </p:cNvSpPr>
          <p:nvPr>
            <p:ph type="ftr" sz="quarter" idx="11"/>
          </p:nvPr>
        </p:nvSpPr>
        <p:spPr/>
        <p:txBody>
          <a:bodyPr/>
          <a:lstStyle/>
          <a:p>
            <a:r>
              <a:rPr lang="it-IT" smtClean="0"/>
              <a:t>Renato Briganti</a:t>
            </a:r>
            <a:endParaRPr lang="it-IT"/>
          </a:p>
        </p:txBody>
      </p:sp>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202</TotalTime>
  <Words>1622</Words>
  <Application>Microsoft Office PowerPoint</Application>
  <PresentationFormat>Presentazione su schermo (4:3)</PresentationFormat>
  <Paragraphs>143</Paragraphs>
  <Slides>16</Slides>
  <Notes>1</Notes>
  <HiddenSlides>0</HiddenSlides>
  <MMClips>0</MMClips>
  <ScaleCrop>false</ScaleCrop>
  <HeadingPairs>
    <vt:vector size="4" baseType="variant">
      <vt:variant>
        <vt:lpstr>Tema</vt:lpstr>
      </vt:variant>
      <vt:variant>
        <vt:i4>1</vt:i4>
      </vt:variant>
      <vt:variant>
        <vt:lpstr>Titoli diapositive</vt:lpstr>
      </vt:variant>
      <vt:variant>
        <vt:i4>16</vt:i4>
      </vt:variant>
    </vt:vector>
  </HeadingPairs>
  <TitlesOfParts>
    <vt:vector size="17" baseType="lpstr">
      <vt:lpstr>Tema di Office</vt:lpstr>
      <vt:lpstr>Il diritto all’acqua tra beni comuni e servizi pubblici </vt:lpstr>
      <vt:lpstr>Indice della presentazione</vt:lpstr>
      <vt:lpstr>1. Perché occuparsi di acqua?</vt:lpstr>
      <vt:lpstr>1. Perché occuparsi di acqua?</vt:lpstr>
      <vt:lpstr>2. Acqua come diritto fondamentale</vt:lpstr>
      <vt:lpstr>2. Acqua come diritto fondamentale</vt:lpstr>
      <vt:lpstr>3. Acqua come bene comune</vt:lpstr>
      <vt:lpstr>3. Acqua come bene comune</vt:lpstr>
      <vt:lpstr>4. Acqua come servizio pubblico</vt:lpstr>
      <vt:lpstr>4. Acqua come servizio pubblico</vt:lpstr>
      <vt:lpstr>5. Il livello europeo</vt:lpstr>
      <vt:lpstr>5. Il livello europeo</vt:lpstr>
      <vt:lpstr>6. Il livello italiano</vt:lpstr>
      <vt:lpstr>6. Il livello italiano</vt:lpstr>
      <vt:lpstr>7. Il caso di Napoli</vt:lpstr>
      <vt:lpstr>7. Il caso di Napoli</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diritto all’acqua in Italia</dc:title>
  <dc:creator>Renato Briganti</dc:creator>
  <cp:lastModifiedBy>HP</cp:lastModifiedBy>
  <cp:revision>25</cp:revision>
  <dcterms:created xsi:type="dcterms:W3CDTF">2012-11-06T10:37:37Z</dcterms:created>
  <dcterms:modified xsi:type="dcterms:W3CDTF">2014-12-17T22:25:40Z</dcterms:modified>
</cp:coreProperties>
</file>