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4692"/>
  </p:normalViewPr>
  <p:slideViewPr>
    <p:cSldViewPr snapToGrid="0" snapToObjects="1">
      <p:cViewPr varScale="1">
        <p:scale>
          <a:sx n="100" d="100"/>
          <a:sy n="100" d="100"/>
        </p:scale>
        <p:origin x="4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F6641-FFC3-A349-84D7-120DE545BC5F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272C5-06B3-1249-9FD6-B2C627DCA11C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1206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it-IT" altLang="x-none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789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pPr eaLnBrk="1" hangingPunct="1"/>
            <a:endParaRPr lang="it-IT" altLang="x-none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50" tIns="0" rIns="19050" bIns="0" anchor="b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pPr algn="r"/>
            <a:r>
              <a:rPr lang="en-US" altLang="x-none" sz="1000" i="1">
                <a:ea typeface="SimSun" charset="-122"/>
              </a:rPr>
              <a:t>23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pPr eaLnBrk="1" hangingPunct="1"/>
            <a:endParaRPr lang="it-IT" altLang="x-none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pPr eaLnBrk="1" hangingPunct="1"/>
            <a:endParaRPr lang="it-IT" altLang="x-none"/>
          </a:p>
        </p:txBody>
      </p:sp>
      <p:sp>
        <p:nvSpPr>
          <p:cNvPr id="50182" name="Rectangle 6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018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it-IT" altLang="x-none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194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991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2254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1605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528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2345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9337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2804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9954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2705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2748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2159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16A29-5567-DE40-9839-01B3AC82F815}" type="datetimeFigureOut">
              <a:rPr lang="it-IT" smtClean="0"/>
              <a:t>06/06/17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BC39-05CA-E04D-8B8B-FE447A8716F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53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03350" y="253098"/>
            <a:ext cx="10515600" cy="2852737"/>
          </a:xfrm>
        </p:spPr>
        <p:txBody>
          <a:bodyPr/>
          <a:lstStyle/>
          <a:p>
            <a:r>
              <a:rPr lang="it-IT" dirty="0" smtClean="0"/>
              <a:t>The Brand- </a:t>
            </a:r>
            <a:r>
              <a:rPr lang="it-IT" dirty="0" err="1" smtClean="0"/>
              <a:t>Equity</a:t>
            </a:r>
            <a:r>
              <a:rPr lang="it-IT" dirty="0" smtClean="0"/>
              <a:t> </a:t>
            </a:r>
            <a:r>
              <a:rPr lang="it-IT" dirty="0" err="1" smtClean="0"/>
              <a:t>Pyramid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8997950" y="6239530"/>
            <a:ext cx="3028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 err="1"/>
              <a:t>Adapted</a:t>
            </a:r>
            <a:r>
              <a:rPr lang="it-IT" sz="1400" dirty="0"/>
              <a:t> from </a:t>
            </a:r>
            <a:r>
              <a:rPr lang="it-IT" sz="1400" dirty="0" err="1"/>
              <a:t>Babasab</a:t>
            </a:r>
            <a:r>
              <a:rPr lang="it-IT" sz="1400" dirty="0"/>
              <a:t> </a:t>
            </a:r>
            <a:r>
              <a:rPr lang="it-IT" sz="1400" dirty="0" err="1"/>
              <a:t>Patil</a:t>
            </a:r>
            <a:r>
              <a:rPr lang="it-IT" sz="1400" dirty="0"/>
              <a:t> (</a:t>
            </a:r>
            <a:r>
              <a:rPr lang="it-IT" sz="1400" dirty="0" err="1"/>
              <a:t>Benadi</a:t>
            </a:r>
            <a:r>
              <a:rPr lang="it-IT" sz="1400" dirty="0"/>
              <a:t>)</a:t>
            </a:r>
          </a:p>
          <a:p>
            <a:r>
              <a:rPr lang="it-IT" sz="1400" dirty="0" err="1"/>
              <a:t>Puna</a:t>
            </a:r>
            <a:r>
              <a:rPr lang="it-IT" sz="1400" dirty="0"/>
              <a:t>, </a:t>
            </a:r>
            <a:r>
              <a:rPr lang="it-IT" sz="1400" dirty="0" err="1"/>
              <a:t>Mahareshtra</a:t>
            </a:r>
            <a:r>
              <a:rPr lang="it-IT" sz="1400" dirty="0"/>
              <a:t>, India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491559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egnaposto numero diapositiva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fld id="{D6E4978A-382E-B44D-9470-A6CEB1D41768}" type="slidenum">
              <a:rPr lang="en-US" altLang="x-none" sz="1400">
                <a:ea typeface="SimSun" charset="-122"/>
              </a:rPr>
              <a:pPr/>
              <a:t>2</a:t>
            </a:fld>
            <a:endParaRPr lang="en-US" altLang="x-none" sz="1400">
              <a:ea typeface="SimSun" charset="-122"/>
            </a:endParaRPr>
          </a:p>
        </p:txBody>
      </p:sp>
      <p:grpSp>
        <p:nvGrpSpPr>
          <p:cNvPr id="46083" name="Group 2"/>
          <p:cNvGrpSpPr>
            <a:grpSpLocks/>
          </p:cNvGrpSpPr>
          <p:nvPr/>
        </p:nvGrpSpPr>
        <p:grpSpPr bwMode="auto">
          <a:xfrm>
            <a:off x="1524000" y="177800"/>
            <a:ext cx="9144000" cy="6180138"/>
            <a:chOff x="0" y="112"/>
            <a:chExt cx="5760" cy="3893"/>
          </a:xfrm>
        </p:grpSpPr>
        <p:sp>
          <p:nvSpPr>
            <p:cNvPr id="46084" name="Rectangle 3"/>
            <p:cNvSpPr>
              <a:spLocks noChangeArrowheads="1"/>
            </p:cNvSpPr>
            <p:nvPr/>
          </p:nvSpPr>
          <p:spPr bwMode="auto">
            <a:xfrm>
              <a:off x="0" y="112"/>
              <a:ext cx="576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pPr algn="ctr"/>
              <a:r>
                <a:rPr lang="en-US" altLang="x-none" sz="2800" b="1">
                  <a:latin typeface="Times" charset="0"/>
                  <a:ea typeface="SimSun" charset="-122"/>
                </a:rPr>
                <a:t>CUSTOMER-BASED BRAND EQUITY PYRAMID</a:t>
              </a:r>
            </a:p>
          </p:txBody>
        </p:sp>
        <p:sp>
          <p:nvSpPr>
            <p:cNvPr id="46085" name="AutoShape 4"/>
            <p:cNvSpPr>
              <a:spLocks noChangeArrowheads="1"/>
            </p:cNvSpPr>
            <p:nvPr/>
          </p:nvSpPr>
          <p:spPr bwMode="auto">
            <a:xfrm>
              <a:off x="121" y="656"/>
              <a:ext cx="3734" cy="3349"/>
            </a:xfrm>
            <a:prstGeom prst="triangle">
              <a:avLst>
                <a:gd name="adj" fmla="val 50000"/>
              </a:avLst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pPr eaLnBrk="1" hangingPunct="1"/>
              <a:endParaRPr lang="it-IT" altLang="x-none"/>
            </a:p>
          </p:txBody>
        </p:sp>
        <p:sp>
          <p:nvSpPr>
            <p:cNvPr id="46086" name="Line 5"/>
            <p:cNvSpPr>
              <a:spLocks noChangeShapeType="1"/>
            </p:cNvSpPr>
            <p:nvPr/>
          </p:nvSpPr>
          <p:spPr bwMode="auto">
            <a:xfrm flipV="1">
              <a:off x="1360" y="1783"/>
              <a:ext cx="125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087" name="Text Box 6"/>
            <p:cNvSpPr txBox="1">
              <a:spLocks noChangeArrowheads="1"/>
            </p:cNvSpPr>
            <p:nvPr/>
          </p:nvSpPr>
          <p:spPr bwMode="auto">
            <a:xfrm>
              <a:off x="1618" y="1366"/>
              <a:ext cx="827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r>
                <a:rPr lang="en-US" altLang="x-none" sz="1400" b="1">
                  <a:latin typeface="Times" charset="0"/>
                  <a:ea typeface="SimSun" charset="-122"/>
                </a:rPr>
                <a:t>RESONANCE</a:t>
              </a:r>
              <a:endParaRPr lang="en-US" altLang="x-none" sz="1600" b="1">
                <a:latin typeface="Times" charset="0"/>
                <a:ea typeface="SimSun" charset="-122"/>
              </a:endParaRPr>
            </a:p>
          </p:txBody>
        </p:sp>
        <p:sp>
          <p:nvSpPr>
            <p:cNvPr id="46088" name="Text Box 7"/>
            <p:cNvSpPr txBox="1">
              <a:spLocks noChangeArrowheads="1"/>
            </p:cNvSpPr>
            <p:nvPr/>
          </p:nvSpPr>
          <p:spPr bwMode="auto">
            <a:xfrm>
              <a:off x="1587" y="3708"/>
              <a:ext cx="77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r>
                <a:rPr lang="en-US" altLang="x-none" sz="1600" b="1">
                  <a:latin typeface="Times" charset="0"/>
                  <a:ea typeface="SimSun" charset="-122"/>
                </a:rPr>
                <a:t>SALIENCE</a:t>
              </a:r>
            </a:p>
          </p:txBody>
        </p:sp>
        <p:sp>
          <p:nvSpPr>
            <p:cNvPr id="46089" name="Line 8"/>
            <p:cNvSpPr>
              <a:spLocks noChangeShapeType="1"/>
            </p:cNvSpPr>
            <p:nvPr/>
          </p:nvSpPr>
          <p:spPr bwMode="auto">
            <a:xfrm>
              <a:off x="2009" y="1790"/>
              <a:ext cx="0" cy="18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090" name="Text Box 9"/>
            <p:cNvSpPr txBox="1">
              <a:spLocks noChangeArrowheads="1"/>
            </p:cNvSpPr>
            <p:nvPr/>
          </p:nvSpPr>
          <p:spPr bwMode="auto">
            <a:xfrm>
              <a:off x="1176" y="2116"/>
              <a:ext cx="1029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r>
                <a:rPr lang="en-US" altLang="x-none" sz="1400" b="1">
                  <a:latin typeface="Times" charset="0"/>
                  <a:ea typeface="SimSun" charset="-122"/>
                </a:rPr>
                <a:t>JUDGMENTS</a:t>
              </a:r>
              <a:endParaRPr lang="en-US" altLang="x-none" sz="1600" b="1">
                <a:latin typeface="Times" charset="0"/>
                <a:ea typeface="SimSun" charset="-122"/>
              </a:endParaRPr>
            </a:p>
          </p:txBody>
        </p:sp>
        <p:sp>
          <p:nvSpPr>
            <p:cNvPr id="46091" name="Text Box 10"/>
            <p:cNvSpPr txBox="1">
              <a:spLocks noChangeArrowheads="1"/>
            </p:cNvSpPr>
            <p:nvPr/>
          </p:nvSpPr>
          <p:spPr bwMode="auto">
            <a:xfrm>
              <a:off x="2106" y="2115"/>
              <a:ext cx="929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r>
                <a:rPr lang="en-US" altLang="x-none" sz="1400" b="1">
                  <a:latin typeface="Times" charset="0"/>
                  <a:ea typeface="SimSun" charset="-122"/>
                </a:rPr>
                <a:t>FEELINGS</a:t>
              </a:r>
              <a:endParaRPr lang="en-US" altLang="x-none" sz="1600" b="1">
                <a:latin typeface="Times" charset="0"/>
                <a:ea typeface="SimSun" charset="-122"/>
              </a:endParaRPr>
            </a:p>
          </p:txBody>
        </p:sp>
        <p:sp>
          <p:nvSpPr>
            <p:cNvPr id="46092" name="Text Box 11"/>
            <p:cNvSpPr txBox="1">
              <a:spLocks noChangeArrowheads="1"/>
            </p:cNvSpPr>
            <p:nvPr/>
          </p:nvSpPr>
          <p:spPr bwMode="auto">
            <a:xfrm>
              <a:off x="817" y="3011"/>
              <a:ext cx="1009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r>
                <a:rPr lang="en-US" altLang="x-none" sz="1400" b="1">
                  <a:latin typeface="Times" charset="0"/>
                  <a:ea typeface="SimSun" charset="-122"/>
                </a:rPr>
                <a:t>PERFORMANCE</a:t>
              </a:r>
              <a:endParaRPr lang="en-US" altLang="x-none" sz="1600" b="1">
                <a:latin typeface="Times" charset="0"/>
                <a:ea typeface="SimSun" charset="-122"/>
              </a:endParaRPr>
            </a:p>
          </p:txBody>
        </p:sp>
        <p:sp>
          <p:nvSpPr>
            <p:cNvPr id="46093" name="Text Box 12"/>
            <p:cNvSpPr txBox="1">
              <a:spLocks noChangeArrowheads="1"/>
            </p:cNvSpPr>
            <p:nvPr/>
          </p:nvSpPr>
          <p:spPr bwMode="auto">
            <a:xfrm>
              <a:off x="2186" y="3013"/>
              <a:ext cx="673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Evermore Song" charset="0"/>
                  <a:cs typeface="Evermore Song" charset="0"/>
                </a:defRPr>
              </a:lvl9pPr>
            </a:lstStyle>
            <a:p>
              <a:r>
                <a:rPr lang="en-US" altLang="x-none" sz="1400" b="1">
                  <a:latin typeface="Times" charset="0"/>
                  <a:ea typeface="SimSun" charset="-122"/>
                </a:rPr>
                <a:t>IMAGERY</a:t>
              </a:r>
              <a:endParaRPr lang="en-US" altLang="x-none" sz="1600" b="1">
                <a:latin typeface="Times" charset="0"/>
                <a:ea typeface="SimSun" charset="-122"/>
              </a:endParaRPr>
            </a:p>
          </p:txBody>
        </p:sp>
        <p:sp>
          <p:nvSpPr>
            <p:cNvPr id="46094" name="Line 13"/>
            <p:cNvSpPr>
              <a:spLocks noChangeShapeType="1"/>
            </p:cNvSpPr>
            <p:nvPr/>
          </p:nvSpPr>
          <p:spPr bwMode="auto">
            <a:xfrm>
              <a:off x="892" y="2621"/>
              <a:ext cx="2202" cy="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095" name="Line 14"/>
            <p:cNvSpPr>
              <a:spLocks noChangeShapeType="1"/>
            </p:cNvSpPr>
            <p:nvPr/>
          </p:nvSpPr>
          <p:spPr bwMode="auto">
            <a:xfrm>
              <a:off x="342" y="3603"/>
              <a:ext cx="329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096" name="Line 15"/>
            <p:cNvSpPr>
              <a:spLocks noChangeShapeType="1"/>
            </p:cNvSpPr>
            <p:nvPr/>
          </p:nvSpPr>
          <p:spPr bwMode="auto">
            <a:xfrm>
              <a:off x="0" y="555"/>
              <a:ext cx="5760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grpSp>
          <p:nvGrpSpPr>
            <p:cNvPr id="46097" name="Group 16"/>
            <p:cNvGrpSpPr>
              <a:grpSpLocks/>
            </p:cNvGrpSpPr>
            <p:nvPr/>
          </p:nvGrpSpPr>
          <p:grpSpPr bwMode="auto">
            <a:xfrm>
              <a:off x="3969" y="1163"/>
              <a:ext cx="1428" cy="2842"/>
              <a:chOff x="3969" y="1163"/>
              <a:chExt cx="1428" cy="2842"/>
            </a:xfrm>
          </p:grpSpPr>
          <p:sp>
            <p:nvSpPr>
              <p:cNvPr id="46098" name="Line 17"/>
              <p:cNvSpPr>
                <a:spLocks noChangeShapeType="1"/>
              </p:cNvSpPr>
              <p:nvPr/>
            </p:nvSpPr>
            <p:spPr bwMode="auto">
              <a:xfrm flipH="1">
                <a:off x="4685" y="1577"/>
                <a:ext cx="2" cy="206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stealth" w="lg" len="lg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21522" name="Text Box 18"/>
              <p:cNvSpPr txBox="1">
                <a:spLocks noChangeArrowheads="1"/>
              </p:cNvSpPr>
              <p:nvPr/>
            </p:nvSpPr>
            <p:spPr bwMode="auto">
              <a:xfrm>
                <a:off x="3969" y="1163"/>
                <a:ext cx="1428" cy="394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63500" dist="107763" dir="2700000" algn="ctr" rotWithShape="0">
                  <a:schemeClr val="bg2">
                    <a:alpha val="74997"/>
                  </a:schemeClr>
                </a:outerShdw>
              </a:effectLst>
            </p:spPr>
            <p:txBody>
              <a:bodyPr>
                <a:spAutoFit/>
              </a:bodyPr>
              <a:lstStyle/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4.   RELATIONSHIPS  = </a:t>
                </a:r>
              </a:p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 What about you &amp; me?</a:t>
                </a:r>
              </a:p>
            </p:txBody>
          </p:sp>
          <p:sp>
            <p:nvSpPr>
              <p:cNvPr id="21523" name="Text Box 19"/>
              <p:cNvSpPr txBox="1">
                <a:spLocks noChangeArrowheads="1"/>
              </p:cNvSpPr>
              <p:nvPr/>
            </p:nvSpPr>
            <p:spPr bwMode="auto">
              <a:xfrm>
                <a:off x="4122" y="1978"/>
                <a:ext cx="1129" cy="394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63500" dist="107763" dir="2700000" algn="ctr" rotWithShape="0">
                  <a:schemeClr val="bg2">
                    <a:alpha val="74997"/>
                  </a:schemeClr>
                </a:outerShdw>
              </a:effectLst>
            </p:spPr>
            <p:txBody>
              <a:bodyPr>
                <a:spAutoFit/>
              </a:bodyPr>
              <a:lstStyle/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3.  RESPONSE  =  </a:t>
                </a:r>
              </a:p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What about you?</a:t>
                </a:r>
              </a:p>
            </p:txBody>
          </p:sp>
          <p:sp>
            <p:nvSpPr>
              <p:cNvPr id="21524" name="Text Box 20"/>
              <p:cNvSpPr txBox="1">
                <a:spLocks noChangeArrowheads="1"/>
              </p:cNvSpPr>
              <p:nvPr/>
            </p:nvSpPr>
            <p:spPr bwMode="auto">
              <a:xfrm>
                <a:off x="4204" y="2817"/>
                <a:ext cx="1037" cy="394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63500" dist="107763" dir="2700000" algn="ctr" rotWithShape="0">
                  <a:schemeClr val="bg2">
                    <a:alpha val="74997"/>
                  </a:schemeClr>
                </a:outerShdw>
              </a:effectLst>
            </p:spPr>
            <p:txBody>
              <a:bodyPr>
                <a:spAutoFit/>
              </a:bodyPr>
              <a:lstStyle/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2.   MEANING  =  </a:t>
                </a:r>
              </a:p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What are you?</a:t>
                </a:r>
              </a:p>
            </p:txBody>
          </p:sp>
          <p:sp>
            <p:nvSpPr>
              <p:cNvPr id="21525" name="Text Box 21"/>
              <p:cNvSpPr txBox="1">
                <a:spLocks noChangeArrowheads="1"/>
              </p:cNvSpPr>
              <p:nvPr/>
            </p:nvSpPr>
            <p:spPr bwMode="auto">
              <a:xfrm>
                <a:off x="4240" y="3611"/>
                <a:ext cx="1015" cy="394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63500" dist="107763" dir="2700000" algn="ctr" rotWithShape="0">
                  <a:schemeClr val="bg2">
                    <a:alpha val="74997"/>
                  </a:schemeClr>
                </a:outerShdw>
              </a:effectLst>
            </p:spPr>
            <p:txBody>
              <a:bodyPr>
                <a:spAutoFit/>
              </a:bodyPr>
              <a:lstStyle/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1.   IDENTITY  =  </a:t>
                </a:r>
              </a:p>
              <a:p>
                <a:pPr marL="50800" algn="ctr" eaLnBrk="0" hangingPunct="0">
                  <a:spcBef>
                    <a:spcPct val="50000"/>
                  </a:spcBef>
                  <a:defRPr/>
                </a:pPr>
                <a:r>
                  <a:rPr lang="en-US" sz="1400" b="1">
                    <a:latin typeface="Times" pitchFamily="-112" charset="0"/>
                    <a:ea typeface="SimSun" charset="-122"/>
                    <a:cs typeface="SimSun" charset="-122"/>
                  </a:rPr>
                  <a:t>Who are you?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815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fld id="{874DFA8E-68F4-3B42-BFEE-384BE49DC517}" type="slidenum">
              <a:rPr lang="en-US" altLang="x-none" sz="1400">
                <a:ea typeface="SimSun" charset="-122"/>
              </a:rPr>
              <a:pPr/>
              <a:t>3</a:t>
            </a:fld>
            <a:endParaRPr lang="en-US" altLang="x-none" sz="1400">
              <a:ea typeface="SimSun" charset="-122"/>
            </a:endParaRPr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x-none">
                <a:latin typeface="Tahoma" charset="0"/>
              </a:rPr>
              <a:t>Salience Dimensions</a:t>
            </a:r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x-none" i="1" u="sng">
                <a:latin typeface="Tahoma" charset="0"/>
              </a:rPr>
              <a:t>Depth</a:t>
            </a:r>
            <a:r>
              <a:rPr lang="en-US" altLang="x-none" u="sng">
                <a:latin typeface="Tahoma" charset="0"/>
              </a:rPr>
              <a:t> of brand awareness</a:t>
            </a:r>
            <a:endParaRPr lang="en-US" altLang="x-none">
              <a:latin typeface="Tahoma" charset="0"/>
            </a:endParaRPr>
          </a:p>
          <a:p>
            <a:pPr lvl="1" eaLnBrk="1" hangingPunct="1"/>
            <a:r>
              <a:rPr lang="en-US" altLang="x-none">
                <a:latin typeface="Tahoma" charset="0"/>
              </a:rPr>
              <a:t>Ease of recognition &amp; recall</a:t>
            </a:r>
          </a:p>
          <a:p>
            <a:pPr lvl="1" eaLnBrk="1" hangingPunct="1"/>
            <a:r>
              <a:rPr lang="en-US" altLang="x-none">
                <a:latin typeface="Tahoma" charset="0"/>
              </a:rPr>
              <a:t>Strength &amp; clarity of category membership</a:t>
            </a:r>
          </a:p>
          <a:p>
            <a:pPr eaLnBrk="1" hangingPunct="1">
              <a:spcBef>
                <a:spcPct val="60000"/>
              </a:spcBef>
            </a:pPr>
            <a:r>
              <a:rPr lang="en-US" altLang="x-none" i="1" u="sng">
                <a:latin typeface="Tahoma" charset="0"/>
              </a:rPr>
              <a:t>Breadth</a:t>
            </a:r>
            <a:r>
              <a:rPr lang="en-US" altLang="x-none" u="sng">
                <a:latin typeface="Tahoma" charset="0"/>
              </a:rPr>
              <a:t> of brand awareness</a:t>
            </a:r>
            <a:endParaRPr lang="en-US" altLang="x-none">
              <a:latin typeface="Tahoma" charset="0"/>
            </a:endParaRPr>
          </a:p>
          <a:p>
            <a:pPr lvl="1" eaLnBrk="1" hangingPunct="1"/>
            <a:r>
              <a:rPr lang="en-US" altLang="x-none">
                <a:latin typeface="Tahoma" charset="0"/>
              </a:rPr>
              <a:t>Purchase consideration</a:t>
            </a:r>
          </a:p>
          <a:p>
            <a:pPr lvl="1" eaLnBrk="1" hangingPunct="1"/>
            <a:r>
              <a:rPr lang="en-US" altLang="x-none">
                <a:latin typeface="Tahoma" charset="0"/>
              </a:rPr>
              <a:t>Consumption consideration</a:t>
            </a:r>
          </a:p>
        </p:txBody>
      </p:sp>
    </p:spTree>
    <p:extLst>
      <p:ext uri="{BB962C8B-B14F-4D97-AF65-F5344CB8AC3E}">
        <p14:creationId xmlns:p14="http://schemas.microsoft.com/office/powerpoint/2010/main" val="200147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fld id="{74DBA0F7-CB05-304E-9E65-F5A85D760E87}" type="slidenum">
              <a:rPr lang="en-US" altLang="x-none" sz="1400">
                <a:ea typeface="SimSun" charset="-122"/>
              </a:rPr>
              <a:pPr/>
              <a:t>4</a:t>
            </a:fld>
            <a:endParaRPr lang="en-US" altLang="x-none" sz="1400">
              <a:ea typeface="SimSun" charset="-122"/>
            </a:endParaRP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pPr eaLnBrk="1" hangingPunct="1"/>
            <a:endParaRPr lang="it-IT" altLang="x-none"/>
          </a:p>
        </p:txBody>
      </p:sp>
      <p:sp>
        <p:nvSpPr>
          <p:cNvPr id="49156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pPr eaLnBrk="1" hangingPunct="1"/>
            <a:endParaRPr lang="it-IT" altLang="x-none"/>
          </a:p>
        </p:txBody>
      </p:sp>
      <p:sp>
        <p:nvSpPr>
          <p:cNvPr id="49157" name="Rectangle 4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x-none">
                <a:latin typeface="Tahoma" charset="0"/>
              </a:rPr>
              <a:t>Performance Dimensions</a:t>
            </a:r>
            <a:r>
              <a:rPr lang="en-US" altLang="x-none" sz="3600">
                <a:latin typeface="Tahoma" charset="0"/>
              </a:rPr>
              <a:t> </a:t>
            </a:r>
            <a:endParaRPr lang="en-US" altLang="x-none">
              <a:latin typeface="Tahoma" charset="0"/>
            </a:endParaRPr>
          </a:p>
        </p:txBody>
      </p:sp>
      <p:sp>
        <p:nvSpPr>
          <p:cNvPr id="49158" name="Rectangle 5"/>
          <p:cNvSpPr>
            <a:spLocks noGrp="1" noChangeArrowheads="1"/>
          </p:cNvSpPr>
          <p:nvPr>
            <p:ph type="body" idx="1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US" altLang="x-none">
                <a:latin typeface="Tahoma" charset="0"/>
              </a:rPr>
              <a:t>Primary characteristics &amp; supplementary features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US" altLang="x-none">
                <a:latin typeface="Tahoma" charset="0"/>
              </a:rPr>
              <a:t>Product reliability, durability, and serviceability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US" altLang="x-none">
                <a:latin typeface="Tahoma" charset="0"/>
              </a:rPr>
              <a:t>Service effectiveness, efficiency, and empathy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US" altLang="x-none">
                <a:latin typeface="Tahoma" charset="0"/>
              </a:rPr>
              <a:t>Style and design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US" altLang="x-none">
                <a:latin typeface="Tahoma" charset="0"/>
              </a:rPr>
              <a:t>Price</a:t>
            </a:r>
          </a:p>
        </p:txBody>
      </p:sp>
    </p:spTree>
    <p:extLst>
      <p:ext uri="{BB962C8B-B14F-4D97-AF65-F5344CB8AC3E}">
        <p14:creationId xmlns:p14="http://schemas.microsoft.com/office/powerpoint/2010/main" val="159511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fld id="{BC385D9D-0E79-1D41-85F8-7B5AFED988F8}" type="slidenum">
              <a:rPr lang="en-US" altLang="x-none" sz="1400">
                <a:ea typeface="SimSun" charset="-122"/>
              </a:rPr>
              <a:pPr/>
              <a:t>5</a:t>
            </a:fld>
            <a:endParaRPr lang="en-US" altLang="x-none" sz="1400">
              <a:ea typeface="SimSun" charset="-122"/>
            </a:endParaRP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altLang="x-none">
                <a:latin typeface="Tahoma" charset="0"/>
              </a:rPr>
              <a:t>Imagery Dimensions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x-none" sz="2400" u="sng">
                <a:latin typeface="Tahoma" charset="0"/>
              </a:rPr>
              <a:t>User profiles</a:t>
            </a:r>
            <a:endParaRPr lang="en-US" altLang="x-none" sz="2400">
              <a:latin typeface="Tahoma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Demographic &amp; psychographic characteristics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Actual or aspirational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Group perceptions -- popularity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Purchase &amp; usage situations</a:t>
            </a:r>
            <a:endParaRPr lang="en-US" altLang="x-none" sz="2400">
              <a:latin typeface="Tahoma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Type of channel, specific stores, ease of purchase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Time (day, week, month, year, etc.), location, and context of usage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Personality &amp; values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Sincerity, excitement, competence, sophistication, &amp; ruggedness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History, heritage, &amp; experiences</a:t>
            </a:r>
            <a:endParaRPr lang="en-US" altLang="x-none" sz="2400">
              <a:latin typeface="Tahoma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Nostalgia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Memories</a:t>
            </a:r>
          </a:p>
          <a:p>
            <a:pPr lvl="1" eaLnBrk="1" hangingPunct="1">
              <a:lnSpc>
                <a:spcPct val="90000"/>
              </a:lnSpc>
            </a:pPr>
            <a:endParaRPr lang="en-US" altLang="x-none" sz="200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46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fld id="{51FB9916-F8C5-2D4A-A81F-2B25F666D543}" type="slidenum">
              <a:rPr lang="en-US" altLang="x-none" sz="1400">
                <a:ea typeface="SimSun" charset="-122"/>
              </a:rPr>
              <a:pPr/>
              <a:t>6</a:t>
            </a:fld>
            <a:endParaRPr lang="en-US" altLang="x-none" sz="1400">
              <a:ea typeface="SimSun" charset="-122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altLang="x-none">
                <a:latin typeface="Tahoma" charset="0"/>
              </a:rPr>
              <a:t>Judgment Dimensions</a:t>
            </a: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altLang="x-none" sz="2400" u="sng">
                <a:latin typeface="Tahoma" charset="0"/>
              </a:rPr>
              <a:t>Brand quality</a:t>
            </a:r>
          </a:p>
          <a:p>
            <a:pPr lvl="1" eaLnBrk="1" hangingPunct="1"/>
            <a:r>
              <a:rPr lang="en-US" altLang="x-none" sz="2000">
                <a:latin typeface="Tahoma" charset="0"/>
              </a:rPr>
              <a:t>Value</a:t>
            </a:r>
          </a:p>
          <a:p>
            <a:pPr lvl="1" eaLnBrk="1" hangingPunct="1"/>
            <a:r>
              <a:rPr lang="en-US" altLang="x-none" sz="2000">
                <a:latin typeface="Tahoma" charset="0"/>
              </a:rPr>
              <a:t>Satisfaction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Brand credibility</a:t>
            </a:r>
          </a:p>
          <a:p>
            <a:pPr lvl="1" eaLnBrk="1" hangingPunct="1"/>
            <a:r>
              <a:rPr lang="en-US" altLang="x-none" sz="2000">
                <a:latin typeface="Tahoma" charset="0"/>
              </a:rPr>
              <a:t>Expertise</a:t>
            </a:r>
          </a:p>
          <a:p>
            <a:pPr lvl="1" eaLnBrk="1" hangingPunct="1"/>
            <a:r>
              <a:rPr lang="en-US" altLang="x-none" sz="2000">
                <a:latin typeface="Tahoma" charset="0"/>
              </a:rPr>
              <a:t>Trustworthiness</a:t>
            </a:r>
          </a:p>
          <a:p>
            <a:pPr lvl="1" eaLnBrk="1" hangingPunct="1"/>
            <a:r>
              <a:rPr lang="en-US" altLang="x-none" sz="2000">
                <a:latin typeface="Tahoma" charset="0"/>
              </a:rPr>
              <a:t>Likability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Brand consideration</a:t>
            </a:r>
          </a:p>
          <a:p>
            <a:pPr lvl="1" eaLnBrk="1" hangingPunct="1"/>
            <a:r>
              <a:rPr lang="en-US" altLang="x-none" sz="2000">
                <a:latin typeface="Tahoma" charset="0"/>
              </a:rPr>
              <a:t>Relevance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Brand superiority</a:t>
            </a:r>
          </a:p>
          <a:p>
            <a:pPr lvl="1" eaLnBrk="1" hangingPunct="1"/>
            <a:r>
              <a:rPr lang="en-US" altLang="x-none" sz="2000">
                <a:latin typeface="Tahoma" charset="0"/>
              </a:rPr>
              <a:t>Differentiation</a:t>
            </a:r>
          </a:p>
          <a:p>
            <a:pPr lvl="1" eaLnBrk="1" hangingPunct="1"/>
            <a:endParaRPr lang="en-US" altLang="x-none" sz="200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89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fld id="{72A28340-05D9-2044-A327-EBACBB37D887}" type="slidenum">
              <a:rPr lang="en-US" altLang="x-none" sz="1400">
                <a:ea typeface="SimSun" charset="-122"/>
              </a:rPr>
              <a:pPr/>
              <a:t>7</a:t>
            </a:fld>
            <a:endParaRPr lang="en-US" altLang="x-none" sz="1400">
              <a:ea typeface="SimSun" charset="-122"/>
            </a:endParaRPr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altLang="x-none">
                <a:latin typeface="Tahoma" charset="0"/>
              </a:rPr>
              <a:t>Feelings Dimensions</a:t>
            </a: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altLang="x-none">
                <a:latin typeface="Tahoma" charset="0"/>
              </a:rPr>
              <a:t>Warmth</a:t>
            </a:r>
          </a:p>
          <a:p>
            <a:pPr eaLnBrk="1" hangingPunct="1"/>
            <a:r>
              <a:rPr lang="en-US" altLang="x-none">
                <a:latin typeface="Tahoma" charset="0"/>
              </a:rPr>
              <a:t>Fun</a:t>
            </a:r>
          </a:p>
          <a:p>
            <a:pPr eaLnBrk="1" hangingPunct="1"/>
            <a:r>
              <a:rPr lang="en-US" altLang="x-none">
                <a:latin typeface="Tahoma" charset="0"/>
              </a:rPr>
              <a:t>Excitement</a:t>
            </a:r>
          </a:p>
          <a:p>
            <a:pPr eaLnBrk="1" hangingPunct="1"/>
            <a:r>
              <a:rPr lang="en-US" altLang="x-none">
                <a:latin typeface="Tahoma" charset="0"/>
              </a:rPr>
              <a:t>Security</a:t>
            </a:r>
          </a:p>
          <a:p>
            <a:pPr eaLnBrk="1" hangingPunct="1"/>
            <a:r>
              <a:rPr lang="en-US" altLang="x-none">
                <a:latin typeface="Tahoma" charset="0"/>
              </a:rPr>
              <a:t>Social approval</a:t>
            </a:r>
          </a:p>
          <a:p>
            <a:pPr eaLnBrk="1" hangingPunct="1"/>
            <a:r>
              <a:rPr lang="en-US" altLang="x-none">
                <a:latin typeface="Tahoma" charset="0"/>
              </a:rPr>
              <a:t>Self-respect</a:t>
            </a:r>
          </a:p>
        </p:txBody>
      </p:sp>
    </p:spTree>
    <p:extLst>
      <p:ext uri="{BB962C8B-B14F-4D97-AF65-F5344CB8AC3E}">
        <p14:creationId xmlns:p14="http://schemas.microsoft.com/office/powerpoint/2010/main" val="151024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egnaposto numero diapositiva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Evermore Song" charset="0"/>
                <a:cs typeface="Evermore Song" charset="0"/>
              </a:defRPr>
            </a:lvl9pPr>
          </a:lstStyle>
          <a:p>
            <a:fld id="{A17D4CE5-339F-BE4D-8885-DDE6FA8B015E}" type="slidenum">
              <a:rPr lang="en-US" altLang="x-none" sz="1400">
                <a:ea typeface="SimSun" charset="-122"/>
              </a:rPr>
              <a:pPr/>
              <a:t>8</a:t>
            </a:fld>
            <a:endParaRPr lang="en-US" altLang="x-none" sz="1400">
              <a:ea typeface="SimSun" charset="-122"/>
            </a:endParaRPr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altLang="x-none">
                <a:latin typeface="Tahoma" charset="0"/>
              </a:rPr>
              <a:t>Resonance Dimensions </a:t>
            </a:r>
          </a:p>
        </p:txBody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vert="horz" lIns="91440" tIns="45720" rIns="91440" bIns="45720" rtlCol="0"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x-none" sz="2400" u="sng">
                <a:latin typeface="Tahoma" charset="0"/>
              </a:rPr>
              <a:t>Behavioral loyalty</a:t>
            </a:r>
            <a:endParaRPr lang="en-US" altLang="x-none" sz="2400">
              <a:latin typeface="Tahoma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Frequency and amount of repeat purchases</a:t>
            </a:r>
            <a:endParaRPr lang="en-US" altLang="x-none" sz="2000" u="sng">
              <a:latin typeface="Tahoma" charset="0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Attitudinal attachment</a:t>
            </a:r>
            <a:endParaRPr lang="en-US" altLang="x-none" sz="2400">
              <a:latin typeface="Tahoma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Love brand (favorite possessions; “a little pleasure”)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Proud of brand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Sense of community</a:t>
            </a:r>
            <a:endParaRPr lang="en-US" altLang="x-none" sz="2400">
              <a:latin typeface="Tahoma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Kinship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Affiliation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x-none" sz="2400" u="sng">
                <a:latin typeface="Tahoma" charset="0"/>
              </a:rPr>
              <a:t>Active engagement</a:t>
            </a:r>
            <a:endParaRPr lang="en-US" altLang="x-none" sz="2400">
              <a:latin typeface="Tahoma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Seek information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Join club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x-none" sz="2000">
                <a:latin typeface="Tahoma" charset="0"/>
              </a:rPr>
              <a:t>Visit web site, chat rooms</a:t>
            </a:r>
          </a:p>
          <a:p>
            <a:pPr eaLnBrk="1" hangingPunct="1">
              <a:lnSpc>
                <a:spcPct val="90000"/>
              </a:lnSpc>
            </a:pPr>
            <a:endParaRPr lang="en-US" altLang="x-none">
              <a:latin typeface="Tahoma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x-none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17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256</Words>
  <Application>Microsoft Macintosh PowerPoint</Application>
  <PresentationFormat>Widescreen</PresentationFormat>
  <Paragraphs>84</Paragraphs>
  <Slides>8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7" baseType="lpstr">
      <vt:lpstr>Calibri</vt:lpstr>
      <vt:lpstr>Calibri Light</vt:lpstr>
      <vt:lpstr>Evermore Song</vt:lpstr>
      <vt:lpstr>SimSun</vt:lpstr>
      <vt:lpstr>Tahoma</vt:lpstr>
      <vt:lpstr>Times</vt:lpstr>
      <vt:lpstr>Times New Roman</vt:lpstr>
      <vt:lpstr>Arial</vt:lpstr>
      <vt:lpstr>Tema di Office</vt:lpstr>
      <vt:lpstr>The Brand- Equity Pyramid </vt:lpstr>
      <vt:lpstr>Presentazione di PowerPoint</vt:lpstr>
      <vt:lpstr>Salience Dimensions</vt:lpstr>
      <vt:lpstr>Performance Dimensions </vt:lpstr>
      <vt:lpstr>Imagery Dimensions</vt:lpstr>
      <vt:lpstr>Judgment Dimensions</vt:lpstr>
      <vt:lpstr>Feelings Dimensions</vt:lpstr>
      <vt:lpstr>Resonance Dimensions </vt:lpstr>
    </vt:vector>
  </TitlesOfParts>
  <Company/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Brand- Equity Pyramid </dc:title>
  <dc:creator>GIUSEPPE ZOLLO</dc:creator>
  <cp:lastModifiedBy>GIUSEPPE ZOLLO</cp:lastModifiedBy>
  <cp:revision>1</cp:revision>
  <dcterms:created xsi:type="dcterms:W3CDTF">2017-06-06T21:37:40Z</dcterms:created>
  <dcterms:modified xsi:type="dcterms:W3CDTF">2017-06-06T21:38:47Z</dcterms:modified>
</cp:coreProperties>
</file>